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5" r:id="rId3"/>
    <p:sldId id="333" r:id="rId4"/>
    <p:sldId id="257" r:id="rId5"/>
    <p:sldId id="264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24" r:id="rId16"/>
    <p:sldId id="328" r:id="rId17"/>
    <p:sldId id="332" r:id="rId18"/>
    <p:sldId id="334" r:id="rId19"/>
    <p:sldId id="293" r:id="rId20"/>
    <p:sldId id="327" r:id="rId21"/>
    <p:sldId id="266" r:id="rId22"/>
    <p:sldId id="305" r:id="rId23"/>
    <p:sldId id="295" r:id="rId24"/>
    <p:sldId id="296" r:id="rId25"/>
    <p:sldId id="306" r:id="rId26"/>
    <p:sldId id="259" r:id="rId27"/>
    <p:sldId id="301" r:id="rId28"/>
    <p:sldId id="302" r:id="rId29"/>
    <p:sldId id="304" r:id="rId30"/>
    <p:sldId id="315" r:id="rId31"/>
    <p:sldId id="300" r:id="rId32"/>
    <p:sldId id="316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93469" autoAdjust="0"/>
  </p:normalViewPr>
  <p:slideViewPr>
    <p:cSldViewPr snapToGrid="0" snapToObjects="1">
      <p:cViewPr varScale="1">
        <p:scale>
          <a:sx n="115" d="100"/>
          <a:sy n="115" d="100"/>
        </p:scale>
        <p:origin x="1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1263180"/>
            <a:ext cx="835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674" y="41698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>
                <a:solidFill>
                  <a:srgbClr val="FF0000"/>
                </a:solidFill>
              </a:rPr>
              <a:t>-2</a:t>
            </a:r>
            <a:r>
              <a:rPr lang="en-US" sz="2400" dirty="0">
                <a:solidFill>
                  <a:srgbClr val="000000"/>
                </a:solidFill>
              </a:rPr>
              <a:t>; gap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447" y="45273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dynamic programming 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0" y="1715016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845708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214" y="3142564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7712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40332"/>
              </p:ext>
            </p:extLst>
          </p:nvPr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4575"/>
              </p:ext>
            </p:extLst>
          </p:nvPr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1156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3646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12203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928" y="37095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354" y="6037818"/>
            <a:ext cx="821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http://rna.informatik.uni-freiburg.de/Teaching/index.jsp?toolName=Smith-Waterman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3306"/>
              </p:ext>
            </p:extLst>
          </p:nvPr>
        </p:nvGraphicFramePr>
        <p:xfrm>
          <a:off x="1981881" y="20229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− 1, j), (</a:t>
            </a:r>
            <a:r>
              <a:rPr lang="en-US" sz="2000" dirty="0" err="1"/>
              <a:t>i</a:t>
            </a:r>
            <a:r>
              <a:rPr lang="en-US" sz="2000" dirty="0"/>
              <a:t>, j − 1), and (</a:t>
            </a:r>
            <a:r>
              <a:rPr lang="en-US" sz="2000" dirty="0" err="1"/>
              <a:t>i</a:t>
            </a:r>
            <a:r>
              <a:rPr lang="en-US" sz="20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294"/>
              </p:ext>
            </p:extLst>
          </p:nvPr>
        </p:nvGraphicFramePr>
        <p:xfrm>
          <a:off x="4380499" y="15911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8034-7918-E445-925C-07E9F32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0B9F-60F3-4E47-9E9E-AC75BAFD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400116"/>
            <a:ext cx="6888480" cy="4094235"/>
          </a:xfrm>
        </p:spPr>
        <p:txBody>
          <a:bodyPr>
            <a:normAutofit/>
          </a:bodyPr>
          <a:lstStyle/>
          <a:p>
            <a:r>
              <a:rPr lang="en-US" dirty="0"/>
              <a:t>FASTA and FASTQ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quality (</a:t>
            </a:r>
            <a:r>
              <a:rPr lang="en-US" dirty="0" err="1"/>
              <a:t>Phred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dirty="0"/>
              <a:t> = -10 x log</a:t>
            </a:r>
            <a:r>
              <a:rPr lang="en-US" baseline="-25000" dirty="0"/>
              <a:t>10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 = 10</a:t>
            </a:r>
            <a:r>
              <a:rPr lang="en-US" baseline="30000" dirty="0"/>
              <a:t>-Q/10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fastQC</a:t>
            </a:r>
            <a:r>
              <a:rPr lang="en-US" dirty="0"/>
              <a:t> for quality checking</a:t>
            </a:r>
          </a:p>
          <a:p>
            <a:endParaRPr lang="en-US" dirty="0"/>
          </a:p>
          <a:p>
            <a:r>
              <a:rPr lang="en-US" dirty="0" err="1"/>
              <a:t>Trimmomatic</a:t>
            </a:r>
            <a:r>
              <a:rPr lang="en-US" dirty="0"/>
              <a:t> for quality and 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40279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1049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198" y="15886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3100" y="3766115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with respect to </a:t>
            </a:r>
            <a:r>
              <a:rPr lang="en-US" i="1" dirty="0"/>
              <a:t>its scoring scheme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actually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8216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3411"/>
              </p:ext>
            </p:extLst>
          </p:nvPr>
        </p:nvGraphicFramePr>
        <p:xfrm>
          <a:off x="897467" y="3972238"/>
          <a:ext cx="7700839" cy="2032813"/>
        </p:xfrm>
        <a:graphic>
          <a:graphicData uri="http://schemas.openxmlformats.org/drawingml/2006/table">
            <a:tbl>
              <a:tblPr/>
              <a:tblGrid>
                <a:gridCol w="14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sz="20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656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50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>
                <a:latin typeface="Courier New"/>
                <a:cs typeface="Courier New"/>
              </a:rPr>
              <a:t>...</a:t>
            </a: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>
                <a:latin typeface="Courier New"/>
                <a:cs typeface="Courier New"/>
              </a:rPr>
              <a:t>Sequences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E-value </a:t>
            </a:r>
            <a:r>
              <a:rPr lang="en-US" dirty="0"/>
              <a:t>is a parameter that describes the number of hits that one can "expect" to see by chance when searching a database of a particular size. </a:t>
            </a:r>
            <a:r>
              <a:rPr lang="en-GB" dirty="0"/>
              <a:t>It is used to describe the significance (instead of a p-value) of each sequence alignment hit.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E-value = 1 means that in a database of the similar size 1 match with a similar score would be obtained simply by chance.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lower the E-value, the more "significant" the match is.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438" y="5557019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18" y="1513644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887" y="1513644"/>
            <a:ext cx="338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long noisy reads or short reads</a:t>
            </a:r>
          </a:p>
          <a:p>
            <a:r>
              <a:rPr lang="en-US" sz="20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overall quality of an alignment.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bit-score</a:t>
            </a:r>
            <a:r>
              <a:rPr lang="en-US" sz="2800" dirty="0"/>
              <a:t> is a rescaled alignment score 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/>
              <a:t>the size of the search database.</a:t>
            </a:r>
          </a:p>
          <a:p>
            <a:endParaRPr lang="en-US" sz="2800" dirty="0"/>
          </a:p>
          <a:p>
            <a:r>
              <a:rPr lang="en-US" sz="2800" dirty="0"/>
              <a:t>The higher the score/bit-score, the better alignment 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–in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856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536713" y="1501385"/>
            <a:ext cx="8297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blastp</a:t>
            </a:r>
            <a:r>
              <a:rPr lang="en-US" sz="2800" dirty="0"/>
              <a:t>: protein blast search</a:t>
            </a:r>
          </a:p>
          <a:p>
            <a:endParaRPr lang="en-US" sz="2800" b="1" dirty="0"/>
          </a:p>
          <a:p>
            <a:r>
              <a:rPr lang="en-US" sz="2800" b="1" dirty="0" err="1"/>
              <a:t>blastx</a:t>
            </a:r>
            <a:r>
              <a:rPr lang="en-US" sz="2800" dirty="0"/>
              <a:t>: search protein databases using a translated nucleotide query</a:t>
            </a:r>
          </a:p>
          <a:p>
            <a:endParaRPr lang="en-US" sz="2800" b="1" dirty="0"/>
          </a:p>
          <a:p>
            <a:r>
              <a:rPr lang="en-US" sz="2800" b="1" dirty="0" err="1"/>
              <a:t>tblastn</a:t>
            </a:r>
            <a:r>
              <a:rPr lang="en-US" sz="2800" dirty="0"/>
              <a:t>: search translated nucleotide databases using a protein query</a:t>
            </a:r>
          </a:p>
          <a:p>
            <a:endParaRPr lang="en-US" sz="2800" b="1" dirty="0"/>
          </a:p>
          <a:p>
            <a:r>
              <a:rPr lang="en-US" sz="2800" b="1" dirty="0" err="1"/>
              <a:t>tblastx</a:t>
            </a:r>
            <a:r>
              <a:rPr lang="en-US" sz="2800" dirty="0"/>
              <a:t>: search translated nucleotide databases using a translated nucleotide query)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4" y="1526807"/>
            <a:ext cx="8289435" cy="38043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142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the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312420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palindrome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2994" y="337370"/>
            <a:ext cx="4207456" cy="6153866"/>
            <a:chOff x="4472994" y="337370"/>
            <a:chExt cx="4207456" cy="6153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2"/>
              <a:ext cx="23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6" y="1991575"/>
              <a:ext cx="255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6" y="3265885"/>
              <a:ext cx="244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022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2823</Words>
  <Application>Microsoft Macintosh PowerPoint</Application>
  <PresentationFormat>On-screen Show (4:3)</PresentationFormat>
  <Paragraphs>975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Review</vt:lpstr>
      <vt:lpstr>Alignment algorithms</vt:lpstr>
      <vt:lpstr>Outline</vt:lpstr>
      <vt:lpstr>Sequence alignment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171</cp:revision>
  <dcterms:created xsi:type="dcterms:W3CDTF">2014-12-15T18:58:14Z</dcterms:created>
  <dcterms:modified xsi:type="dcterms:W3CDTF">2023-02-05T17:20:58Z</dcterms:modified>
</cp:coreProperties>
</file>