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72" r:id="rId2"/>
    <p:sldId id="322" r:id="rId3"/>
    <p:sldId id="257" r:id="rId4"/>
    <p:sldId id="290" r:id="rId5"/>
    <p:sldId id="313" r:id="rId6"/>
    <p:sldId id="260" r:id="rId7"/>
    <p:sldId id="308" r:id="rId8"/>
    <p:sldId id="309" r:id="rId9"/>
    <p:sldId id="293" r:id="rId10"/>
    <p:sldId id="310" r:id="rId11"/>
    <p:sldId id="292" r:id="rId12"/>
    <p:sldId id="294" r:id="rId13"/>
    <p:sldId id="291" r:id="rId14"/>
    <p:sldId id="289" r:id="rId15"/>
    <p:sldId id="311" r:id="rId16"/>
    <p:sldId id="295" r:id="rId17"/>
    <p:sldId id="312" r:id="rId18"/>
    <p:sldId id="258" r:id="rId19"/>
    <p:sldId id="263" r:id="rId20"/>
    <p:sldId id="264" r:id="rId21"/>
    <p:sldId id="265" r:id="rId22"/>
    <p:sldId id="307" r:id="rId23"/>
    <p:sldId id="318" r:id="rId24"/>
    <p:sldId id="299" r:id="rId25"/>
    <p:sldId id="317" r:id="rId26"/>
    <p:sldId id="297" r:id="rId27"/>
    <p:sldId id="298" r:id="rId28"/>
    <p:sldId id="314" r:id="rId29"/>
    <p:sldId id="320" r:id="rId30"/>
    <p:sldId id="321" r:id="rId31"/>
    <p:sldId id="31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10"/>
    <p:restoredTop sz="83265"/>
  </p:normalViewPr>
  <p:slideViewPr>
    <p:cSldViewPr snapToGrid="0" snapToObjects="1">
      <p:cViewPr varScale="1">
        <p:scale>
          <a:sx n="101" d="100"/>
          <a:sy n="101" d="100"/>
        </p:scale>
        <p:origin x="2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"make" is a command that is often used for compiling software from source code on Unix systems. The "make" command reads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a file that describes how the software should be compiled and linked, and then invokes a set of build tools to compile the software.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typically specifies dependencies between different source files and libraries, and "make" uses this information to determine which files need to be recompiled when changes are made to the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stash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 To apply stashed changes, you can use the </a:t>
            </a:r>
            <a:r>
              <a:rPr lang="en-US" dirty="0"/>
              <a:t>git stash apply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command, and to discard stashed changes, you can use the </a:t>
            </a:r>
            <a:r>
              <a:rPr lang="en-US" dirty="0"/>
              <a:t>git stash drop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biohpc.swmed.edu/index.php/s/hisat2-220-Linux_x86_64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0763"/>
            <a:ext cx="7772400" cy="244561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6"/>
            <a:ext cx="6858000" cy="2214300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4/11/2023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1412694"/>
            <a:ext cx="7797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6" y="1236022"/>
            <a:ext cx="7351568" cy="21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6" y="4550784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6" y="439145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1AD0-E1E8-ED4A-BA01-23F8FA6D884F}"/>
              </a:ext>
            </a:extLst>
          </p:cNvPr>
          <p:cNvSpPr txBox="1"/>
          <p:nvPr/>
        </p:nvSpPr>
        <p:spPr>
          <a:xfrm>
            <a:off x="601642" y="45507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E81C-14E4-D042-87AD-C9198D74B107}"/>
              </a:ext>
            </a:extLst>
          </p:cNvPr>
          <p:cNvSpPr txBox="1"/>
          <p:nvPr/>
        </p:nvSpPr>
        <p:spPr>
          <a:xfrm>
            <a:off x="7536222" y="4550783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545871" y="4107574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+/-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3834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38346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7" y="6234546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7" y="6075218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62345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623454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5791336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551842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55184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7698" y="568054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71468" y="403125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75328" y="40823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690295"/>
            <a:ext cx="7988877" cy="9648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1026967" y="1182231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1001792" y="5321826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09" y="491836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2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8067675" cy="159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334239" y="4809260"/>
            <a:ext cx="46089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\</a:t>
            </a:r>
          </a:p>
          <a:p>
            <a:r>
              <a:rPr lang="en-US" sz="2400" dirty="0">
                <a:latin typeface="Courier" pitchFamily="2" charset="0"/>
              </a:rPr>
              <a:t>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34239" y="2860498"/>
            <a:ext cx="773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600" dirty="0">
                <a:latin typeface="+mj-lt"/>
              </a:rPr>
              <a:t>CCCCCCCCCCCCCCCCCCCC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ref	0	20	a1	0.5	+</a:t>
            </a:r>
          </a:p>
          <a:p>
            <a:r>
              <a:rPr lang="en-US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5253003" y="5107653"/>
            <a:ext cx="365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5253003" y="465932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086" y="1367641"/>
            <a:ext cx="6922078" cy="4740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3" y="4623458"/>
            <a:ext cx="8612333" cy="1680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4158583"/>
            <a:ext cx="8739622" cy="168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10	100</a:t>
            </a:r>
            <a:r>
              <a:rPr lang="en-US" sz="2200" dirty="0"/>
              <a:t>	a1	.	+	chr1	10	20	a1	.	+	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200	300</a:t>
            </a:r>
            <a:r>
              <a:rPr lang="en-US" sz="2200" dirty="0"/>
              <a:t>	a2	.	+	chr1	150	250	a2	.	+	50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5838943"/>
            <a:ext cx="87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-wo: </a:t>
            </a:r>
            <a:r>
              <a:rPr lang="en-US" sz="2400" dirty="0"/>
              <a:t>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4005073"/>
            <a:ext cx="8905876" cy="16486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err="1">
                <a:latin typeface="Courier" pitchFamily="2" charset="0"/>
              </a:rPr>
              <a:t>bedtools</a:t>
            </a:r>
            <a:r>
              <a:rPr lang="en-US" sz="4400" dirty="0">
                <a:latin typeface="Courier" pitchFamily="2" charset="0"/>
              </a:rPr>
              <a:t> intersect -a d1.bed -b d2.bed </a:t>
            </a:r>
            <a:r>
              <a:rPr lang="en-US" sz="4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4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9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9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9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03908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88337" y="5557894"/>
            <a:ext cx="87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wao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9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100"/>
            <a:ext cx="8058150" cy="65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70" y="4228978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0	16451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031" y="3128172"/>
            <a:ext cx="75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8696" y="4840206"/>
            <a:ext cx="232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 number</a:t>
            </a:r>
          </a:p>
          <a:p>
            <a:r>
              <a:rPr lang="en-US" sz="2400" dirty="0"/>
              <a:t>2. Coverage (</a:t>
            </a:r>
            <a:r>
              <a:rPr lang="en-US" sz="2400" dirty="0" err="1"/>
              <a:t>bp</a:t>
            </a:r>
            <a:r>
              <a:rPr lang="en-US" sz="2400" dirty="0"/>
              <a:t>)</a:t>
            </a:r>
          </a:p>
          <a:p>
            <a:r>
              <a:rPr lang="en-US" sz="2400" dirty="0"/>
              <a:t>3. Original length</a:t>
            </a:r>
          </a:p>
          <a:p>
            <a:r>
              <a:rPr lang="en-US" sz="2400" dirty="0"/>
              <a:t>5.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268504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7" y="352541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7" y="385964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6A628E-36FE-02AC-BDC1-ADCA5EB49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55630"/>
              </p:ext>
            </p:extLst>
          </p:nvPr>
        </p:nvGraphicFramePr>
        <p:xfrm>
          <a:off x="2098197" y="2721772"/>
          <a:ext cx="5562599" cy="406400"/>
        </p:xfrm>
        <a:graphic>
          <a:graphicData uri="http://schemas.openxmlformats.org/drawingml/2006/table">
            <a:tbl>
              <a:tblPr/>
              <a:tblGrid>
                <a:gridCol w="2199020">
                  <a:extLst>
                    <a:ext uri="{9D8B030D-6E8A-4147-A177-3AD203B41FA5}">
                      <a16:colId xmlns:a16="http://schemas.microsoft.com/office/drawing/2014/main" val="1817184132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1850793583"/>
                    </a:ext>
                  </a:extLst>
                </a:gridCol>
                <a:gridCol w="1180426">
                  <a:extLst>
                    <a:ext uri="{9D8B030D-6E8A-4147-A177-3AD203B41FA5}">
                      <a16:colId xmlns:a16="http://schemas.microsoft.com/office/drawing/2014/main" val="4089994243"/>
                    </a:ext>
                  </a:extLst>
                </a:gridCol>
                <a:gridCol w="660023">
                  <a:extLst>
                    <a:ext uri="{9D8B030D-6E8A-4147-A177-3AD203B41FA5}">
                      <a16:colId xmlns:a16="http://schemas.microsoft.com/office/drawing/2014/main" val="186442311"/>
                    </a:ext>
                  </a:extLst>
                </a:gridCol>
                <a:gridCol w="1028113">
                  <a:extLst>
                    <a:ext uri="{9D8B030D-6E8A-4147-A177-3AD203B41FA5}">
                      <a16:colId xmlns:a16="http://schemas.microsoft.com/office/drawing/2014/main" val="198897574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Interval_1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16451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-3.84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36" y="1702669"/>
            <a:ext cx="8376804" cy="303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closest -a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-io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peak.near.genes.bed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# -io Ignore features in B that overlap A.  That is, we want close, yet not touching features only.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A0D3E0F-DBF1-B496-F9C2-D7E743D8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514350"/>
            <a:ext cx="9043941" cy="5854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F876B2-8782-8069-F637-167FC7D16119}"/>
              </a:ext>
            </a:extLst>
          </p:cNvPr>
          <p:cNvSpPr/>
          <p:nvPr/>
        </p:nvSpPr>
        <p:spPr>
          <a:xfrm>
            <a:off x="4749800" y="1409700"/>
            <a:ext cx="4343400" cy="16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0126A-1003-895F-6857-41349CF52AF2}"/>
              </a:ext>
            </a:extLst>
          </p:cNvPr>
          <p:cNvSpPr/>
          <p:nvPr/>
        </p:nvSpPr>
        <p:spPr>
          <a:xfrm>
            <a:off x="4749800" y="3708399"/>
            <a:ext cx="1511300" cy="62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9899C-74D3-F71D-A77B-9D006874D6A3}"/>
              </a:ext>
            </a:extLst>
          </p:cNvPr>
          <p:cNvSpPr/>
          <p:nvPr/>
        </p:nvSpPr>
        <p:spPr>
          <a:xfrm>
            <a:off x="7531100" y="3736975"/>
            <a:ext cx="1371600" cy="59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28" y="1219201"/>
            <a:ext cx="8510619" cy="541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Add 500 bp up and downstream of each probe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slop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probes.bed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-b 500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p.500bp.bed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a BED file of regions not covered by the input BED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complement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p.500bp.bed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-g hg18.genome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6" y="1573913"/>
            <a:ext cx="8875568" cy="5021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genes within 10kb upstream or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Report genes within 10kb upstream or 5kb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SNPs within 5kb upstream or 1kb downstream of genes. Define upstream and downstream based on strand.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5000 -r 1000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 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define -l and -r based on strand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8" y="1253331"/>
            <a:ext cx="8529205" cy="5078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nearby (within 1kb)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-d 1000</a:t>
            </a:r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027454"/>
            <a:ext cx="8354291" cy="546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https://cloud.biohpc.swmed.edu/index.php/s/hisat2-220-Linux_x86_64/download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mv download hisat2-220-Linux_x86_64.zip</a:t>
            </a:r>
          </a:p>
          <a:p>
            <a:pPr marL="0" indent="0">
              <a:buNone/>
            </a:pPr>
            <a:r>
              <a:rPr lang="en-US" sz="2400" dirty="0"/>
              <a:t>unzip hisat2-220-Linux_x86_4.zip</a:t>
            </a:r>
          </a:p>
          <a:p>
            <a:pPr marL="0" indent="0">
              <a:buNone/>
            </a:pPr>
            <a:r>
              <a:rPr lang="en-US" sz="2400" dirty="0"/>
              <a:t>cd hisat2-2.2.0/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 PATH=$PATH:~/software/hisat2/hisat2-2.2.0:…</a:t>
            </a:r>
          </a:p>
          <a:p>
            <a:pPr marL="0" indent="0">
              <a:buNone/>
            </a:pPr>
            <a:r>
              <a:rPr lang="en-US" sz="2400" dirty="0"/>
              <a:t>source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hisat2</a:t>
            </a:r>
          </a:p>
          <a:p>
            <a:pPr marL="0" indent="0"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1274617"/>
            <a:ext cx="8316191" cy="53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800" dirty="0"/>
              <a:t>https://</a:t>
            </a:r>
            <a:r>
              <a:rPr lang="en-US" sz="1800" dirty="0" err="1"/>
              <a:t>sourceforge.net</a:t>
            </a:r>
            <a:r>
              <a:rPr lang="en-US" sz="1800" dirty="0"/>
              <a:t>/projects/bio-bwa/files/bwa-0.7.17.tar.bz2/download</a:t>
            </a:r>
          </a:p>
          <a:p>
            <a:pPr marL="0" indent="0">
              <a:buNone/>
            </a:pPr>
            <a:r>
              <a:rPr lang="en-US" dirty="0"/>
              <a:t>mv download bwa-0.7.17.tar.bz2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bwa-0.7.17.tar.bz2 </a:t>
            </a:r>
          </a:p>
          <a:p>
            <a:pPr marL="0" indent="0">
              <a:buNone/>
            </a:pPr>
            <a:r>
              <a:rPr lang="en-US" dirty="0"/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</a:p>
          <a:p>
            <a:pPr marL="0" indent="0">
              <a:buNone/>
            </a:pPr>
            <a:r>
              <a:rPr lang="en-US" dirty="0"/>
              <a:t># change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PATH=$PATH:~/software/bwa/bwa-0.7.17:~/software/hisat2/hisat2-2.2.0:…</a:t>
            </a:r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8" y="1337879"/>
            <a:ext cx="8376804" cy="47400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quickly installs, runs and updates packages and their dependencies.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a powerful tool for scientific computing and data science, providing a convenient way to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 dependencies and environments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making it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easy to install and use complex software packages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Anaconda3-2023.03-Linux-x86_64.sh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4985" cy="2330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257300" y="4779819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C99-2544-1785-0A05-22C59E7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918"/>
          </a:xfrm>
        </p:spPr>
        <p:txBody>
          <a:bodyPr/>
          <a:lstStyle/>
          <a:p>
            <a:pPr algn="ctr"/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BA2F-663F-4B23-9AD6-F49A04C9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42" y="1333851"/>
            <a:ext cx="7998515" cy="5159022"/>
          </a:xfrm>
        </p:spPr>
        <p:txBody>
          <a:bodyPr>
            <a:normAutofit/>
          </a:bodyPr>
          <a:lstStyle/>
          <a:p>
            <a:r>
              <a:rPr lang="en-US" dirty="0"/>
              <a:t>Git was developed by Linux Torvalds in 2005</a:t>
            </a:r>
          </a:p>
          <a:p>
            <a:r>
              <a:rPr lang="en-US" dirty="0"/>
              <a:t>Git is command line tools for version control</a:t>
            </a:r>
          </a:p>
          <a:p>
            <a:r>
              <a:rPr lang="en-US" dirty="0"/>
              <a:t>Git can create branches and merge branches</a:t>
            </a:r>
          </a:p>
          <a:p>
            <a:endParaRPr lang="en-US" dirty="0"/>
          </a:p>
          <a:p>
            <a:r>
              <a:rPr lang="en-US" dirty="0"/>
              <a:t>GitHub is a web platform to use Git for version control, collaboration, and project management</a:t>
            </a:r>
          </a:p>
          <a:p>
            <a:r>
              <a:rPr lang="en-US" dirty="0"/>
              <a:t>Repository is for organizing codes and data</a:t>
            </a:r>
          </a:p>
          <a:p>
            <a:r>
              <a:rPr lang="en-US" dirty="0"/>
              <a:t>Collaboration: pull requests, code reviews, and issue tracking</a:t>
            </a:r>
          </a:p>
          <a:p>
            <a:r>
              <a:rPr lang="en-US" b="0" i="0" dirty="0">
                <a:effectLst/>
                <a:latin typeface="Söhne"/>
              </a:rPr>
              <a:t>Social features: followers, stars, Q&amp;A, and forks.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50C-66E2-7ECB-8BE3-545B3E62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GitHub Cheat Sheet</a:t>
            </a:r>
            <a:endParaRPr lang="en-US" sz="2800" dirty="0"/>
          </a:p>
        </p:txBody>
      </p:sp>
      <p:pic>
        <p:nvPicPr>
          <p:cNvPr id="6" name="Picture 2" descr="Git Workflow">
            <a:extLst>
              <a:ext uri="{FF2B5EF4-FFF2-40B4-BE49-F238E27FC236}">
                <a16:creationId xmlns:a16="http://schemas.microsoft.com/office/drawing/2014/main" id="{CDD7968A-50D3-FE59-636F-18B0B06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7" y="1162035"/>
            <a:ext cx="4427721" cy="54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05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82564"/>
            <a:ext cx="8336340" cy="7769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E2833-E1BE-22F6-611A-0D4E8F571BCA}"/>
              </a:ext>
            </a:extLst>
          </p:cNvPr>
          <p:cNvSpPr txBox="1"/>
          <p:nvPr/>
        </p:nvSpPr>
        <p:spPr>
          <a:xfrm>
            <a:off x="2564299" y="1772353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--all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E425-A85A-BBBA-A179-881823040694}"/>
              </a:ext>
            </a:extLst>
          </p:cNvPr>
          <p:cNvSpPr txBox="1"/>
          <p:nvPr/>
        </p:nvSpPr>
        <p:spPr>
          <a:xfrm>
            <a:off x="3353471" y="4051240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GitHub Desktop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5B2A2-3EF5-9848-35D7-F6D16F5F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40" y="4512905"/>
            <a:ext cx="1449750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70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247837"/>
            <a:ext cx="8661725" cy="5364242"/>
          </a:xfrm>
        </p:spPr>
        <p:txBody>
          <a:bodyPr>
            <a:noAutofit/>
          </a:bodyPr>
          <a:lstStyle/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 err="1">
                <a:latin typeface="Courier" pitchFamily="2" charset="0"/>
              </a:rPr>
              <a:t>genomecov</a:t>
            </a:r>
            <a:r>
              <a:rPr lang="en-US" sz="16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372528"/>
            <a:ext cx="8661725" cy="3906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58251" y="5485472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35" y="18747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141922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1290652"/>
            <a:ext cx="8699047" cy="47555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16527" y="244104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487507" y="159327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616527" y="5003117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18597</TotalTime>
  <Words>2336</Words>
  <Application>Microsoft Macintosh PowerPoint</Application>
  <PresentationFormat>On-screen Show (4:3)</PresentationFormat>
  <Paragraphs>317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Söhne</vt:lpstr>
      <vt:lpstr>var(--monospace)</vt:lpstr>
      <vt:lpstr>Arial</vt:lpstr>
      <vt:lpstr>Calibri</vt:lpstr>
      <vt:lpstr>Calibri Light</vt:lpstr>
      <vt:lpstr>Courier</vt:lpstr>
      <vt:lpstr>Courier New</vt:lpstr>
      <vt:lpstr>Open Sans</vt:lpstr>
      <vt:lpstr>Office Theme</vt:lpstr>
      <vt:lpstr>BEDtools, software installation, Git   Bioinformatics Applications (PLPTH813)</vt:lpstr>
      <vt:lpstr>PowerPoint Presentation</vt:lpstr>
      <vt:lpstr>Outline</vt:lpstr>
      <vt:lpstr>BEDtools (I)</vt:lpstr>
      <vt:lpstr>BEDtools (II) - Fasta manipulation </vt:lpstr>
      <vt:lpstr>BED format (Tab-separated file) (I)</vt:lpstr>
      <vt:lpstr>BED format (II)</vt:lpstr>
      <vt:lpstr>BED format (III)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and GitHub</vt:lpstr>
      <vt:lpstr>GitHub Cheat Sheet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97</cp:revision>
  <dcterms:created xsi:type="dcterms:W3CDTF">2020-12-23T05:20:35Z</dcterms:created>
  <dcterms:modified xsi:type="dcterms:W3CDTF">2023-04-11T15:08:33Z</dcterms:modified>
</cp:coreProperties>
</file>