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38" r:id="rId2"/>
    <p:sldId id="418" r:id="rId3"/>
    <p:sldId id="431" r:id="rId4"/>
    <p:sldId id="414" r:id="rId5"/>
    <p:sldId id="419" r:id="rId6"/>
    <p:sldId id="345" r:id="rId7"/>
    <p:sldId id="372" r:id="rId8"/>
    <p:sldId id="373" r:id="rId9"/>
    <p:sldId id="416" r:id="rId10"/>
    <p:sldId id="379" r:id="rId11"/>
    <p:sldId id="384" r:id="rId12"/>
    <p:sldId id="382" r:id="rId13"/>
    <p:sldId id="383" r:id="rId14"/>
    <p:sldId id="385" r:id="rId15"/>
    <p:sldId id="392" r:id="rId16"/>
    <p:sldId id="424" r:id="rId17"/>
    <p:sldId id="405" r:id="rId18"/>
    <p:sldId id="404" r:id="rId19"/>
    <p:sldId id="398" r:id="rId20"/>
    <p:sldId id="393" r:id="rId21"/>
    <p:sldId id="420" r:id="rId22"/>
    <p:sldId id="399" r:id="rId23"/>
    <p:sldId id="411" r:id="rId24"/>
    <p:sldId id="400" r:id="rId25"/>
    <p:sldId id="401" r:id="rId26"/>
    <p:sldId id="425" r:id="rId27"/>
    <p:sldId id="417" r:id="rId28"/>
    <p:sldId id="389" r:id="rId29"/>
    <p:sldId id="426" r:id="rId30"/>
    <p:sldId id="410" r:id="rId31"/>
    <p:sldId id="423" r:id="rId32"/>
    <p:sldId id="412" r:id="rId33"/>
    <p:sldId id="390" r:id="rId34"/>
    <p:sldId id="422" r:id="rId35"/>
    <p:sldId id="421" r:id="rId36"/>
    <p:sldId id="391" r:id="rId37"/>
    <p:sldId id="413" r:id="rId38"/>
    <p:sldId id="409" r:id="rId39"/>
    <p:sldId id="427" r:id="rId40"/>
    <p:sldId id="428" r:id="rId41"/>
    <p:sldId id="429" r:id="rId42"/>
    <p:sldId id="430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 autoAdjust="0"/>
    <p:restoredTop sz="86441" autoAdjust="0"/>
  </p:normalViewPr>
  <p:slideViewPr>
    <p:cSldViewPr snapToGrid="0" snapToObjects="1">
      <p:cViewPr varScale="1">
        <p:scale>
          <a:sx n="173" d="100"/>
          <a:sy n="173" d="100"/>
        </p:scale>
        <p:origin x="110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2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8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3F11B-5D2B-E30D-73D8-8A7EF411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EE9DE-4C48-56AF-9682-6EB973EA8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63C1D-4FEB-DEBF-6440-40F213131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EC028-9257-9CEC-9478-098330A39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3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case of reads of varying length, the ideal value for </a:t>
            </a:r>
            <a:r>
              <a:rPr lang="en-US" dirty="0"/>
              <a:t>--</a:t>
            </a:r>
            <a:r>
              <a:rPr lang="en-US" dirty="0" err="1"/>
              <a:t>sjdbOverhang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max(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)-1. In most cases, the default value of 100 will work similarly to the ideal value.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9814814  1c_star.in  </a:t>
            </a:r>
            <a:r>
              <a:rPr lang="en-US" dirty="0">
                <a:solidFill>
                  <a:srgbClr val="FED915"/>
                </a:solidFill>
                <a:effectLst/>
                <a:latin typeface="Monaco" pitchFamily="2" charset="77"/>
              </a:rPr>
              <a:t>wizard24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4 c  </a:t>
            </a:r>
            <a:r>
              <a:rPr lang="en-US" dirty="0">
                <a:solidFill>
                  <a:srgbClr val="FC2218"/>
                </a:solidFill>
                <a:effectLst/>
                <a:latin typeface="Monaco" pitchFamily="2" charset="77"/>
              </a:rPr>
              <a:t> 29.74gb/ 32gb  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  00:47:06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5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2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8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alexdobin</a:t>
            </a:r>
            <a:r>
              <a:rPr lang="en-US" dirty="0"/>
              <a:t>/STAR/issues/703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N_multimapping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total number of multimapping reads, which are not counted at all, so the number is the same for each column.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a read overlaps a gene on the opposite strand, it will be counted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one of the stranded columns, but will be counted towards the gene (and not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 Hence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 be &lt;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groups.google.com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-star/c/qFLxINhF7cI/m/D0v-BRtpDAAJ?pli=1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exons of these two genes overlap completely on *opposite* strands,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counting will yield 0 - all the reads will be considered "ambiguous".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stranded counts, however, will be done towards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correspodning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easiest way to check this is to view annotations on a genome browser.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4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3FD47-ADE4-D582-1627-CF7C085C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4ABC3-343E-C8C3-A1BF-008BD9A19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35106-E4EE-1974-1241-57921C77C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40EA4-D487-78C7-306E-6D7B707C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2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4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98379-B2C7-D894-1C9B-6A186147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60E96-6945-F104-90FC-AEA188272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4F4CC-8E29-CF15-BBE3-7F7624953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5749-2233-0D02-E3E3-D2F0DDDB6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5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8024D-FA0B-B479-2B12-4ABF14C8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1F599F-95D2-A76B-31A3-71F987E0B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121D1-D70D-862B-6D97-6035346CB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A5B2-E847-CD2D-63BC-2C3C58DC04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21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1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C39CD-47A9-DBB4-A6C3-C67A6A7D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9F5AF-8436-8296-B950-20EB9BF11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8C538-A149-1E57-74EE-905F187F4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B73C3-4F5E-C263-3344-72FD533F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0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32AF4-508C-782E-3E7F-81760095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22FA1-FC64-9E65-0213-EED120A41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5B2EB-858D-86E3-828D-4E22E9319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28A8A-1037-A6B9-CE50-256A39648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71295-CBA9-4AE0-FF0C-1A8D759B4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88F3DC-5971-D6D4-0174-4ADE7E04C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44FE5-7501-BA21-1829-EBCB0445C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4805D-0411-9F67-5064-CCF00417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19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03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7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C818E-D298-E9C8-E75C-0CCE58A27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77F86-3421-4E23-E6FD-1CA6DA2E3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B0DBA-4150-2C66-4C66-D88FB059B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2E225-0CA4-AC08-C196-7A875821A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11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A26BF-6203-742D-ABBC-40012F0D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C3F159-5089-9C52-3372-E03925451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83E2-443E-6319-7CB7-50DAAD7C0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EDCFA-B19C-E324-9D78-B60177C1A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78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90C1A-6664-17D2-35FA-32A706B2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16396-B96F-74B1-61C8-62CE6C58CF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C5E7D-7F27-278E-5435-FCD6CAAC2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1D06D-7836-E8B0-747D-998426120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205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8A19-BA80-0F66-6CCE-4352D3BF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70B50-B45F-B41F-66F6-E8BC8E654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03105C-761C-FB31-3829-32A45D865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4C813-8881-7B22-82B5-09E6995D5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7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"/>
                <a:cs typeface="Courier"/>
              </a:rPr>
              <a:t># --split-files: write reads into different files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8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sra/?term=SRR1238718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tp-trace.ncbi.nlm.nih.gov/sra/sdk/3.2.1/sratoolkit.3.2.1-alma_linux64.tar.gz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8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Lab – DE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04931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4/24/2025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26"/>
            <a:ext cx="8229600" cy="677108"/>
          </a:xfrm>
        </p:spPr>
        <p:txBody>
          <a:bodyPr>
            <a:normAutofit/>
          </a:bodyPr>
          <a:lstStyle/>
          <a:p>
            <a:r>
              <a:rPr lang="en-US" sz="3200" dirty="0"/>
              <a:t>format conversion - </a:t>
            </a:r>
            <a:r>
              <a:rPr lang="en-US" sz="3200" dirty="0" err="1"/>
              <a:t>fastq</a:t>
            </a:r>
            <a:r>
              <a:rPr lang="en-US" sz="3200" dirty="0"/>
              <a:t>-dump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125"/>
            <a:ext cx="8267700" cy="238630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</a:t>
            </a:r>
            <a:r>
              <a:rPr lang="en-US" sz="1800" dirty="0" err="1">
                <a:latin typeface="Courier"/>
                <a:cs typeface="Courier"/>
              </a:rPr>
              <a:t>mem</a:t>
            </a:r>
            <a:r>
              <a:rPr lang="en-US" sz="1800" dirty="0">
                <a:latin typeface="Courier"/>
                <a:cs typeface="Courier"/>
              </a:rPr>
              <a:t>-per-</a:t>
            </a:r>
            <a:r>
              <a:rPr lang="en-US" sz="1800" dirty="0" err="1">
                <a:latin typeface="Courier"/>
                <a:cs typeface="Courier"/>
              </a:rPr>
              <a:t>cpu</a:t>
            </a:r>
            <a:r>
              <a:rPr lang="en-US" sz="18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–</a:t>
            </a:r>
            <a:r>
              <a:rPr lang="en-US" sz="1800" dirty="0" err="1">
                <a:latin typeface="Courier"/>
                <a:cs typeface="Courier"/>
              </a:rPr>
              <a:t>cpus</a:t>
            </a:r>
            <a:r>
              <a:rPr lang="en-US" sz="18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../utils/</a:t>
            </a:r>
            <a:r>
              <a:rPr lang="en-US" sz="1800" dirty="0" err="1">
                <a:latin typeface="Courier"/>
                <a:cs typeface="Courier"/>
              </a:rPr>
              <a:t>sratoolkit</a:t>
            </a:r>
            <a:r>
              <a:rPr lang="en-US" sz="1800" dirty="0">
                <a:latin typeface="Courier"/>
                <a:cs typeface="Courier"/>
              </a:rPr>
              <a:t>/bin/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-dump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--split-files &lt;accession&gt;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DBBEE-4FBD-8943-844B-C2F235007878}"/>
              </a:ext>
            </a:extLst>
          </p:cNvPr>
          <p:cNvSpPr txBox="1"/>
          <p:nvPr/>
        </p:nvSpPr>
        <p:spPr>
          <a:xfrm>
            <a:off x="3411137" y="4325676"/>
            <a:ext cx="232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SRR1238718_1.fastq</a:t>
            </a:r>
          </a:p>
          <a:p>
            <a:r>
              <a:rPr lang="en-US" sz="2000" dirty="0"/>
              <a:t>SRR1238718_2.fastq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99FA-8B30-C04F-B208-A34CD94C3086}"/>
              </a:ext>
            </a:extLst>
          </p:cNvPr>
          <p:cNvSpPr txBox="1"/>
          <p:nvPr/>
        </p:nvSpPr>
        <p:spPr>
          <a:xfrm>
            <a:off x="294040" y="3897428"/>
            <a:ext cx="859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../utils/</a:t>
            </a:r>
            <a:r>
              <a:rPr lang="en-US" dirty="0" err="1">
                <a:latin typeface="Courier"/>
                <a:cs typeface="Courier"/>
              </a:rPr>
              <a:t>sratoolkit</a:t>
            </a:r>
            <a:r>
              <a:rPr lang="en-US" dirty="0">
                <a:latin typeface="Courier"/>
                <a:cs typeface="Courier"/>
              </a:rPr>
              <a:t>/bin/</a:t>
            </a:r>
            <a:r>
              <a:rPr lang="en-US" dirty="0" err="1">
                <a:latin typeface="Courier"/>
                <a:cs typeface="Courier"/>
              </a:rPr>
              <a:t>fasterq</a:t>
            </a:r>
            <a:r>
              <a:rPr lang="en-US" dirty="0">
                <a:latin typeface="Courier"/>
                <a:cs typeface="Courier"/>
              </a:rPr>
              <a:t>-dump --split-files SRR1238718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F948B-8CFA-6748-A95F-42E46132E7F8}"/>
              </a:ext>
            </a:extLst>
          </p:cNvPr>
          <p:cNvSpPr txBox="1">
            <a:spLocks/>
          </p:cNvSpPr>
          <p:nvPr/>
        </p:nvSpPr>
        <p:spPr>
          <a:xfrm>
            <a:off x="206879" y="735357"/>
            <a:ext cx="8267700" cy="67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-dump </a:t>
            </a:r>
            <a:r>
              <a:rPr lang="en-US" dirty="0"/>
              <a:t>[options] &lt;accession&gt;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7F703-6066-DB3F-1105-E8C6BF733BD8}"/>
              </a:ext>
            </a:extLst>
          </p:cNvPr>
          <p:cNvSpPr txBox="1"/>
          <p:nvPr/>
        </p:nvSpPr>
        <p:spPr>
          <a:xfrm>
            <a:off x="688472" y="4510342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962"/>
            <a:ext cx="8229600" cy="698166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120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1: Prepare data: </a:t>
            </a:r>
            <a:r>
              <a:rPr lang="en-US" dirty="0" err="1"/>
              <a:t>dataset.txt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79791"/>
              </p:ext>
            </p:extLst>
          </p:nvPr>
        </p:nvGraphicFramePr>
        <p:xfrm>
          <a:off x="762000" y="195318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4281679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340"/>
            <a:ext cx="8229600" cy="555398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640" y="815656"/>
            <a:ext cx="7239392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 must check</a:t>
            </a:r>
          </a:p>
          <a:p>
            <a:r>
              <a:rPr lang="en-US" sz="1600" dirty="0" err="1">
                <a:latin typeface="Courier"/>
                <a:cs typeface="Courier"/>
              </a:rPr>
              <a:t>meta_file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dataset.txt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srr_col</a:t>
            </a:r>
            <a:r>
              <a:rPr lang="en-US" sz="1600" dirty="0">
                <a:latin typeface="Courier"/>
                <a:cs typeface="Courier"/>
              </a:rPr>
              <a:t>=2</a:t>
            </a:r>
          </a:p>
          <a:p>
            <a:r>
              <a:rPr lang="en-US" sz="1600" dirty="0" err="1">
                <a:latin typeface="Courier"/>
                <a:cs typeface="Courier"/>
              </a:rPr>
              <a:t>rename_col</a:t>
            </a:r>
            <a:r>
              <a:rPr lang="en-US" sz="1600" dirty="0">
                <a:latin typeface="Courier"/>
                <a:cs typeface="Courier"/>
              </a:rPr>
              <a:t>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running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../utils/scripts/</a:t>
            </a:r>
            <a:r>
              <a:rPr lang="en-US" sz="1600" dirty="0" err="1">
                <a:latin typeface="Courier"/>
                <a:cs typeface="Courier"/>
              </a:rPr>
              <a:t>fasterq_dump.sbatch.pl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r>
              <a:rPr lang="en-US" sz="1600" dirty="0">
                <a:latin typeface="Courier"/>
                <a:cs typeface="Courier"/>
              </a:rPr>
              <a:t>--in $</a:t>
            </a:r>
            <a:r>
              <a:rPr lang="en-US" sz="1600" dirty="0" err="1">
                <a:latin typeface="Courier"/>
                <a:cs typeface="Courier"/>
              </a:rPr>
              <a:t>meta_file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srrcol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srr_col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create a script to rename downloaded files</a:t>
            </a:r>
          </a:p>
          <a:p>
            <a:r>
              <a:rPr lang="en-US" sz="1600" dirty="0">
                <a:latin typeface="Courier"/>
                <a:cs typeface="Courier"/>
              </a:rPr>
              <a:t>cut $</a:t>
            </a:r>
            <a:r>
              <a:rPr lang="en-US" sz="1600" dirty="0" err="1">
                <a:latin typeface="Courier"/>
                <a:cs typeface="Courier"/>
              </a:rPr>
              <a:t>meta_file</a:t>
            </a:r>
            <a:r>
              <a:rPr lang="en-US" sz="1600" dirty="0">
                <a:latin typeface="Courier"/>
                <a:cs typeface="Courier"/>
              </a:rPr>
              <a:t> -f $srr_col,$</a:t>
            </a:r>
            <a:r>
              <a:rPr lang="en-US" sz="1600" dirty="0" err="1">
                <a:latin typeface="Courier"/>
                <a:cs typeface="Courier"/>
              </a:rPr>
              <a:t>rename_col</a:t>
            </a:r>
            <a:r>
              <a:rPr lang="en-US" sz="1600" dirty="0">
                <a:latin typeface="Courier"/>
                <a:cs typeface="Courier"/>
              </a:rPr>
              <a:t> | \</a:t>
            </a:r>
          </a:p>
          <a:p>
            <a:r>
              <a:rPr lang="en-US" sz="1600" dirty="0">
                <a:latin typeface="Courier"/>
                <a:cs typeface="Courier"/>
              </a:rPr>
              <a:t>grep "^[EDS]RR" | \</a:t>
            </a:r>
          </a:p>
          <a:p>
            <a:r>
              <a:rPr lang="en-US" sz="1600" dirty="0">
                <a:latin typeface="Courier"/>
                <a:cs typeface="Courier"/>
              </a:rPr>
              <a:t>sed 's/^/rename /g' | sed 's/\t/ /g' | \</a:t>
            </a:r>
          </a:p>
          <a:p>
            <a:r>
              <a:rPr lang="en-US" sz="1600" dirty="0">
                <a:latin typeface="Courier"/>
                <a:cs typeface="Courier"/>
              </a:rPr>
              <a:t>sed 's/$/ *</a:t>
            </a:r>
            <a:r>
              <a:rPr lang="en-US" sz="1600" dirty="0" err="1">
                <a:latin typeface="Courier"/>
                <a:cs typeface="Courier"/>
              </a:rPr>
              <a:t>fastq</a:t>
            </a:r>
            <a:r>
              <a:rPr lang="en-US" sz="1600" dirty="0">
                <a:latin typeface="Courier"/>
                <a:cs typeface="Courier"/>
              </a:rPr>
              <a:t>/g’ &gt; 2c_rename.sh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2126" y="901190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1_raw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8ED9A-DFB7-9D09-30FC-DB045A8FB559}"/>
              </a:ext>
            </a:extLst>
          </p:cNvPr>
          <p:cNvSpPr txBox="1"/>
          <p:nvPr/>
        </p:nvSpPr>
        <p:spPr>
          <a:xfrm>
            <a:off x="2780914" y="4601308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bash 1c_dn.sh </a:t>
            </a: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96" y="176340"/>
            <a:ext cx="8229600" cy="64065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45" y="1198904"/>
            <a:ext cx="8229601" cy="461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 step 3: Check and run "</a:t>
            </a:r>
            <a:r>
              <a:rPr lang="en-US" sz="2400" dirty="0" err="1"/>
              <a:t>rename.sh</a:t>
            </a:r>
            <a:r>
              <a:rPr lang="en-US" sz="2400" dirty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935" y="2571750"/>
            <a:ext cx="82958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2c_rename.sh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a subset for saving alignment time</a:t>
            </a:r>
          </a:p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3c_subsample.sh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990" y="4318012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1_raw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CEE56-BF6B-14DF-9F0B-A30A58461FC8}"/>
              </a:ext>
            </a:extLst>
          </p:cNvPr>
          <p:cNvSpPr txBox="1"/>
          <p:nvPr/>
        </p:nvSpPr>
        <p:spPr>
          <a:xfrm>
            <a:off x="1835675" y="1917355"/>
            <a:ext cx="486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downloading is finished, …</a:t>
            </a: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1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89" y="969018"/>
            <a:ext cx="8719622" cy="3554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../utils/scripts/</a:t>
            </a:r>
            <a:r>
              <a:rPr lang="en-US" sz="1600" dirty="0" err="1">
                <a:latin typeface="Courier"/>
                <a:cs typeface="Courier"/>
              </a:rPr>
              <a:t>trimmomatic.sbatch.pl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--mem 4G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--time 1-00:00:00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trim_shell</a:t>
            </a:r>
            <a:r>
              <a:rPr lang="en-US" sz="1600" dirty="0">
                <a:latin typeface="Courier"/>
                <a:cs typeface="Courier"/>
              </a:rPr>
              <a:t> "../utils/scripts/</a:t>
            </a:r>
            <a:r>
              <a:rPr lang="en-US" sz="1600" dirty="0" err="1">
                <a:latin typeface="Courier"/>
                <a:cs typeface="Courier"/>
              </a:rPr>
              <a:t>trimmomatic.pe.sh</a:t>
            </a:r>
            <a:r>
              <a:rPr lang="en-US" sz="16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 "</a:t>
            </a:r>
            <a:r>
              <a:rPr lang="en-US" sz="1600" dirty="0">
                <a:highlight>
                  <a:srgbClr val="FFFF00"/>
                </a:highlight>
                <a:latin typeface="Courier"/>
                <a:cs typeface="Courier"/>
              </a:rPr>
              <a:t>../utils/Trimmomatic-0.38/trimmomatic-0.38.jar</a:t>
            </a:r>
            <a:r>
              <a:rPr lang="en-US" sz="16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adaptor_file</a:t>
            </a:r>
            <a:r>
              <a:rPr lang="en-US" sz="1600" dirty="0">
                <a:latin typeface="Courier"/>
                <a:cs typeface="Courier"/>
              </a:rPr>
              <a:t> "../utils/Trimmomatic-0.38/adapters/TruSeq3-PE.fa" \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Courier"/>
              </a:rPr>
              <a:t>--</a:t>
            </a:r>
            <a:r>
              <a:rPr lang="en-US" sz="1600" dirty="0" err="1">
                <a:latin typeface="Courier" pitchFamily="2" charset="0"/>
                <a:cs typeface="Courier"/>
              </a:rPr>
              <a:t>indir</a:t>
            </a:r>
            <a:r>
              <a:rPr lang="en-US" sz="1600" dirty="0">
                <a:latin typeface="Courier" pitchFamily="2" charset="0"/>
                <a:cs typeface="Courier"/>
              </a:rPr>
              <a:t> "</a:t>
            </a:r>
            <a:r>
              <a:rPr lang="en-US" sz="1600" dirty="0">
                <a:latin typeface="Courier" pitchFamily="2" charset="0"/>
              </a:rPr>
              <a:t>../1_raw</a:t>
            </a:r>
            <a:r>
              <a:rPr lang="en-US" sz="1600" dirty="0">
                <a:latin typeface="Courier" pitchFamily="2" charset="0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outdir</a:t>
            </a:r>
            <a:r>
              <a:rPr lang="en-US" sz="16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--threads 4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min_len</a:t>
            </a:r>
            <a:r>
              <a:rPr lang="en-US" sz="16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7462" y="1276827"/>
            <a:ext cx="352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2_trim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3C3E4-6DC9-9402-D58E-30A74559D034}"/>
              </a:ext>
            </a:extLst>
          </p:cNvPr>
          <p:cNvSpPr txBox="1"/>
          <p:nvPr/>
        </p:nvSpPr>
        <p:spPr>
          <a:xfrm>
            <a:off x="3518916" y="4523029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800" dirty="0"/>
              <a:t>bash 1c_trim.sh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62456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Trimming: </a:t>
            </a:r>
            <a:r>
              <a:rPr lang="en-US" sz="3200" dirty="0" err="1"/>
              <a:t>sbatch</a:t>
            </a:r>
            <a:r>
              <a:rPr lang="en-US" sz="3200" dirty="0"/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7" y="989136"/>
            <a:ext cx="8644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 -l</a:t>
            </a:r>
          </a:p>
          <a:p>
            <a:r>
              <a:rPr lang="en-US" dirty="0">
                <a:latin typeface="Courier"/>
                <a:cs typeface="Courier"/>
              </a:rPr>
              <a:t>#SBATCH --mem-per-</a:t>
            </a:r>
            <a:r>
              <a:rPr lang="en-US" dirty="0" err="1">
                <a:latin typeface="Courier"/>
                <a:cs typeface="Courier"/>
              </a:rPr>
              <a:t>cpu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r>
              <a:rPr lang="en-US" dirty="0">
                <a:latin typeface="Courier"/>
                <a:cs typeface="Courier"/>
              </a:rPr>
              <a:t>#SBATCH --time=1-00:00:00</a:t>
            </a:r>
          </a:p>
          <a:p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cpus</a:t>
            </a:r>
            <a:r>
              <a:rPr lang="en-US" dirty="0">
                <a:latin typeface="Courier"/>
                <a:cs typeface="Courier"/>
              </a:rPr>
              <a:t>-per-task=4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module load Java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bash </a:t>
            </a:r>
            <a:r>
              <a:rPr lang="en-US" sz="1600" dirty="0">
                <a:latin typeface="Courier"/>
                <a:cs typeface="Courier"/>
              </a:rPr>
              <a:t>/homes/liu3zhen/local/</a:t>
            </a:r>
            <a:r>
              <a:rPr lang="en-US" sz="1600" dirty="0" err="1">
                <a:latin typeface="Courier"/>
                <a:cs typeface="Courier"/>
              </a:rPr>
              <a:t>slurm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trimmomatic.pe.sh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r>
              <a:rPr lang="en-US" dirty="0">
                <a:latin typeface="Courier"/>
                <a:cs typeface="Courier"/>
              </a:rPr>
              <a:t>../utils/Trimmomatic-0.38/trimmomatic-0.38.jar \</a:t>
            </a:r>
          </a:p>
          <a:p>
            <a:r>
              <a:rPr lang="en-US" dirty="0">
                <a:latin typeface="Courier"/>
                <a:cs typeface="Courier"/>
              </a:rPr>
              <a:t>../utils/Trimmomatic-0.38/adapters/TruSeq3-PE.fa \</a:t>
            </a:r>
          </a:p>
          <a:p>
            <a:r>
              <a:rPr lang="en-US" dirty="0">
                <a:latin typeface="Courier"/>
                <a:cs typeface="Courier"/>
              </a:rPr>
              <a:t>../1_raw . _1.fastq _2.fastq 4 40 </a:t>
            </a:r>
            <a:r>
              <a:rPr lang="en-US" dirty="0" err="1">
                <a:latin typeface="Courier"/>
                <a:cs typeface="Courier"/>
              </a:rPr>
              <a:t>xxx.fastq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E0BEC-8D19-0427-E0B5-EDA39F6E4064}"/>
              </a:ext>
            </a:extLst>
          </p:cNvPr>
          <p:cNvSpPr txBox="1"/>
          <p:nvPr/>
        </p:nvSpPr>
        <p:spPr>
          <a:xfrm>
            <a:off x="3747987" y="4324349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57E78-AF3B-11F1-4FF5-96767439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5C6496-F975-0EE5-76A3-6FC6DFC01C3F}"/>
              </a:ext>
            </a:extLst>
          </p:cNvPr>
          <p:cNvSpPr/>
          <p:nvPr/>
        </p:nvSpPr>
        <p:spPr>
          <a:xfrm>
            <a:off x="6038850" y="61457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totalRNA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DBD4A-3D8D-5554-EF7E-90DE12EC11E6}"/>
              </a:ext>
            </a:extLst>
          </p:cNvPr>
          <p:cNvSpPr/>
          <p:nvPr/>
        </p:nvSpPr>
        <p:spPr>
          <a:xfrm>
            <a:off x="6038850" y="124325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3DA80-A84F-817D-AD1B-3CB34CB4F46C}"/>
              </a:ext>
            </a:extLst>
          </p:cNvPr>
          <p:cNvSpPr/>
          <p:nvPr/>
        </p:nvSpPr>
        <p:spPr>
          <a:xfrm>
            <a:off x="6038850" y="190506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7B48-22E3-4A04-B143-FC0157B82CE4}"/>
              </a:ext>
            </a:extLst>
          </p:cNvPr>
          <p:cNvSpPr/>
          <p:nvPr/>
        </p:nvSpPr>
        <p:spPr>
          <a:xfrm>
            <a:off x="6038850" y="256687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trim,alignment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99D892-BC7B-86FD-9CC7-7E2AB6F55A28}"/>
              </a:ext>
            </a:extLst>
          </p:cNvPr>
          <p:cNvSpPr/>
          <p:nvPr/>
        </p:nvSpPr>
        <p:spPr>
          <a:xfrm>
            <a:off x="6038850" y="3228688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FCE1C-2984-E3F4-7464-6A44E4179E0A}"/>
              </a:ext>
            </a:extLst>
          </p:cNvPr>
          <p:cNvSpPr/>
          <p:nvPr/>
        </p:nvSpPr>
        <p:spPr>
          <a:xfrm>
            <a:off x="6038850" y="3890499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00F93-9331-CB07-DC22-B512D47B46C2}"/>
              </a:ext>
            </a:extLst>
          </p:cNvPr>
          <p:cNvSpPr/>
          <p:nvPr/>
        </p:nvSpPr>
        <p:spPr>
          <a:xfrm>
            <a:off x="6038850" y="455575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EACC08-6272-D178-716D-A394A5B147F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45300" y="9751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258F17-9C7D-D9A6-A52C-F212811A39B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45300" y="16369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C61FDD-2D2F-51A1-ABC9-C59A63925D7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845300" y="22987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DAFB01-84A1-D1E7-4210-EE9CDC77644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45300" y="29605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EA0FA-C40D-B8C8-E873-38C664C5495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845300" y="36223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1A4389-E5B2-F674-FF8C-30A8A425A55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45300" y="42842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88D4E65-8DDD-31F1-F801-5CCBDB2841E9}"/>
              </a:ext>
            </a:extLst>
          </p:cNvPr>
          <p:cNvSpPr/>
          <p:nvPr/>
        </p:nvSpPr>
        <p:spPr>
          <a:xfrm>
            <a:off x="2400300" y="975145"/>
            <a:ext cx="2895600" cy="929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090BD8-4380-65AD-355F-E14296F4351E}"/>
              </a:ext>
            </a:extLst>
          </p:cNvPr>
          <p:cNvSpPr/>
          <p:nvPr/>
        </p:nvSpPr>
        <p:spPr>
          <a:xfrm>
            <a:off x="2400300" y="2659842"/>
            <a:ext cx="2895600" cy="95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8ED059-A462-C845-F88E-F46D9995C20C}"/>
              </a:ext>
            </a:extLst>
          </p:cNvPr>
          <p:cNvSpPr/>
          <p:nvPr/>
        </p:nvSpPr>
        <p:spPr>
          <a:xfrm>
            <a:off x="2400300" y="3940095"/>
            <a:ext cx="2895600" cy="95449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4F814C91-E229-85BF-84A7-BB065945DF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344" y="119546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CCBEC6B-94D6-6403-F8CE-C36B17C20D52}"/>
              </a:ext>
            </a:extLst>
          </p:cNvPr>
          <p:cNvSpPr/>
          <p:nvPr/>
        </p:nvSpPr>
        <p:spPr>
          <a:xfrm>
            <a:off x="5435558" y="731519"/>
            <a:ext cx="330199" cy="142646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5286D54B-4D21-F4F0-DE1C-E3FFBC361311}"/>
              </a:ext>
            </a:extLst>
          </p:cNvPr>
          <p:cNvSpPr/>
          <p:nvPr/>
        </p:nvSpPr>
        <p:spPr>
          <a:xfrm>
            <a:off x="5435558" y="2667030"/>
            <a:ext cx="330242" cy="954494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EF56FE9B-C9D3-37C5-5994-512CBB657F77}"/>
              </a:ext>
            </a:extLst>
          </p:cNvPr>
          <p:cNvSpPr/>
          <p:nvPr/>
        </p:nvSpPr>
        <p:spPr>
          <a:xfrm>
            <a:off x="5422900" y="3941412"/>
            <a:ext cx="330141" cy="95449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D35E4A8-699E-2075-8DD7-0DE71F7F7760}"/>
              </a:ext>
            </a:extLst>
          </p:cNvPr>
          <p:cNvSpPr/>
          <p:nvPr/>
        </p:nvSpPr>
        <p:spPr>
          <a:xfrm>
            <a:off x="1511300" y="113059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A59024-54CA-4037-8352-F8ECC8ED5E14}"/>
              </a:ext>
            </a:extLst>
          </p:cNvPr>
          <p:cNvSpPr/>
          <p:nvPr/>
        </p:nvSpPr>
        <p:spPr>
          <a:xfrm>
            <a:off x="1511300" y="284582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E6A8AC-9D85-52A0-682B-852F0A84AF68}"/>
              </a:ext>
            </a:extLst>
          </p:cNvPr>
          <p:cNvSpPr/>
          <p:nvPr/>
        </p:nvSpPr>
        <p:spPr>
          <a:xfrm>
            <a:off x="1511300" y="411316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3A8479-276D-2F70-8548-110E37DD40C3}"/>
              </a:ext>
            </a:extLst>
          </p:cNvPr>
          <p:cNvSpPr/>
          <p:nvPr/>
        </p:nvSpPr>
        <p:spPr>
          <a:xfrm>
            <a:off x="5905457" y="2512561"/>
            <a:ext cx="1894367" cy="11816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5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12332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/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49971"/>
            <a:ext cx="83727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Unbiased de novo detection of canonical junctions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discovery of non-canonical splices and chimeric transcripts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Capable of mapping full-length RNA sequences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4AB5CD3-A168-7C44-93AF-058292A8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0" y="912083"/>
            <a:ext cx="5771160" cy="858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5FB36-2986-BC49-8761-9AFFD83001F9}"/>
              </a:ext>
            </a:extLst>
          </p:cNvPr>
          <p:cNvSpPr txBox="1"/>
          <p:nvPr/>
        </p:nvSpPr>
        <p:spPr>
          <a:xfrm>
            <a:off x="5890161" y="1728482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4/18/2021</a:t>
            </a:r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7944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STAR Reference genome indexing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241" y="1192459"/>
            <a:ext cx="672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5550" y="1634094"/>
            <a:ext cx="6692900" cy="3330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#SBATCH --time=1-00:00:00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module load STAR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4 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runMode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genomeGenerate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 pitchFamily="2" charset="0"/>
                <a:cs typeface="Courier"/>
              </a:rPr>
              <a:t>"</a:t>
            </a:r>
            <a:r>
              <a:rPr lang="en-US" sz="1600" dirty="0">
                <a:latin typeface="Courier"/>
                <a:cs typeface="Courier"/>
              </a:rPr>
              <a:t>.</a:t>
            </a:r>
            <a:r>
              <a:rPr lang="en-US" sz="1600" dirty="0">
                <a:latin typeface="Courier" pitchFamily="2" charset="0"/>
                <a:cs typeface="Courier"/>
              </a:rPr>
              <a:t>"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genomeFastaFiles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B73v5.fasta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sjdbGTFfile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B73v5.gtf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sjdbOverhang</a:t>
            </a:r>
            <a:r>
              <a:rPr lang="en-US" sz="1600" dirty="0">
                <a:latin typeface="Courier"/>
                <a:cs typeface="Courier"/>
              </a:rPr>
              <a:t> 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2C41-0C7D-E9EA-35A9-59EDF863F8B9}"/>
              </a:ext>
            </a:extLst>
          </p:cNvPr>
          <p:cNvSpPr txBox="1"/>
          <p:nvPr/>
        </p:nvSpPr>
        <p:spPr>
          <a:xfrm>
            <a:off x="5426965" y="774252"/>
            <a:ext cx="343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0_ref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7A168-D328-F317-45E9-AF663E2DBC33}"/>
              </a:ext>
            </a:extLst>
          </p:cNvPr>
          <p:cNvSpPr txBox="1"/>
          <p:nvPr/>
        </p:nvSpPr>
        <p:spPr>
          <a:xfrm>
            <a:off x="359498" y="817709"/>
            <a:ext cx="306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400" dirty="0" err="1"/>
              <a:t>sbatch</a:t>
            </a:r>
            <a:r>
              <a:rPr lang="en-US" sz="2400" dirty="0"/>
              <a:t> 1c_star.index.sh</a:t>
            </a: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74" y="43824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III. STAR: </a:t>
            </a:r>
            <a:r>
              <a:rPr lang="en-US" sz="3200" dirty="0" err="1"/>
              <a:t>sbatch</a:t>
            </a:r>
            <a:r>
              <a:rPr lang="en-US" sz="3200" dirty="0"/>
              <a:t> script (</a:t>
            </a:r>
            <a:r>
              <a:rPr lang="en-US" sz="3200" b="1" dirty="0">
                <a:solidFill>
                  <a:srgbClr val="FF0000"/>
                </a:solidFill>
              </a:rPr>
              <a:t>one sample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74" y="649225"/>
            <a:ext cx="8695266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STAR --</a:t>
            </a:r>
            <a:r>
              <a:rPr lang="en-US" sz="1200" dirty="0" err="1">
                <a:latin typeface="Courier"/>
                <a:cs typeface="Courier"/>
              </a:rPr>
              <a:t>runThreadN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genomeDir</a:t>
            </a:r>
            <a:r>
              <a:rPr lang="en-US" sz="12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readFilesIn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../2_trim/cold1.R1.pair.fq ../2_trim/cold1.R2.pair.fq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outFileNamePrefix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50AB1-7F4F-952B-7CFA-7069C9921FD6}"/>
              </a:ext>
            </a:extLst>
          </p:cNvPr>
          <p:cNvSpPr txBox="1"/>
          <p:nvPr/>
        </p:nvSpPr>
        <p:spPr>
          <a:xfrm>
            <a:off x="6499823" y="3265390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7" y="208545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1063228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1586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277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scripts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240" y="413322"/>
            <a:ext cx="7514167" cy="473017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../utils/scripts/</a:t>
            </a:r>
            <a:r>
              <a:rPr lang="en-US" sz="1200" dirty="0" err="1">
                <a:latin typeface="Courier"/>
                <a:cs typeface="Courier"/>
              </a:rPr>
              <a:t>STAR.module.sbatch.pl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--mem 48 --threads 1 --time 12:00:00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../2_trim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dbdir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../0_ref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"BAM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9237" y="1070017"/>
            <a:ext cx="2723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working directory: 3_aln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F7643-C815-E677-F6FA-4A7706D99BB5}"/>
              </a:ext>
            </a:extLst>
          </p:cNvPr>
          <p:cNvSpPr txBox="1"/>
          <p:nvPr/>
        </p:nvSpPr>
        <p:spPr>
          <a:xfrm>
            <a:off x="6358031" y="4120862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8229600" cy="47730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Part III. STAR: to generate </a:t>
            </a:r>
            <a:r>
              <a:rPr lang="en-US" sz="2800" dirty="0" err="1"/>
              <a:t>sbatch</a:t>
            </a:r>
            <a:r>
              <a:rPr lang="en-US" sz="2800" dirty="0"/>
              <a:t> scripts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86" y="437683"/>
            <a:ext cx="7462703" cy="464638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../utils/scripts/</a:t>
            </a:r>
            <a:r>
              <a:rPr lang="en-US" sz="1200" dirty="0" err="1">
                <a:latin typeface="Courier"/>
                <a:cs typeface="Courier"/>
              </a:rPr>
              <a:t>STAR.module.sbatch.pl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--mem 48 --threads 1 --time 12:00:00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../../2_trim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dbdir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../../0_ref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"BAM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3862" y="3905123"/>
            <a:ext cx="240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bash 1c_star.sh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8772E-2184-2B97-8583-EFC9C371C660}"/>
              </a:ext>
            </a:extLst>
          </p:cNvPr>
          <p:cNvSpPr txBox="1"/>
          <p:nvPr/>
        </p:nvSpPr>
        <p:spPr>
          <a:xfrm>
            <a:off x="5451857" y="1141722"/>
            <a:ext cx="3904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Working directory: 3_aln/</a:t>
            </a:r>
            <a:r>
              <a:rPr lang="en-US" sz="2000" dirty="0" err="1">
                <a:solidFill>
                  <a:srgbClr val="FF0000"/>
                </a:solidFill>
              </a:rPr>
              <a:t>testrun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13062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641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STAR output – cold1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996696"/>
            <a:ext cx="8229600" cy="3778442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8" y="149109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211294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18560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816"/>
            <a:ext cx="8229600" cy="761432"/>
          </a:xfrm>
        </p:spPr>
        <p:txBody>
          <a:bodyPr>
            <a:noAutofit/>
          </a:bodyPr>
          <a:lstStyle/>
          <a:p>
            <a:r>
              <a:rPr lang="en-US" sz="3200" dirty="0"/>
              <a:t>cold1Log.final.out</a:t>
            </a:r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83" y="939373"/>
            <a:ext cx="4267034" cy="39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089" y="3737193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BFEAAA-1BD8-8E4F-80EF-B4208C42A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437780"/>
              </p:ext>
            </p:extLst>
          </p:nvPr>
        </p:nvGraphicFramePr>
        <p:xfrm>
          <a:off x="1517903" y="1082915"/>
          <a:ext cx="5806147" cy="245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73500" imgH="1638300" progId="Excel.Sheet.12">
                  <p:embed/>
                </p:oleObj>
              </mc:Choice>
              <mc:Fallback>
                <p:oleObj name="Worksheet" r:id="rId3" imgW="3873500" imgH="1638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7903" y="1082915"/>
                        <a:ext cx="5806147" cy="245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16CAF-AE17-737E-4399-65B6B7F9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5361CB-0054-B672-9AD0-DC791778906F}"/>
              </a:ext>
            </a:extLst>
          </p:cNvPr>
          <p:cNvSpPr/>
          <p:nvPr/>
        </p:nvSpPr>
        <p:spPr>
          <a:xfrm>
            <a:off x="6038850" y="61457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totalRNA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37DA0-92AB-4611-E138-5B873608BCD8}"/>
              </a:ext>
            </a:extLst>
          </p:cNvPr>
          <p:cNvSpPr/>
          <p:nvPr/>
        </p:nvSpPr>
        <p:spPr>
          <a:xfrm>
            <a:off x="6038850" y="124325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1C939-88EB-D70A-1EA4-A3ED99E2BE37}"/>
              </a:ext>
            </a:extLst>
          </p:cNvPr>
          <p:cNvSpPr/>
          <p:nvPr/>
        </p:nvSpPr>
        <p:spPr>
          <a:xfrm>
            <a:off x="6038850" y="190506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86614-E3F8-B637-FE53-C18EB23ACF8A}"/>
              </a:ext>
            </a:extLst>
          </p:cNvPr>
          <p:cNvSpPr/>
          <p:nvPr/>
        </p:nvSpPr>
        <p:spPr>
          <a:xfrm>
            <a:off x="6038850" y="256687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trim,alignment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150CE-CD19-3FC3-FB76-7C55E2587797}"/>
              </a:ext>
            </a:extLst>
          </p:cNvPr>
          <p:cNvSpPr/>
          <p:nvPr/>
        </p:nvSpPr>
        <p:spPr>
          <a:xfrm>
            <a:off x="6038850" y="3228688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FEB4C-E859-E598-134B-48F3C5B3AB45}"/>
              </a:ext>
            </a:extLst>
          </p:cNvPr>
          <p:cNvSpPr/>
          <p:nvPr/>
        </p:nvSpPr>
        <p:spPr>
          <a:xfrm>
            <a:off x="6038850" y="3890499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833C4-CBCD-19D5-EC03-06EC22FD5B3F}"/>
              </a:ext>
            </a:extLst>
          </p:cNvPr>
          <p:cNvSpPr/>
          <p:nvPr/>
        </p:nvSpPr>
        <p:spPr>
          <a:xfrm>
            <a:off x="6038850" y="455575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8A7E3-2ECE-F393-DCBE-F2077835F44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45300" y="9751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812A16-429A-C1D5-886D-F2B34BB9832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45300" y="16369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355250-85E0-9879-EBF0-3FF6D5A6160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845300" y="22987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E7211-3CF3-4453-EDD3-380A1D20A0E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45300" y="29605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64592B-F277-0C57-2761-8B4F49397C2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845300" y="36223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471639-8B81-7810-10C8-A47F5EF5A7E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45300" y="42842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3B30C-49E4-0BE2-7D5D-724E0C78DB31}"/>
              </a:ext>
            </a:extLst>
          </p:cNvPr>
          <p:cNvSpPr/>
          <p:nvPr/>
        </p:nvSpPr>
        <p:spPr>
          <a:xfrm>
            <a:off x="2400300" y="975145"/>
            <a:ext cx="2895600" cy="929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935EC2-F50E-170C-DF34-A07839D10153}"/>
              </a:ext>
            </a:extLst>
          </p:cNvPr>
          <p:cNvSpPr/>
          <p:nvPr/>
        </p:nvSpPr>
        <p:spPr>
          <a:xfrm>
            <a:off x="2400300" y="2659842"/>
            <a:ext cx="2895600" cy="95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7BA621-0BDA-FE8C-8B74-11967C4E3874}"/>
              </a:ext>
            </a:extLst>
          </p:cNvPr>
          <p:cNvSpPr/>
          <p:nvPr/>
        </p:nvSpPr>
        <p:spPr>
          <a:xfrm>
            <a:off x="2400300" y="3940095"/>
            <a:ext cx="2895600" cy="95449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EF2E5F31-D6FD-1B81-4A21-339106E04A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344" y="119546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206168CC-2BB9-0C81-E04D-5943832C9F33}"/>
              </a:ext>
            </a:extLst>
          </p:cNvPr>
          <p:cNvSpPr/>
          <p:nvPr/>
        </p:nvSpPr>
        <p:spPr>
          <a:xfrm>
            <a:off x="5435558" y="731519"/>
            <a:ext cx="330199" cy="142646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B912B7C-0BAE-0983-C931-802BDD3E5EC8}"/>
              </a:ext>
            </a:extLst>
          </p:cNvPr>
          <p:cNvSpPr/>
          <p:nvPr/>
        </p:nvSpPr>
        <p:spPr>
          <a:xfrm>
            <a:off x="5435558" y="2667030"/>
            <a:ext cx="330242" cy="954494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E730BAF3-C9C8-0B83-0F77-BF0979A952A1}"/>
              </a:ext>
            </a:extLst>
          </p:cNvPr>
          <p:cNvSpPr/>
          <p:nvPr/>
        </p:nvSpPr>
        <p:spPr>
          <a:xfrm>
            <a:off x="5422900" y="3941412"/>
            <a:ext cx="330141" cy="95449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F722D9D-F3A3-8F89-7229-6430787BC409}"/>
              </a:ext>
            </a:extLst>
          </p:cNvPr>
          <p:cNvSpPr/>
          <p:nvPr/>
        </p:nvSpPr>
        <p:spPr>
          <a:xfrm>
            <a:off x="1511300" y="113059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8E301B-13B3-EA18-F796-00CF4AC5CDB5}"/>
              </a:ext>
            </a:extLst>
          </p:cNvPr>
          <p:cNvSpPr/>
          <p:nvPr/>
        </p:nvSpPr>
        <p:spPr>
          <a:xfrm>
            <a:off x="1511300" y="284582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DE27819-BB28-2E29-C469-3016AAB48A8B}"/>
              </a:ext>
            </a:extLst>
          </p:cNvPr>
          <p:cNvSpPr/>
          <p:nvPr/>
        </p:nvSpPr>
        <p:spPr>
          <a:xfrm>
            <a:off x="1511300" y="411316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75C590-BF87-A839-4614-817D87592451}"/>
              </a:ext>
            </a:extLst>
          </p:cNvPr>
          <p:cNvSpPr/>
          <p:nvPr/>
        </p:nvSpPr>
        <p:spPr>
          <a:xfrm>
            <a:off x="5905457" y="3829297"/>
            <a:ext cx="1894367" cy="11816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BDB93-C687-98E5-95BF-7C2E2246D8BA}"/>
              </a:ext>
            </a:extLst>
          </p:cNvPr>
          <p:cNvSpPr txBox="1"/>
          <p:nvPr/>
        </p:nvSpPr>
        <p:spPr>
          <a:xfrm>
            <a:off x="2998492" y="2279362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B42419"/>
                </a:solidFill>
                <a:latin typeface="Monaco" pitchFamily="2" charset="77"/>
              </a:rPr>
              <a:t>4_DE/1c_de.R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FC97B4-18AE-68DC-9A18-8911D7BCE58E}"/>
              </a:ext>
            </a:extLst>
          </p:cNvPr>
          <p:cNvSpPr txBox="1">
            <a:spLocks/>
          </p:cNvSpPr>
          <p:nvPr/>
        </p:nvSpPr>
        <p:spPr>
          <a:xfrm>
            <a:off x="566928" y="389192"/>
            <a:ext cx="8229600" cy="65669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 codes for differential expression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00359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74" y="214103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24" y="1386874"/>
            <a:ext cx="8801100" cy="265176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setwd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urier"/>
                <a:cs typeface="Courier"/>
              </a:rPr>
              <a:t>~/BA25/labs/lab11/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00"/>
                </a:highlight>
                <a:latin typeface="Courier"/>
                <a:cs typeface="Courier"/>
              </a:rPr>
              <a:t>DErun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ourier"/>
                <a:cs typeface="Courier"/>
              </a:rPr>
              <a:t>/4_DE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### Parameters 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"../3_aln"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suffix &lt;- "</a:t>
            </a:r>
            <a:r>
              <a:rPr lang="en-US" sz="2000" dirty="0" err="1">
                <a:latin typeface="Courier"/>
                <a:cs typeface="Courier"/>
              </a:rPr>
              <a:t>ReadsPerGene.out.tab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count.files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dir</a:t>
            </a:r>
            <a:r>
              <a:rPr lang="en-US" sz="2000" dirty="0">
                <a:latin typeface="Courier"/>
                <a:cs typeface="Courier"/>
              </a:rPr>
              <a:t>(path = </a:t>
            </a:r>
            <a:r>
              <a:rPr lang="en-US" sz="2000" dirty="0" err="1">
                <a:latin typeface="Courier"/>
                <a:cs typeface="Courier"/>
              </a:rPr>
              <a:t>datapath</a:t>
            </a:r>
            <a:r>
              <a:rPr lang="en-US" sz="2000" dirty="0">
                <a:latin typeface="Courier"/>
                <a:cs typeface="Courier"/>
              </a:rPr>
              <a:t>, pattern = suffix)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0A86-51E1-4649-9655-36C350EF05C1}"/>
              </a:ext>
            </a:extLst>
          </p:cNvPr>
          <p:cNvSpPr txBox="1"/>
          <p:nvPr/>
        </p:nvSpPr>
        <p:spPr>
          <a:xfrm>
            <a:off x="6869176" y="1094487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15D7-3B91-A117-BBA0-F8BB4502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FCDF-4C67-00D8-962D-46ACEAD7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257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2F74-4D09-69B8-61D6-886C2FFDC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68096"/>
            <a:ext cx="8801100" cy="422452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 &lt;-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for (</a:t>
            </a:r>
            <a:r>
              <a:rPr lang="en-US" sz="1600" dirty="0" err="1">
                <a:latin typeface="Courier"/>
                <a:cs typeface="Courier"/>
              </a:rPr>
              <a:t>cf</a:t>
            </a:r>
            <a:r>
              <a:rPr lang="en-US" sz="1600" dirty="0">
                <a:latin typeface="Courier"/>
                <a:cs typeface="Courier"/>
              </a:rPr>
              <a:t> in </a:t>
            </a:r>
            <a:r>
              <a:rPr lang="en-US" sz="1600" dirty="0" err="1">
                <a:latin typeface="Courier"/>
                <a:cs typeface="Courier"/>
              </a:rPr>
              <a:t>count.files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counts &lt;- </a:t>
            </a:r>
            <a:r>
              <a:rPr lang="en-US" sz="1600" dirty="0" err="1">
                <a:latin typeface="Courier"/>
                <a:cs typeface="Courier"/>
              </a:rPr>
              <a:t>read.delim</a:t>
            </a:r>
            <a:r>
              <a:rPr lang="en-US" sz="1600" dirty="0">
                <a:latin typeface="Courier"/>
                <a:cs typeface="Courier"/>
              </a:rPr>
              <a:t>(paste0(</a:t>
            </a:r>
            <a:r>
              <a:rPr lang="en-US" sz="1600" dirty="0" err="1">
                <a:latin typeface="Courier"/>
                <a:cs typeface="Courier"/>
              </a:rPr>
              <a:t>datapath</a:t>
            </a:r>
            <a:r>
              <a:rPr lang="en-US" sz="1600" dirty="0">
                <a:latin typeface="Courier"/>
                <a:cs typeface="Courier"/>
              </a:rPr>
              <a:t>, "/", </a:t>
            </a:r>
            <a:r>
              <a:rPr lang="en-US" sz="1600" dirty="0" err="1">
                <a:latin typeface="Courier"/>
                <a:cs typeface="Courier"/>
              </a:rPr>
              <a:t>cf</a:t>
            </a:r>
            <a:r>
              <a:rPr lang="en-US" sz="1600" dirty="0">
                <a:latin typeface="Courier"/>
                <a:cs typeface="Courier"/>
              </a:rPr>
              <a:t>), header = F,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                   </a:t>
            </a:r>
            <a:r>
              <a:rPr lang="en-US" sz="1600" dirty="0" err="1">
                <a:latin typeface="Courier"/>
                <a:cs typeface="Courier"/>
              </a:rPr>
              <a:t>stringsAsFactors</a:t>
            </a:r>
            <a:r>
              <a:rPr lang="en-US" sz="16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base &lt;- </a:t>
            </a:r>
            <a:r>
              <a:rPr lang="en-US" sz="1600" dirty="0" err="1">
                <a:latin typeface="Courier"/>
                <a:cs typeface="Courier"/>
              </a:rPr>
              <a:t>gsub</a:t>
            </a:r>
            <a:r>
              <a:rPr lang="en-US" sz="1600" dirty="0">
                <a:latin typeface="Courier"/>
                <a:cs typeface="Courier"/>
              </a:rPr>
              <a:t>(suffix, "", </a:t>
            </a:r>
            <a:r>
              <a:rPr lang="en-US" sz="1600" dirty="0" err="1">
                <a:latin typeface="Courier"/>
                <a:cs typeface="Courier"/>
              </a:rPr>
              <a:t>cf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colnames</a:t>
            </a:r>
            <a:r>
              <a:rPr lang="en-US" sz="16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if (</a:t>
            </a:r>
            <a:r>
              <a:rPr lang="en-US" sz="1600" dirty="0" err="1">
                <a:latin typeface="Courier"/>
                <a:cs typeface="Courier"/>
              </a:rPr>
              <a:t>is.null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 &lt;- merge(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E6C9F-B4F7-D9D3-DB55-C4A5F04C202D}"/>
              </a:ext>
            </a:extLst>
          </p:cNvPr>
          <p:cNvSpPr txBox="1"/>
          <p:nvPr/>
        </p:nvSpPr>
        <p:spPr>
          <a:xfrm>
            <a:off x="7052056" y="3142743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29638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F2193-D6F3-D5CE-A782-5451D400B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FA245-0BDF-CCA4-018D-754D89160825}"/>
              </a:ext>
            </a:extLst>
          </p:cNvPr>
          <p:cNvSpPr/>
          <p:nvPr/>
        </p:nvSpPr>
        <p:spPr>
          <a:xfrm>
            <a:off x="6038850" y="61457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totalRNA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4F2E6-CD5B-62DC-6E09-6206D53892C2}"/>
              </a:ext>
            </a:extLst>
          </p:cNvPr>
          <p:cNvSpPr/>
          <p:nvPr/>
        </p:nvSpPr>
        <p:spPr>
          <a:xfrm>
            <a:off x="6038850" y="124325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46A2C8-06CC-660F-7127-CD7766136E8B}"/>
              </a:ext>
            </a:extLst>
          </p:cNvPr>
          <p:cNvSpPr/>
          <p:nvPr/>
        </p:nvSpPr>
        <p:spPr>
          <a:xfrm>
            <a:off x="6038850" y="190506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949F0-29E6-8DD8-B1CE-7155D157A957}"/>
              </a:ext>
            </a:extLst>
          </p:cNvPr>
          <p:cNvSpPr/>
          <p:nvPr/>
        </p:nvSpPr>
        <p:spPr>
          <a:xfrm>
            <a:off x="6038850" y="256687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trim,alignment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BDA8B-DFA2-C97E-9377-219DAA75BB7E}"/>
              </a:ext>
            </a:extLst>
          </p:cNvPr>
          <p:cNvSpPr/>
          <p:nvPr/>
        </p:nvSpPr>
        <p:spPr>
          <a:xfrm>
            <a:off x="6038850" y="3228688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9F1D02-39B5-BA31-9915-10FD9814857D}"/>
              </a:ext>
            </a:extLst>
          </p:cNvPr>
          <p:cNvSpPr/>
          <p:nvPr/>
        </p:nvSpPr>
        <p:spPr>
          <a:xfrm>
            <a:off x="6038850" y="3890499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8F098E-9534-587F-25DD-76C58A5422C0}"/>
              </a:ext>
            </a:extLst>
          </p:cNvPr>
          <p:cNvSpPr/>
          <p:nvPr/>
        </p:nvSpPr>
        <p:spPr>
          <a:xfrm>
            <a:off x="6038850" y="455575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995A0-3671-A246-ED8E-70B128FEE47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45300" y="9751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61763D-7D45-06B0-2C1D-A136EC41B04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45300" y="16369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80C41E-0CFE-6A7F-5E95-7FA5C19DF0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845300" y="22987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6B79EF-6783-9234-ABF9-95E90238185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45300" y="29605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96493-686C-0A4C-1F73-257AB2FAAFF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845300" y="36223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0830DD-2FC7-1053-4E32-2DDECD085F5C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45300" y="42842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88D5DDC-908E-7A2A-B678-3B64B727743B}"/>
              </a:ext>
            </a:extLst>
          </p:cNvPr>
          <p:cNvSpPr/>
          <p:nvPr/>
        </p:nvSpPr>
        <p:spPr>
          <a:xfrm>
            <a:off x="2400300" y="975145"/>
            <a:ext cx="2895600" cy="929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5E72C3-D345-CDFA-A269-8F4405BD9EB6}"/>
              </a:ext>
            </a:extLst>
          </p:cNvPr>
          <p:cNvSpPr/>
          <p:nvPr/>
        </p:nvSpPr>
        <p:spPr>
          <a:xfrm>
            <a:off x="2400300" y="2659842"/>
            <a:ext cx="2895600" cy="95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B892AE-7394-EBD2-32A1-EB41609D350A}"/>
              </a:ext>
            </a:extLst>
          </p:cNvPr>
          <p:cNvSpPr/>
          <p:nvPr/>
        </p:nvSpPr>
        <p:spPr>
          <a:xfrm>
            <a:off x="2400300" y="3940095"/>
            <a:ext cx="2895600" cy="95449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42E39FAC-1ED0-9ADE-5BAE-1D20E202E2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344" y="119546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BC3A440F-54BE-07C4-C66F-964C73C5C60A}"/>
              </a:ext>
            </a:extLst>
          </p:cNvPr>
          <p:cNvSpPr/>
          <p:nvPr/>
        </p:nvSpPr>
        <p:spPr>
          <a:xfrm>
            <a:off x="5435558" y="731519"/>
            <a:ext cx="330199" cy="142646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F4C2BE83-3454-F420-6D2F-91B4BB87A793}"/>
              </a:ext>
            </a:extLst>
          </p:cNvPr>
          <p:cNvSpPr/>
          <p:nvPr/>
        </p:nvSpPr>
        <p:spPr>
          <a:xfrm>
            <a:off x="5435558" y="2667030"/>
            <a:ext cx="330242" cy="954494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88B1BA3E-1BED-A9AE-FC3A-C512F6303CD1}"/>
              </a:ext>
            </a:extLst>
          </p:cNvPr>
          <p:cNvSpPr/>
          <p:nvPr/>
        </p:nvSpPr>
        <p:spPr>
          <a:xfrm>
            <a:off x="5422900" y="3941412"/>
            <a:ext cx="330141" cy="95449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6E6ACC-12A3-CC1A-5C69-730E4D834043}"/>
              </a:ext>
            </a:extLst>
          </p:cNvPr>
          <p:cNvSpPr/>
          <p:nvPr/>
        </p:nvSpPr>
        <p:spPr>
          <a:xfrm>
            <a:off x="1511300" y="113059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E819E8E-9A91-6715-8812-6C72A21AE7BA}"/>
              </a:ext>
            </a:extLst>
          </p:cNvPr>
          <p:cNvSpPr/>
          <p:nvPr/>
        </p:nvSpPr>
        <p:spPr>
          <a:xfrm>
            <a:off x="1511300" y="284582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BB45C56-74E0-5D12-6BEA-572187D0FB89}"/>
              </a:ext>
            </a:extLst>
          </p:cNvPr>
          <p:cNvSpPr/>
          <p:nvPr/>
        </p:nvSpPr>
        <p:spPr>
          <a:xfrm>
            <a:off x="1511300" y="411316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27415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38" y="194628"/>
            <a:ext cx="8229600" cy="576262"/>
          </a:xfrm>
        </p:spPr>
        <p:txBody>
          <a:bodyPr>
            <a:noAutofit/>
          </a:bodyPr>
          <a:lstStyle/>
          <a:p>
            <a:r>
              <a:rPr lang="en-US" sz="3200" dirty="0"/>
              <a:t>data preparation for DESeq2 -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985" y="1655064"/>
            <a:ext cx="7605535" cy="232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count information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geneid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allcounts$Gene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[, 2:7]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as.matrix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rownames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) &lt;- </a:t>
            </a:r>
            <a:r>
              <a:rPr lang="en-US" sz="2400" dirty="0" err="1">
                <a:latin typeface="Courier"/>
                <a:cs typeface="Courier"/>
              </a:rPr>
              <a:t>geneid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24BA-B860-7B43-880B-CF1F54AD4283}"/>
              </a:ext>
            </a:extLst>
          </p:cNvPr>
          <p:cNvSpPr txBox="1"/>
          <p:nvPr/>
        </p:nvSpPr>
        <p:spPr>
          <a:xfrm>
            <a:off x="6887464" y="975615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DF138-7270-D9D8-D692-19F7607C5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6EDF-BF0C-B806-E837-3B416857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38" y="19462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preparation for DESeq2 -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C4C4-915A-C93E-7E7A-79909B61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21" y="1627631"/>
            <a:ext cx="8800250" cy="2624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sample names and grouping information (treatment)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treatment &lt;- c("cold", "cold", "cold", "norm", "norm", "norm")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data.frame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row.names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=treatment)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DESeqDataSetFromMatrix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countData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colData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sample.info</a:t>
            </a:r>
            <a:r>
              <a:rPr lang="en-US" sz="2000" dirty="0">
                <a:latin typeface="Courier"/>
                <a:cs typeface="Courier"/>
              </a:rPr>
              <a:t>, formula(~</a:t>
            </a:r>
            <a:r>
              <a:rPr lang="en-US" sz="2000" dirty="0" err="1">
                <a:latin typeface="Courier"/>
                <a:cs typeface="Courier"/>
              </a:rPr>
              <a:t>trt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, "Wald")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088A8-A11B-B915-EFC0-DD24876A13CB}"/>
              </a:ext>
            </a:extLst>
          </p:cNvPr>
          <p:cNvSpPr txBox="1"/>
          <p:nvPr/>
        </p:nvSpPr>
        <p:spPr>
          <a:xfrm>
            <a:off x="6887464" y="975615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061643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244-4053-794D-9DE9-6170754A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9278"/>
          </a:xfrm>
        </p:spPr>
        <p:txBody>
          <a:bodyPr>
            <a:normAutofit/>
          </a:bodyPr>
          <a:lstStyle/>
          <a:p>
            <a:r>
              <a:rPr lang="en-US" sz="3600" dirty="0"/>
              <a:t>Wald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734A-E942-EA4E-A09D-2585194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755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Wald test is the default method in DESeq2 when comparing two groups.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DESeq2 implements the Wald test by:</a:t>
            </a:r>
          </a:p>
          <a:p>
            <a:r>
              <a:rPr lang="en-US" sz="2800" dirty="0"/>
              <a:t>Divide LFC (log2 fold change) by its standard error to obtain a z-statistic</a:t>
            </a:r>
          </a:p>
          <a:p>
            <a:r>
              <a:rPr lang="en-US" sz="2800" dirty="0"/>
              <a:t>The z-statistic is compared to a standard normal distribution, and a p-value is computed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026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55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 using a developed function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9135"/>
            <a:ext cx="8712200" cy="33700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### load modules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source("../utils/scripts/DESeq2.single.trt.R")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source("../utils/scripts/</a:t>
            </a:r>
            <a:r>
              <a:rPr lang="en-US" sz="2400" dirty="0" err="1">
                <a:latin typeface="Courier"/>
                <a:cs typeface="Courier"/>
              </a:rPr>
              <a:t>DE.summary.R</a:t>
            </a:r>
            <a:r>
              <a:rPr lang="en-US" sz="2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### setup FDR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 data reformat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input &lt;- 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[,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2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rownames</a:t>
            </a:r>
            <a:r>
              <a:rPr lang="en-US" sz="2400" dirty="0">
                <a:latin typeface="Courier"/>
                <a:cs typeface="Courier"/>
              </a:rPr>
              <a:t>(input) &lt;- 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BF5C-8BA0-9942-9CDF-53EF9E6BB7A2}"/>
              </a:ext>
            </a:extLst>
          </p:cNvPr>
          <p:cNvSpPr txBox="1"/>
          <p:nvPr/>
        </p:nvSpPr>
        <p:spPr>
          <a:xfrm>
            <a:off x="8176768" y="594360"/>
            <a:ext cx="42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9EFAC-E598-217E-C6D1-6F79D2302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9B21-7C49-B6A1-C102-352E7E01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55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 using a developed function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04AA-BB37-E0AF-F18C-7105063B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79135"/>
            <a:ext cx="8712200" cy="33700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DE.out</a:t>
            </a:r>
            <a:r>
              <a:rPr lang="en-US" sz="1800" dirty="0">
                <a:latin typeface="Courier"/>
                <a:cs typeface="Courier"/>
              </a:rPr>
              <a:t> &lt;- DESeq2.single.trt(</a:t>
            </a:r>
            <a:r>
              <a:rPr lang="en-US" sz="1800" dirty="0" err="1">
                <a:latin typeface="Courier"/>
                <a:cs typeface="Courier"/>
              </a:rPr>
              <a:t>input.matrix</a:t>
            </a:r>
            <a:r>
              <a:rPr lang="en-US" sz="18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min.mean.reads</a:t>
            </a:r>
            <a:r>
              <a:rPr lang="en-US" sz="18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group1.col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group2.col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comparison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geneID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rownames</a:t>
            </a:r>
            <a:r>
              <a:rPr lang="en-US" sz="18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fdr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fdr.cutoff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logpath</a:t>
            </a:r>
            <a:r>
              <a:rPr lang="en-US" sz="18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logfile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11115-878E-3A6A-B6D5-63FDF51C07A7}"/>
              </a:ext>
            </a:extLst>
          </p:cNvPr>
          <p:cNvSpPr txBox="1"/>
          <p:nvPr/>
        </p:nvSpPr>
        <p:spPr>
          <a:xfrm>
            <a:off x="8176768" y="594360"/>
            <a:ext cx="42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27419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4903-C47E-6F9B-C330-C3BA30869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B7-35C3-33DB-3286-CD8C62F6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8833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 using a developed function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22A2-6AC1-2CBB-E282-A5B7D0E6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399032"/>
            <a:ext cx="8712200" cy="294894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DE.out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data.frame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DE.out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final.out</a:t>
            </a:r>
            <a:r>
              <a:rPr lang="en-US" sz="2400" dirty="0">
                <a:latin typeface="Courier"/>
                <a:cs typeface="Courier"/>
              </a:rPr>
              <a:t> &lt;- merge(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DE.out</a:t>
            </a:r>
            <a:r>
              <a:rPr lang="en-US" sz="2400" dirty="0">
                <a:latin typeface="Courier"/>
                <a:cs typeface="Courier"/>
              </a:rPr>
              <a:t>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                   </a:t>
            </a:r>
            <a:r>
              <a:rPr lang="en-US" sz="2400" dirty="0" err="1">
                <a:latin typeface="Courier"/>
                <a:cs typeface="Courier"/>
              </a:rPr>
              <a:t>by.x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                   </a:t>
            </a:r>
            <a:r>
              <a:rPr lang="en-US" sz="2400" dirty="0" err="1">
                <a:latin typeface="Courier"/>
                <a:cs typeface="Courier"/>
              </a:rPr>
              <a:t>by.y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write.table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final.out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            </a:t>
            </a:r>
            <a:r>
              <a:rPr lang="en-US" sz="2400" dirty="0" err="1">
                <a:latin typeface="Courier"/>
                <a:cs typeface="Courier"/>
              </a:rPr>
              <a:t>sep</a:t>
            </a:r>
            <a:r>
              <a:rPr lang="en-US" sz="2400" dirty="0">
                <a:latin typeface="Courier"/>
                <a:cs typeface="Courier"/>
              </a:rPr>
              <a:t>="\t", quote=F, </a:t>
            </a:r>
            <a:r>
              <a:rPr lang="en-US" sz="2400" dirty="0" err="1">
                <a:latin typeface="Courier"/>
                <a:cs typeface="Courier"/>
              </a:rPr>
              <a:t>row.names</a:t>
            </a:r>
            <a:r>
              <a:rPr lang="en-US" sz="2400" dirty="0">
                <a:latin typeface="Courier"/>
                <a:cs typeface="Courier"/>
              </a:rPr>
              <a:t>=F)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F5569-4A11-49B4-84D9-AA9E1445628D}"/>
              </a:ext>
            </a:extLst>
          </p:cNvPr>
          <p:cNvSpPr txBox="1"/>
          <p:nvPr/>
        </p:nvSpPr>
        <p:spPr>
          <a:xfrm>
            <a:off x="8176768" y="594360"/>
            <a:ext cx="42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4598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45"/>
            <a:ext cx="8229600" cy="5460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DE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FBEF32-9959-3044-9FCC-AF93A6DA3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500551"/>
              </p:ext>
            </p:extLst>
          </p:nvPr>
        </p:nvGraphicFramePr>
        <p:xfrm>
          <a:off x="1097280" y="724155"/>
          <a:ext cx="7041210" cy="412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33900" imgH="2654300" progId="Excel.Sheet.12">
                  <p:embed/>
                </p:oleObj>
              </mc:Choice>
              <mc:Fallback>
                <p:oleObj name="Worksheet" r:id="rId3" imgW="4533900" imgH="2654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724155"/>
                        <a:ext cx="7041210" cy="412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649224"/>
          </a:xfrm>
        </p:spPr>
        <p:txBody>
          <a:bodyPr>
            <a:normAutofit/>
          </a:bodyPr>
          <a:lstStyle/>
          <a:p>
            <a:r>
              <a:rPr lang="en-US" sz="3200" dirty="0"/>
              <a:t>Part VI. 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40"/>
            <a:ext cx="8369300" cy="3154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DE.files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log2FC.feature=".log2FC",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CD932-C357-FE4B-857E-0ED725A9F06C}"/>
              </a:ext>
            </a:extLst>
          </p:cNvPr>
          <p:cNvSpPr txBox="1"/>
          <p:nvPr/>
        </p:nvSpPr>
        <p:spPr>
          <a:xfrm>
            <a:off x="253458" y="13701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671550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p-values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794" y="967976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"p-values",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ylab</a:t>
            </a:r>
            <a:r>
              <a:rPr lang="en-US" sz="2000" dirty="0">
                <a:latin typeface="Courier"/>
                <a:cs typeface="Courier"/>
              </a:rPr>
              <a:t> = "Number of genes", main = "cold vs. norm")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408" y="1983639"/>
            <a:ext cx="4026408" cy="3025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548F-8415-1B40-A350-D4027E90DCC3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111C6-E85D-3883-400D-22BE1699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E2E2-F123-2E7A-07CA-C07C56BB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GO enrichment (I)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8C29-984F-7179-94FF-3023921DC27A}"/>
              </a:ext>
            </a:extLst>
          </p:cNvPr>
          <p:cNvSpPr txBox="1"/>
          <p:nvPr/>
        </p:nvSpPr>
        <p:spPr>
          <a:xfrm>
            <a:off x="523002" y="1400124"/>
            <a:ext cx="83800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install and load "</a:t>
            </a:r>
            <a:r>
              <a:rPr lang="en-US" sz="2000" dirty="0" err="1">
                <a:latin typeface="Courier"/>
                <a:cs typeface="Courier"/>
              </a:rPr>
              <a:t>clusterprofiler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r>
              <a:rPr lang="en-US" sz="1400" dirty="0">
                <a:latin typeface="Courier"/>
                <a:cs typeface="Courier"/>
              </a:rPr>
              <a:t>if (!require("</a:t>
            </a:r>
            <a:r>
              <a:rPr lang="en-US" sz="1400" dirty="0" err="1">
                <a:latin typeface="Courier"/>
                <a:cs typeface="Courier"/>
              </a:rPr>
              <a:t>BiocManager</a:t>
            </a:r>
            <a:r>
              <a:rPr lang="en-US" sz="1400" dirty="0">
                <a:latin typeface="Courier"/>
                <a:cs typeface="Courier"/>
              </a:rPr>
              <a:t>", quietly=T)) </a:t>
            </a:r>
            <a:r>
              <a:rPr lang="en-US" sz="1400" dirty="0" err="1">
                <a:latin typeface="Courier"/>
                <a:cs typeface="Courier"/>
              </a:rPr>
              <a:t>install.packages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 err="1">
                <a:latin typeface="Courier"/>
                <a:cs typeface="Courier"/>
              </a:rPr>
              <a:t>BiocManager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if (!require("</a:t>
            </a:r>
            <a:r>
              <a:rPr lang="en-US" sz="1400" dirty="0" err="1">
                <a:latin typeface="Courier"/>
                <a:cs typeface="Courier"/>
              </a:rPr>
              <a:t>clusterProfiler</a:t>
            </a:r>
            <a:r>
              <a:rPr lang="en-US" sz="1400" dirty="0">
                <a:latin typeface="Courier"/>
                <a:cs typeface="Courier"/>
              </a:rPr>
              <a:t>")) </a:t>
            </a:r>
            <a:r>
              <a:rPr lang="en-US" sz="1400" dirty="0" err="1">
                <a:latin typeface="Courier"/>
                <a:cs typeface="Courier"/>
              </a:rPr>
              <a:t>BiocManager</a:t>
            </a:r>
            <a:r>
              <a:rPr lang="en-US" sz="1400" dirty="0">
                <a:latin typeface="Courier"/>
                <a:cs typeface="Courier"/>
              </a:rPr>
              <a:t>::install("</a:t>
            </a:r>
            <a:r>
              <a:rPr lang="en-US" sz="1400" dirty="0" err="1">
                <a:latin typeface="Courier"/>
                <a:cs typeface="Courier"/>
              </a:rPr>
              <a:t>clusterProfiler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library("</a:t>
            </a:r>
            <a:r>
              <a:rPr lang="en-US" sz="2000" dirty="0" err="1">
                <a:latin typeface="Courier"/>
                <a:cs typeface="Courier"/>
              </a:rPr>
              <a:t>clusterProfiler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r>
              <a:rPr lang="en-US" sz="2000" dirty="0">
                <a:latin typeface="Courier"/>
                <a:cs typeface="Courier"/>
              </a:rPr>
              <a:t>library(</a:t>
            </a:r>
            <a:r>
              <a:rPr lang="en-US" sz="2000" dirty="0" err="1">
                <a:latin typeface="Courier"/>
                <a:cs typeface="Courier"/>
              </a:rPr>
              <a:t>GO.db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372D3-F6F0-94BE-543B-3F0983082065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5717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10C1-A2E6-2A43-9B63-9DC018819B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BCC7-FB2E-6C44-BD66-0BD588C6E029}"/>
              </a:ext>
            </a:extLst>
          </p:cNvPr>
          <p:cNvSpPr txBox="1"/>
          <p:nvPr/>
        </p:nvSpPr>
        <p:spPr>
          <a:xfrm>
            <a:off x="839243" y="2251762"/>
            <a:ext cx="807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mkdir</a:t>
            </a:r>
            <a:r>
              <a:rPr lang="en-US" sz="2800" dirty="0">
                <a:latin typeface="Courier" pitchFamily="2" charset="0"/>
              </a:rPr>
              <a:t> ~/BA25/labs/lab11</a:t>
            </a:r>
          </a:p>
          <a:p>
            <a:r>
              <a:rPr lang="en-US" sz="2800" dirty="0">
                <a:latin typeface="Courier" pitchFamily="2" charset="0"/>
              </a:rPr>
              <a:t>cd ~/BA25/labs/lab11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BC7DB-A7F9-E8C3-0F25-F72CAEDF4709}"/>
              </a:ext>
            </a:extLst>
          </p:cNvPr>
          <p:cNvSpPr txBox="1"/>
          <p:nvPr/>
        </p:nvSpPr>
        <p:spPr>
          <a:xfrm>
            <a:off x="180978" y="1225301"/>
            <a:ext cx="283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Beocat</a:t>
            </a:r>
            <a:r>
              <a:rPr lang="en-US" sz="3200" dirty="0">
                <a:solidFill>
                  <a:srgbClr val="FF0000"/>
                </a:solidFill>
              </a:rPr>
              <a:t> terminal</a:t>
            </a:r>
          </a:p>
        </p:txBody>
      </p:sp>
    </p:spTree>
    <p:extLst>
      <p:ext uri="{BB962C8B-B14F-4D97-AF65-F5344CB8AC3E}">
        <p14:creationId xmlns:p14="http://schemas.microsoft.com/office/powerpoint/2010/main" val="279149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3C5CB-F502-C73C-CB20-76EF4E0A5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ECB7-8262-29A5-ED59-3814071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GO enrichment – (II)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7BD54-E6EB-AE13-549A-9DC037F94B60}"/>
              </a:ext>
            </a:extLst>
          </p:cNvPr>
          <p:cNvSpPr txBox="1"/>
          <p:nvPr/>
        </p:nvSpPr>
        <p:spPr>
          <a:xfrm>
            <a:off x="582945" y="1205553"/>
            <a:ext cx="81038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 maize GO (2 columns)</a:t>
            </a:r>
          </a:p>
          <a:p>
            <a:r>
              <a:rPr lang="en-US" sz="2000" dirty="0" err="1">
                <a:latin typeface="Courier"/>
                <a:cs typeface="Courier"/>
              </a:rPr>
              <a:t>setwd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>
                <a:highlight>
                  <a:srgbClr val="FFFF00"/>
                </a:highlight>
                <a:latin typeface="Courier"/>
                <a:cs typeface="Courier"/>
              </a:rPr>
              <a:t>~/BA25/labs/lab11/</a:t>
            </a:r>
            <a:r>
              <a:rPr lang="en-US" sz="2000" dirty="0" err="1">
                <a:highlight>
                  <a:srgbClr val="FFFF00"/>
                </a:highlight>
                <a:latin typeface="Courier"/>
                <a:cs typeface="Courier"/>
              </a:rPr>
              <a:t>DErun</a:t>
            </a:r>
            <a:r>
              <a:rPr lang="en-US" sz="2000" dirty="0">
                <a:highlight>
                  <a:srgbClr val="FFFF00"/>
                </a:highlight>
                <a:latin typeface="Courier"/>
                <a:cs typeface="Courier"/>
              </a:rPr>
              <a:t>/5_GO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go &lt;- </a:t>
            </a:r>
            <a:r>
              <a:rPr lang="en-US" sz="1600" dirty="0" err="1">
                <a:latin typeface="Courier"/>
                <a:cs typeface="Courier"/>
              </a:rPr>
              <a:t>read.delim</a:t>
            </a:r>
            <a:r>
              <a:rPr lang="en-US" sz="1600" dirty="0">
                <a:latin typeface="Courier"/>
                <a:cs typeface="Courier"/>
              </a:rPr>
              <a:t>("../data/B73_GO.maizeGDB.table.txt", header=F)</a:t>
            </a:r>
          </a:p>
          <a:p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(go) &lt;- c("Gene", "GO")</a:t>
            </a:r>
          </a:p>
          <a:p>
            <a:r>
              <a:rPr lang="en-US" sz="2000" dirty="0">
                <a:latin typeface="Courier"/>
                <a:cs typeface="Courier"/>
              </a:rPr>
              <a:t>go &lt;- go[, c("GO", "Gene")] # switch gene and GO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 remove invalid GO</a:t>
            </a:r>
          </a:p>
          <a:p>
            <a:r>
              <a:rPr lang="en-US" sz="2000" dirty="0" err="1">
                <a:latin typeface="Courier"/>
                <a:cs typeface="Courier"/>
              </a:rPr>
              <a:t>is_go_valid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go$GO</a:t>
            </a:r>
            <a:r>
              <a:rPr lang="en-US" sz="2000" dirty="0">
                <a:latin typeface="Courier"/>
                <a:cs typeface="Courier"/>
              </a:rPr>
              <a:t> %in% keys(GOTERM)</a:t>
            </a:r>
          </a:p>
          <a:p>
            <a:r>
              <a:rPr lang="en-US" sz="2000" dirty="0">
                <a:latin typeface="Courier"/>
                <a:cs typeface="Courier"/>
              </a:rPr>
              <a:t>go &lt;- go[</a:t>
            </a:r>
            <a:r>
              <a:rPr lang="en-US" sz="2000" dirty="0" err="1">
                <a:latin typeface="Courier"/>
                <a:cs typeface="Courier"/>
              </a:rPr>
              <a:t>is_go_valid</a:t>
            </a:r>
            <a:r>
              <a:rPr lang="en-US" sz="2000" dirty="0">
                <a:latin typeface="Courier"/>
                <a:cs typeface="Courier"/>
              </a:rPr>
              <a:t>,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19704-4E37-B90B-A5D6-48400596CA1C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88606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507B4-A83A-888B-EB5C-84CAF39BF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82A2-4280-0107-B86A-C40912EF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GO enrichment – (III)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08EC2-135F-C6BC-CB39-AB326435B474}"/>
              </a:ext>
            </a:extLst>
          </p:cNvPr>
          <p:cNvSpPr txBox="1"/>
          <p:nvPr/>
        </p:nvSpPr>
        <p:spPr>
          <a:xfrm>
            <a:off x="269794" y="1199290"/>
            <a:ext cx="8604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 DEG</a:t>
            </a:r>
          </a:p>
          <a:p>
            <a:r>
              <a:rPr lang="en-US" sz="1600" dirty="0">
                <a:latin typeface="Courier"/>
                <a:cs typeface="Courier"/>
              </a:rPr>
              <a:t>de &lt;- </a:t>
            </a:r>
            <a:r>
              <a:rPr lang="en-US" sz="1600" dirty="0" err="1">
                <a:latin typeface="Courier"/>
                <a:cs typeface="Courier"/>
              </a:rPr>
              <a:t>read.delim</a:t>
            </a:r>
            <a:r>
              <a:rPr lang="en-US" sz="1600" dirty="0">
                <a:latin typeface="Courier"/>
                <a:cs typeface="Courier"/>
              </a:rPr>
              <a:t>("../4_DE/cold-norm.DESeq2.txt", </a:t>
            </a:r>
            <a:r>
              <a:rPr lang="en-US" sz="1600" dirty="0" err="1">
                <a:latin typeface="Courier"/>
                <a:cs typeface="Courier"/>
              </a:rPr>
              <a:t>stringsAsFactors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r>
              <a:rPr lang="en-US" sz="1600" dirty="0">
                <a:latin typeface="Courier"/>
                <a:cs typeface="Courier"/>
              </a:rPr>
              <a:t>deg &lt;- </a:t>
            </a:r>
            <a:r>
              <a:rPr lang="en-US" sz="1600" dirty="0" err="1">
                <a:latin typeface="Courier"/>
                <a:cs typeface="Courier"/>
              </a:rPr>
              <a:t>de$Gene</a:t>
            </a:r>
            <a:r>
              <a:rPr lang="en-US" sz="1600" dirty="0">
                <a:latin typeface="Courier"/>
                <a:cs typeface="Courier"/>
              </a:rPr>
              <a:t>[</a:t>
            </a:r>
            <a:r>
              <a:rPr lang="en-US" sz="1600" dirty="0" err="1">
                <a:latin typeface="Courier"/>
                <a:cs typeface="Courier"/>
              </a:rPr>
              <a:t>de$cold_norm.qval</a:t>
            </a:r>
            <a:r>
              <a:rPr lang="en-US" sz="1600" dirty="0">
                <a:latin typeface="Courier"/>
                <a:cs typeface="Courier"/>
              </a:rPr>
              <a:t>&lt;0.05 &amp; abs(de$cold_norm.log2FC)&gt;1]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# GO enrichment</a:t>
            </a:r>
          </a:p>
          <a:p>
            <a:r>
              <a:rPr lang="en-US" sz="2000" dirty="0" err="1">
                <a:latin typeface="Courier"/>
                <a:cs typeface="Courier"/>
              </a:rPr>
              <a:t>de_go</a:t>
            </a:r>
            <a:r>
              <a:rPr lang="en-US" sz="2000" dirty="0">
                <a:latin typeface="Courier"/>
                <a:cs typeface="Courier"/>
              </a:rPr>
              <a:t> &lt;- go[</a:t>
            </a:r>
            <a:r>
              <a:rPr lang="en-US" sz="2000" dirty="0" err="1">
                <a:latin typeface="Courier"/>
                <a:cs typeface="Courier"/>
              </a:rPr>
              <a:t>go$Gene</a:t>
            </a:r>
            <a:r>
              <a:rPr lang="en-US" sz="2000" dirty="0">
                <a:latin typeface="Courier"/>
                <a:cs typeface="Courier"/>
              </a:rPr>
              <a:t> %in% </a:t>
            </a:r>
            <a:r>
              <a:rPr lang="en-US" sz="2000" dirty="0" err="1">
                <a:latin typeface="Courier"/>
                <a:cs typeface="Courier"/>
              </a:rPr>
              <a:t>de$Gene</a:t>
            </a:r>
            <a:r>
              <a:rPr lang="en-US" sz="2000" dirty="0">
                <a:latin typeface="Courier"/>
                <a:cs typeface="Courier"/>
              </a:rPr>
              <a:t>, ]</a:t>
            </a:r>
          </a:p>
          <a:p>
            <a:r>
              <a:rPr lang="en-US" sz="2000" dirty="0" err="1">
                <a:latin typeface="Courier"/>
                <a:cs typeface="Courier"/>
              </a:rPr>
              <a:t>goenrich</a:t>
            </a:r>
            <a:r>
              <a:rPr lang="en-US" sz="2000" dirty="0">
                <a:latin typeface="Courier"/>
                <a:cs typeface="Courier"/>
              </a:rPr>
              <a:t> &lt;- enricher(deg, TERM2GENE=</a:t>
            </a:r>
            <a:r>
              <a:rPr lang="en-US" sz="2000" dirty="0" err="1">
                <a:latin typeface="Courier"/>
                <a:cs typeface="Courier"/>
              </a:rPr>
              <a:t>de_go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 err="1">
                <a:latin typeface="Courier"/>
                <a:cs typeface="Courier"/>
              </a:rPr>
              <a:t>go_ids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goenrich@result$ID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go_terms</a:t>
            </a:r>
            <a:r>
              <a:rPr lang="en-US" sz="2000" dirty="0">
                <a:latin typeface="Courier"/>
                <a:cs typeface="Courier"/>
              </a:rPr>
              <a:t> &lt;- Term(GOTERM[</a:t>
            </a:r>
            <a:r>
              <a:rPr lang="en-US" sz="2000" dirty="0" err="1">
                <a:latin typeface="Courier"/>
                <a:cs typeface="Courier"/>
              </a:rPr>
              <a:t>go_ids</a:t>
            </a:r>
            <a:r>
              <a:rPr lang="en-US" sz="2000" dirty="0">
                <a:latin typeface="Courier"/>
                <a:cs typeface="Courier"/>
              </a:rPr>
              <a:t>]) # convert ID to Term</a:t>
            </a:r>
          </a:p>
          <a:p>
            <a:r>
              <a:rPr lang="en-US" sz="2000" dirty="0" err="1">
                <a:latin typeface="Courier"/>
                <a:cs typeface="Courier"/>
              </a:rPr>
              <a:t>goenrich@result$Description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go_terms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876C6-603D-6A76-33CD-17ADCC532650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19812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F921F-73C2-914B-A849-20FD8514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8242-139A-95A0-A9D0-E5246558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GO enrichment – (IV: plotting)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F7BD0-6B26-B496-34B9-3FEED8A0194E}"/>
              </a:ext>
            </a:extLst>
          </p:cNvPr>
          <p:cNvSpPr txBox="1"/>
          <p:nvPr/>
        </p:nvSpPr>
        <p:spPr>
          <a:xfrm>
            <a:off x="68894" y="1205553"/>
            <a:ext cx="90751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plotting</a:t>
            </a:r>
          </a:p>
          <a:p>
            <a:r>
              <a:rPr lang="en-US" dirty="0" err="1">
                <a:latin typeface="Courier"/>
                <a:cs typeface="Courier"/>
              </a:rPr>
              <a:t>dotplot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goenrich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showCategory</a:t>
            </a:r>
            <a:r>
              <a:rPr lang="en-US" dirty="0">
                <a:latin typeface="Courier"/>
                <a:cs typeface="Courier"/>
              </a:rPr>
              <a:t>=10, title="GO Enrichment </a:t>
            </a:r>
            <a:r>
              <a:rPr lang="en-US" dirty="0" err="1">
                <a:latin typeface="Courier"/>
                <a:cs typeface="Courier"/>
              </a:rPr>
              <a:t>Barplot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barplot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goenrich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showCategory</a:t>
            </a:r>
            <a:r>
              <a:rPr lang="en-US" dirty="0">
                <a:latin typeface="Courier"/>
                <a:cs typeface="Courier"/>
              </a:rPr>
              <a:t>=10, title="GO Enrichment </a:t>
            </a:r>
            <a:r>
              <a:rPr lang="en-US" dirty="0" err="1">
                <a:latin typeface="Courier"/>
                <a:cs typeface="Courier"/>
              </a:rPr>
              <a:t>Barplot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0218B-6D9C-B20B-5DCE-382715FBD78E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1330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D2701-3405-9005-A798-2523E6486976}"/>
              </a:ext>
            </a:extLst>
          </p:cNvPr>
          <p:cNvSpPr txBox="1"/>
          <p:nvPr/>
        </p:nvSpPr>
        <p:spPr>
          <a:xfrm>
            <a:off x="228504" y="2083155"/>
            <a:ext cx="8257389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https://people.beocat.ksu.edu/~liu3zhen/PLPTH813/labs/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DErun.tar.gz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DErun.tar.gz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4A9290-45AA-20EE-7AD0-E54612C37AF5}"/>
              </a:ext>
            </a:extLst>
          </p:cNvPr>
          <p:cNvSpPr txBox="1">
            <a:spLocks/>
          </p:cNvSpPr>
          <p:nvPr/>
        </p:nvSpPr>
        <p:spPr>
          <a:xfrm>
            <a:off x="457200" y="219456"/>
            <a:ext cx="8229600" cy="834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Codes for today’s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73445-0F64-E3B1-8DB3-90F18E547CF9}"/>
              </a:ext>
            </a:extLst>
          </p:cNvPr>
          <p:cNvSpPr txBox="1"/>
          <p:nvPr/>
        </p:nvSpPr>
        <p:spPr>
          <a:xfrm>
            <a:off x="103441" y="1273369"/>
            <a:ext cx="283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Beocat</a:t>
            </a:r>
            <a:r>
              <a:rPr lang="en-US" sz="3200" dirty="0">
                <a:solidFill>
                  <a:srgbClr val="FF0000"/>
                </a:solidFill>
              </a:rPr>
              <a:t> terminal</a:t>
            </a:r>
          </a:p>
        </p:txBody>
      </p:sp>
    </p:spTree>
    <p:extLst>
      <p:ext uri="{BB962C8B-B14F-4D97-AF65-F5344CB8AC3E}">
        <p14:creationId xmlns:p14="http://schemas.microsoft.com/office/powerpoint/2010/main" val="201889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61457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totalRNA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124325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190506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256687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trim,alignment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3228688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3890499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455575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cxnSpLocks/>
            <a:endCxn id="6" idx="0"/>
          </p:cNvCxnSpPr>
          <p:nvPr/>
        </p:nvCxnSpPr>
        <p:spPr>
          <a:xfrm>
            <a:off x="6845300" y="9751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16369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22987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29605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36223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0" idx="2"/>
          </p:cNvCxnSpPr>
          <p:nvPr/>
        </p:nvCxnSpPr>
        <p:spPr>
          <a:xfrm>
            <a:off x="6845300" y="42842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975145"/>
            <a:ext cx="2895600" cy="929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00300" y="2659842"/>
            <a:ext cx="2895600" cy="95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3940095"/>
            <a:ext cx="2895600" cy="95449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66344" y="119546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558" y="731519"/>
            <a:ext cx="330199" cy="142646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558" y="2667030"/>
            <a:ext cx="330242" cy="954494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3941412"/>
            <a:ext cx="330141" cy="95449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13059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284582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411316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070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/>
              <a:t>data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07929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36" y="292058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64565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31286" y="369639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5"/>
              </a:rPr>
              <a:t>SRR1238718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060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/>
              <a:t>Part I: 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266"/>
            <a:ext cx="8604504" cy="2614999"/>
          </a:xfrm>
        </p:spPr>
        <p:txBody>
          <a:bodyPr>
            <a:normAutofit/>
          </a:bodyPr>
          <a:lstStyle/>
          <a:p>
            <a:r>
              <a:rPr lang="en-US" sz="2800" dirty="0"/>
              <a:t>Introduction of Sequence Read Archive (SRA) (2007)</a:t>
            </a:r>
          </a:p>
          <a:p>
            <a:endParaRPr lang="en-US" sz="2800" dirty="0"/>
          </a:p>
          <a:p>
            <a:r>
              <a:rPr lang="en-US" sz="2800" dirty="0"/>
              <a:t>Data download (SRA toolkit)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fasterq</a:t>
            </a:r>
            <a:r>
              <a:rPr lang="en-US" sz="2800" dirty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DAD-5640-584D-F4AA-8E74E757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sra</a:t>
            </a:r>
            <a:r>
              <a:rPr lang="en-US" dirty="0"/>
              <a:t>-toolkit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CDE7-C14B-BD85-0200-9C6EF6BE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" y="1346454"/>
            <a:ext cx="9015211" cy="16436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https://ftp-trace.ncbi.nlm.nih.gov/sra/sdk/3.2.1/sratoolkit.3.2.1-alma_linux64.tar.gz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sratoolkit.3.2.1-alma_linux64.tar.gz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mv sratoolkit.3.2.1-alma_linux64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sratoolkit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3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56715</TotalTime>
  <Words>2888</Words>
  <Application>Microsoft Macintosh PowerPoint</Application>
  <PresentationFormat>On-screen Show (16:9)</PresentationFormat>
  <Paragraphs>495</Paragraphs>
  <Slides>42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Courier</vt:lpstr>
      <vt:lpstr>Courier New</vt:lpstr>
      <vt:lpstr>Monaco</vt:lpstr>
      <vt:lpstr>Office Theme</vt:lpstr>
      <vt:lpstr>Worksheet</vt:lpstr>
      <vt:lpstr>Lab – DE  Bioinformatics Applications (PLPTH813)</vt:lpstr>
      <vt:lpstr>Install DESeq2</vt:lpstr>
      <vt:lpstr>RNA-seq procedure</vt:lpstr>
      <vt:lpstr>Directories</vt:lpstr>
      <vt:lpstr>PowerPoint Presentation</vt:lpstr>
      <vt:lpstr>RNA-seq procedure</vt:lpstr>
      <vt:lpstr>data information</vt:lpstr>
      <vt:lpstr>Part I: Data downloading</vt:lpstr>
      <vt:lpstr>sra-toolkit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scripts and submit jobs</vt:lpstr>
      <vt:lpstr>Part III. STAR: to generate sbatch scripts and submit jobs</vt:lpstr>
      <vt:lpstr>STAR output – cold1 sample</vt:lpstr>
      <vt:lpstr>Install DESeq2</vt:lpstr>
      <vt:lpstr>cold1Log.final.out</vt:lpstr>
      <vt:lpstr>cold1ReadsPerGene.out.tab</vt:lpstr>
      <vt:lpstr>RNA-Seq procedure</vt:lpstr>
      <vt:lpstr>PowerPoint Presentation</vt:lpstr>
      <vt:lpstr>Part IV. DE: merge counting data</vt:lpstr>
      <vt:lpstr>Part IV. DE: merge counting data</vt:lpstr>
      <vt:lpstr>data preparation for DESeq2 - I</vt:lpstr>
      <vt:lpstr>data preparation for DESeq2 - II</vt:lpstr>
      <vt:lpstr>Wald test</vt:lpstr>
      <vt:lpstr>Part V. DE using a developed function - I</vt:lpstr>
      <vt:lpstr>Part V. DE using a developed function - II</vt:lpstr>
      <vt:lpstr>Part V. DE using a developed function - III</vt:lpstr>
      <vt:lpstr>DE output</vt:lpstr>
      <vt:lpstr>Part VI. DE summary</vt:lpstr>
      <vt:lpstr>p-values</vt:lpstr>
      <vt:lpstr>GO enrichment (I)</vt:lpstr>
      <vt:lpstr>GO enrichment – (II)</vt:lpstr>
      <vt:lpstr>GO enrichment – (III)</vt:lpstr>
      <vt:lpstr>GO enrichment – (IV: plotting)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393</cp:revision>
  <cp:lastPrinted>2015-04-30T14:29:06Z</cp:lastPrinted>
  <dcterms:created xsi:type="dcterms:W3CDTF">2014-05-23T20:11:37Z</dcterms:created>
  <dcterms:modified xsi:type="dcterms:W3CDTF">2025-04-24T19:02:44Z</dcterms:modified>
</cp:coreProperties>
</file>