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9"/>
  </p:notesMasterIdLst>
  <p:sldIdLst>
    <p:sldId id="272" r:id="rId2"/>
    <p:sldId id="257" r:id="rId3"/>
    <p:sldId id="303" r:id="rId4"/>
    <p:sldId id="281" r:id="rId5"/>
    <p:sldId id="282" r:id="rId6"/>
    <p:sldId id="298" r:id="rId7"/>
    <p:sldId id="283" r:id="rId8"/>
    <p:sldId id="285" r:id="rId9"/>
    <p:sldId id="287" r:id="rId10"/>
    <p:sldId id="286" r:id="rId11"/>
    <p:sldId id="305" r:id="rId12"/>
    <p:sldId id="332" r:id="rId13"/>
    <p:sldId id="293" r:id="rId14"/>
    <p:sldId id="327" r:id="rId15"/>
    <p:sldId id="260" r:id="rId16"/>
    <p:sldId id="328" r:id="rId17"/>
    <p:sldId id="310" r:id="rId18"/>
    <p:sldId id="292" r:id="rId19"/>
    <p:sldId id="331" r:id="rId20"/>
    <p:sldId id="329" r:id="rId21"/>
    <p:sldId id="289" r:id="rId22"/>
    <p:sldId id="311" r:id="rId23"/>
    <p:sldId id="295" r:id="rId24"/>
    <p:sldId id="312" r:id="rId25"/>
    <p:sldId id="258" r:id="rId26"/>
    <p:sldId id="330" r:id="rId27"/>
    <p:sldId id="333" r:id="rId2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83288"/>
  </p:normalViewPr>
  <p:slideViewPr>
    <p:cSldViewPr snapToGrid="0" snapToObjects="1">
      <p:cViewPr varScale="1">
        <p:scale>
          <a:sx n="134" d="100"/>
          <a:sy n="134" d="100"/>
        </p:scale>
        <p:origin x="21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2CAC3-BC96-1B48-ABA7-081ADDC031DF}" type="datetimeFigureOut">
              <a:rPr lang="en-US" smtClean="0"/>
              <a:t>2/26/25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42D64-B0EB-4845-B085-D499D4D09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71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42D64-B0EB-4845-B085-D499D4D090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44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42D64-B0EB-4845-B085-D499D4D0904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69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A1267-6BF6-E64A-01EA-9282AEB0A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5EC0D6-2E5D-AB57-AC99-F3AC60322D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4AEC87-49EE-2FDA-4EA0-F8A1E84449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A6251-EF17-2ACF-1DC9-A36D335DC5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42D64-B0EB-4845-B085-D499D4D0904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0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42D64-B0EB-4845-B085-D499D4D0904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46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42D64-B0EB-4845-B085-D499D4D0904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08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374129-6D01-B8AD-7755-DA9E134DA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F35D4A-422B-028D-C1EA-8C356E875D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B4542B-6A97-8244-6E43-5BE3876B04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0A6CF-1133-9F67-7D25-273D4409AE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42D64-B0EB-4845-B085-D499D4D0904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79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E4A1A0-2168-99FB-286F-9946C0EDE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A649A8-4671-A2E0-F0F9-D3492BA677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0BCD66-CB8F-D9D9-2563-266CDE5143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30D89-0F07-6052-ECD9-90AA2BC3EE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42D64-B0EB-4845-B085-D499D4D0904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6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52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15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4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8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62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2/26/25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77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2/26/25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4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2/26/25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08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2/26/25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5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2/26/25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54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2/26/25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4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30AC4-D4BA-D14E-BFAC-9F8211D28A16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27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9B055-8F24-5942-B20C-EE45A1644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342900"/>
            <a:ext cx="7772400" cy="2386961"/>
          </a:xfrm>
        </p:spPr>
        <p:txBody>
          <a:bodyPr>
            <a:normAutofit fontScale="90000"/>
          </a:bodyPr>
          <a:lstStyle/>
          <a:p>
            <a:r>
              <a:rPr lang="en-US" sz="4800" dirty="0" err="1"/>
              <a:t>Trimmomatic</a:t>
            </a:r>
            <a:br>
              <a:rPr lang="en-US" sz="4800" dirty="0"/>
            </a:br>
            <a:r>
              <a:rPr lang="en-US" sz="4800" dirty="0" err="1"/>
              <a:t>BEDtools</a:t>
            </a:r>
            <a:br>
              <a:rPr lang="en-US" sz="4800" dirty="0"/>
            </a:br>
            <a:br>
              <a:rPr lang="en-US" sz="4800" dirty="0"/>
            </a:br>
            <a:r>
              <a:rPr lang="en-US" sz="3100" dirty="0"/>
              <a:t>Bioinformatics Applications (PLPTH813)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422B4B-4FA1-B548-836B-E131639EB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116910"/>
            <a:ext cx="6858000" cy="1580543"/>
          </a:xfrm>
        </p:spPr>
        <p:txBody>
          <a:bodyPr>
            <a:noAutofit/>
          </a:bodyPr>
          <a:lstStyle/>
          <a:p>
            <a:r>
              <a:rPr lang="en-US" sz="3200" dirty="0" err="1"/>
              <a:t>Sanzhen</a:t>
            </a:r>
            <a:r>
              <a:rPr lang="en-US" sz="3200" dirty="0"/>
              <a:t> Liu</a:t>
            </a:r>
          </a:p>
          <a:p>
            <a:endParaRPr lang="en-US" sz="3200" dirty="0"/>
          </a:p>
          <a:p>
            <a:r>
              <a:rPr lang="en-US" sz="3200" dirty="0"/>
              <a:t>2/27/2025</a:t>
            </a:r>
          </a:p>
        </p:txBody>
      </p:sp>
    </p:spTree>
    <p:extLst>
      <p:ext uri="{BB962C8B-B14F-4D97-AF65-F5344CB8AC3E}">
        <p14:creationId xmlns:p14="http://schemas.microsoft.com/office/powerpoint/2010/main" val="2281654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16756"/>
          </a:xfrm>
        </p:spPr>
        <p:txBody>
          <a:bodyPr/>
          <a:lstStyle/>
          <a:p>
            <a:r>
              <a:rPr lang="en-US" dirty="0" err="1"/>
              <a:t>Trimmomatic</a:t>
            </a:r>
            <a:r>
              <a:rPr lang="en-US" dirty="0"/>
              <a:t> case II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5816"/>
            <a:ext cx="8229600" cy="3905393"/>
          </a:xfrm>
        </p:spPr>
        <p:txBody>
          <a:bodyPr/>
          <a:lstStyle/>
          <a:p>
            <a:r>
              <a:rPr lang="en-US" dirty="0"/>
              <a:t>Without quality trimming:</a:t>
            </a:r>
          </a:p>
          <a:p>
            <a:pPr marL="0" indent="0">
              <a:buNone/>
            </a:pPr>
            <a:r>
              <a:rPr lang="en-US" dirty="0"/>
              <a:t>Input Read Pairs: 500000 Both Surviving: 495969 (</a:t>
            </a:r>
            <a:r>
              <a:rPr lang="en-US" b="1" dirty="0">
                <a:solidFill>
                  <a:srgbClr val="FF0000"/>
                </a:solidFill>
              </a:rPr>
              <a:t>99.19%</a:t>
            </a:r>
            <a:r>
              <a:rPr lang="en-US" dirty="0"/>
              <a:t>) Forward Only Surviving: 3805 (0.76%) Reverse Only Surviving: 162 (0.03%) Dropped: 64 (0.01%)</a:t>
            </a:r>
          </a:p>
          <a:p>
            <a:endParaRPr lang="en-US" dirty="0"/>
          </a:p>
          <a:p>
            <a:r>
              <a:rPr lang="en-US" dirty="0"/>
              <a:t>With quality trimming</a:t>
            </a:r>
          </a:p>
          <a:p>
            <a:pPr marL="0" indent="0">
              <a:buNone/>
            </a:pPr>
            <a:r>
              <a:rPr lang="en-US" dirty="0"/>
              <a:t>Input Read Pairs: 500000 Both Surviving: 495183 (</a:t>
            </a:r>
            <a:r>
              <a:rPr lang="en-US" b="1" dirty="0">
                <a:solidFill>
                  <a:srgbClr val="FF0000"/>
                </a:solidFill>
              </a:rPr>
              <a:t>99.04%</a:t>
            </a:r>
            <a:r>
              <a:rPr lang="en-US" dirty="0"/>
              <a:t>) Forward Only Surviving: 3803 (0.76%) Reverse Only Surviving: 872 (0.17%) Dropped: 142 (0.03%)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455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97B204-F520-D62F-7538-6B49FE693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9286-ED76-CDF2-3CF0-39D277CB6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16756"/>
          </a:xfrm>
        </p:spPr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59E7B-76DF-EC8E-58CC-872F97D12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642" y="1182093"/>
            <a:ext cx="8537865" cy="36007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Please perform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Trimmomatic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trimming with both adaptor and quality trimming. A similar criterion for adaptor trimming from the previous code can be used. For quality trimming, please use the following criteria:</a:t>
            </a:r>
          </a:p>
          <a:p>
            <a:pPr marL="457200" indent="-457200">
              <a:lnSpc>
                <a:spcPct val="85000"/>
              </a:lnSpc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Scan reads with a 3-base sliding window, cutting when the average quality per base drops below 20</a:t>
            </a:r>
          </a:p>
          <a:p>
            <a:pPr marL="457200" indent="-457200">
              <a:lnSpc>
                <a:spcPct val="85000"/>
              </a:lnSpc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Drop reads below 50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basepairs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Please report the percentage of survival read pairs.</a:t>
            </a:r>
          </a:p>
        </p:txBody>
      </p:sp>
    </p:spTree>
    <p:extLst>
      <p:ext uri="{BB962C8B-B14F-4D97-AF65-F5344CB8AC3E}">
        <p14:creationId xmlns:p14="http://schemas.microsoft.com/office/powerpoint/2010/main" val="3761392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71DFA-6B90-F31D-411F-F48C5362E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8E5DE-0209-57C4-7E30-DEC591A9A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327C0-57ED-44BD-0AA3-B8E2AFDAD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671" y="1190038"/>
            <a:ext cx="7116657" cy="321946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 </a:t>
            </a:r>
            <a:r>
              <a:rPr lang="en-US" sz="3200" dirty="0" err="1"/>
              <a:t>Trimmomatic</a:t>
            </a:r>
            <a:r>
              <a:rPr lang="en-US" sz="32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 Extract sequences from a genome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 Intersect two BED files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 Coverage on BED intervals</a:t>
            </a:r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34927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507" y="119004"/>
            <a:ext cx="8168986" cy="78701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Extract sequences based on a BED input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A512CD-D95C-3845-90F7-4548A186B559}"/>
              </a:ext>
            </a:extLst>
          </p:cNvPr>
          <p:cNvSpPr/>
          <p:nvPr/>
        </p:nvSpPr>
        <p:spPr>
          <a:xfrm>
            <a:off x="950278" y="2658406"/>
            <a:ext cx="5936297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b="1" dirty="0" err="1">
                <a:solidFill>
                  <a:srgbClr val="333333"/>
                </a:solidFill>
                <a:latin typeface="Courier" pitchFamily="2" charset="0"/>
              </a:rPr>
              <a:t>BEDtools</a:t>
            </a:r>
            <a:endParaRPr lang="en-US" sz="2800" b="1" dirty="0">
              <a:solidFill>
                <a:srgbClr val="333333"/>
              </a:solidFill>
              <a:latin typeface="Courier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Genome sequences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a BED file of genes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5806A7-83A9-074C-8CB5-C0E16B229FDC}"/>
              </a:ext>
            </a:extLst>
          </p:cNvPr>
          <p:cNvSpPr txBox="1"/>
          <p:nvPr/>
        </p:nvSpPr>
        <p:spPr>
          <a:xfrm>
            <a:off x="753652" y="2135186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Required input information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3A0D8D3-F089-97EB-0637-E26739ED7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506" y="1077881"/>
            <a:ext cx="8168987" cy="7762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err="1">
                <a:latin typeface="Courier" pitchFamily="2" charset="0"/>
              </a:rPr>
              <a:t>getfasta</a:t>
            </a:r>
            <a:r>
              <a:rPr lang="en-US" sz="2400" dirty="0">
                <a:latin typeface="Courier" pitchFamily="2" charset="0"/>
              </a:rPr>
              <a:t> Use intervals to extract sequences from a FASTA file.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B9156C-4A8C-B0D8-9AE7-FF791B0DB8B2}"/>
              </a:ext>
            </a:extLst>
          </p:cNvPr>
          <p:cNvSpPr txBox="1"/>
          <p:nvPr/>
        </p:nvSpPr>
        <p:spPr>
          <a:xfrm>
            <a:off x="2114550" y="4181900"/>
            <a:ext cx="4480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BEDtools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823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78F43-055F-44E3-6301-78460C06B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E71B4-0128-168A-F7C5-93630907F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507" y="119004"/>
            <a:ext cx="8168986" cy="78701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Extract sequences based on a BED input (I)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82B8E6-66B5-8563-6D9E-5612FF67C877}"/>
              </a:ext>
            </a:extLst>
          </p:cNvPr>
          <p:cNvSpPr/>
          <p:nvPr/>
        </p:nvSpPr>
        <p:spPr>
          <a:xfrm>
            <a:off x="778828" y="1560924"/>
            <a:ext cx="7910946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urier" pitchFamily="2" charset="0"/>
              </a:rPr>
              <a:t>BEDtools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Courier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b="1" dirty="0">
                <a:solidFill>
                  <a:srgbClr val="333333"/>
                </a:solidFill>
                <a:latin typeface="Courier" pitchFamily="2" charset="0"/>
              </a:rPr>
              <a:t>Genome sequences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urier" pitchFamily="2" charset="0"/>
              </a:rPr>
              <a:t>a BED file of genes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5A7DF0-4414-A578-D75D-5247F1E417B5}"/>
              </a:ext>
            </a:extLst>
          </p:cNvPr>
          <p:cNvSpPr txBox="1"/>
          <p:nvPr/>
        </p:nvSpPr>
        <p:spPr>
          <a:xfrm>
            <a:off x="582202" y="1037704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Required input information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59C774-ED98-43ED-72FD-CCD0E45209BE}"/>
              </a:ext>
            </a:extLst>
          </p:cNvPr>
          <p:cNvSpPr txBox="1"/>
          <p:nvPr/>
        </p:nvSpPr>
        <p:spPr>
          <a:xfrm>
            <a:off x="1238250" y="3346028"/>
            <a:ext cx="6131807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bedtools_ref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AGCTTTTCATTCTGACTGCAACGGGCAATATGTCTCTGTGTGGATTAAAAAAAGAGTGTCTGATAGCAGC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TTCTGAACTGGTTACCTGCCGTGAGTAAATTAAAATTTTATTGACTTAGGTCACTAAATACTTTAACCAA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TATAGGCATAGCGCACAGACAGATAAAAATTACAGAGTACACAACATCCATGAAACGCATTAGCACCACC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ATTACCACCACCATCACCATTACCACAGGTAACGGTGCGGGCTGACGCGTACAGGAAACACAGAAAAAAG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CCCGCACCTGACAGTGCGGGCTTTTTTTTTCGACCAAAGGTAACGAGGTAACAACCATGCGAGTGTTGAA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GTTCGGCGGTACATCAGTGGCAAATGCAGAACGTTTTCTGCGTGTTGCCGATATTCTGGAAAGCAATGCC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AGGCAGGGGCAGGTGGCCACCGTCCTCTCTGCCCCCGCCAAAATCACCAACCACCTGGTGGCGATGATTG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AAAAAACCATTAGCGGCCAGGATGCTTTACCCAATATCAGCGATGCCGAACGTATTTTTGCCGAACTTTT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GACGGGACTCGCCGCCGCCCAGCCGGGGTTCCCGCTGGCGCAATTGAAAACTTTCGTCGATCAGGAATTT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414381-D208-3106-8747-41A213FB76E3}"/>
              </a:ext>
            </a:extLst>
          </p:cNvPr>
          <p:cNvSpPr txBox="1"/>
          <p:nvPr/>
        </p:nvSpPr>
        <p:spPr>
          <a:xfrm>
            <a:off x="226900" y="2884363"/>
            <a:ext cx="86901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/liu3zhenlab/teaching/raw/refs/heads/master/PLPTH813Bioinformatis/2025/3_data/lab06_Bedtools/</a:t>
            </a:r>
            <a:r>
              <a:rPr lang="en-US" sz="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bedtools_ref.fas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8222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98975"/>
            <a:ext cx="7886700" cy="698564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Make a BED file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5164" y="1354714"/>
            <a:ext cx="74868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1. </a:t>
            </a:r>
            <a:r>
              <a:rPr lang="en-US" sz="28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chrom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- the chromosome</a:t>
            </a:r>
          </a:p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2. </a:t>
            </a:r>
            <a:r>
              <a:rPr lang="en-US" sz="28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chromStart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- the starting position; 0-based</a:t>
            </a:r>
          </a:p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3. </a:t>
            </a:r>
            <a:r>
              <a:rPr lang="en-US" sz="28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chromEnd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- the ending position; 1-based</a:t>
            </a:r>
          </a:p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4. name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- Defines the name of the BED line.</a:t>
            </a:r>
          </a:p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5. score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- A score between 0 and 1000</a:t>
            </a:r>
          </a:p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6. strand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- Defines the strand - either '+' or '-’</a:t>
            </a:r>
          </a:p>
        </p:txBody>
      </p:sp>
    </p:spTree>
    <p:extLst>
      <p:ext uri="{BB962C8B-B14F-4D97-AF65-F5344CB8AC3E}">
        <p14:creationId xmlns:p14="http://schemas.microsoft.com/office/powerpoint/2010/main" val="2395224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A11C8-4785-869E-5E9D-047D408E2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81D44-2202-6209-3601-BA7FD42D4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507" y="119004"/>
            <a:ext cx="8168986" cy="78701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Extract sequences based on a BED input (I)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C5B77E-9B00-EF28-B358-0442B9128117}"/>
              </a:ext>
            </a:extLst>
          </p:cNvPr>
          <p:cNvSpPr/>
          <p:nvPr/>
        </p:nvSpPr>
        <p:spPr>
          <a:xfrm>
            <a:off x="778828" y="1560924"/>
            <a:ext cx="7910946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urier" pitchFamily="2" charset="0"/>
              </a:rPr>
              <a:t>BEDtools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Courier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urier" pitchFamily="2" charset="0"/>
              </a:rPr>
              <a:t>Genome sequences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Courier" pitchFamily="2" charset="0"/>
              </a:rPr>
              <a:t>a BED file of genes (r1.bed)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18C9A4-701E-369A-C5D2-44740A13CA46}"/>
              </a:ext>
            </a:extLst>
          </p:cNvPr>
          <p:cNvSpPr txBox="1"/>
          <p:nvPr/>
        </p:nvSpPr>
        <p:spPr>
          <a:xfrm>
            <a:off x="582202" y="1037704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Required input information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F59F44-FF98-94D7-6763-32CB45E82E0F}"/>
              </a:ext>
            </a:extLst>
          </p:cNvPr>
          <p:cNvSpPr txBox="1"/>
          <p:nvPr/>
        </p:nvSpPr>
        <p:spPr>
          <a:xfrm>
            <a:off x="1737846" y="3794057"/>
            <a:ext cx="4477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bedtools_ref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1	10	bp9	.	+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bedtools_ref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70	140	line2	.	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D4A1C0-5338-F433-3F48-064017DDD761}"/>
              </a:ext>
            </a:extLst>
          </p:cNvPr>
          <p:cNvSpPr txBox="1"/>
          <p:nvPr/>
        </p:nvSpPr>
        <p:spPr>
          <a:xfrm>
            <a:off x="369775" y="3077600"/>
            <a:ext cx="8141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>
                <a:solidFill>
                  <a:schemeClr val="accent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800" dirty="0" err="1">
                <a:solidFill>
                  <a:schemeClr val="accent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800" dirty="0">
                <a:solidFill>
                  <a:schemeClr val="accent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/liu3zhenlab/teaching/raw/refs/heads/master/PLPTH813Bioinformatis/2025/3_data/lab06_Bedtools/r1.bed</a:t>
            </a:r>
            <a:endParaRPr lang="en-US" sz="800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942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456" y="209550"/>
            <a:ext cx="8168986" cy="57746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Extract the sequence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A512CD-D95C-3845-90F7-4548A186B559}"/>
              </a:ext>
            </a:extLst>
          </p:cNvPr>
          <p:cNvSpPr/>
          <p:nvPr/>
        </p:nvSpPr>
        <p:spPr>
          <a:xfrm>
            <a:off x="673244" y="2864614"/>
            <a:ext cx="77975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# extract sequence</a:t>
            </a:r>
          </a:p>
          <a:p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module load </a:t>
            </a:r>
            <a:r>
              <a:rPr lang="en-US" sz="2400" dirty="0" err="1">
                <a:solidFill>
                  <a:srgbClr val="333333"/>
                </a:solidFill>
                <a:latin typeface="Courier" pitchFamily="2" charset="0"/>
              </a:rPr>
              <a:t>BEDTools</a:t>
            </a:r>
            <a:endParaRPr lang="en-US" sz="2400" dirty="0">
              <a:solidFill>
                <a:srgbClr val="333333"/>
              </a:solidFill>
              <a:latin typeface="Courier" pitchFamily="2" charset="0"/>
            </a:endParaRPr>
          </a:p>
          <a:p>
            <a:r>
              <a:rPr lang="en-US" sz="2400" dirty="0" err="1">
                <a:solidFill>
                  <a:srgbClr val="333333"/>
                </a:solidFill>
                <a:latin typeface="Courier" pitchFamily="2" charset="0"/>
              </a:rPr>
              <a:t>bedtools</a:t>
            </a: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 </a:t>
            </a:r>
            <a:r>
              <a:rPr lang="en-US" sz="2400" b="1" dirty="0" err="1">
                <a:solidFill>
                  <a:srgbClr val="333333"/>
                </a:solidFill>
                <a:highlight>
                  <a:srgbClr val="FFFF00"/>
                </a:highlight>
                <a:latin typeface="Courier" pitchFamily="2" charset="0"/>
              </a:rPr>
              <a:t>getfasta</a:t>
            </a: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 -fi </a:t>
            </a:r>
            <a:r>
              <a:rPr lang="en-US" sz="2400" dirty="0" err="1">
                <a:solidFill>
                  <a:srgbClr val="333333"/>
                </a:solidFill>
                <a:latin typeface="Courier" pitchFamily="2" charset="0"/>
              </a:rPr>
              <a:t>bedtools_ref.fas</a:t>
            </a: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 \</a:t>
            </a:r>
          </a:p>
          <a:p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  -bed r1.bed -</a:t>
            </a:r>
            <a:r>
              <a:rPr lang="en-US" sz="2400" dirty="0" err="1">
                <a:solidFill>
                  <a:srgbClr val="333333"/>
                </a:solidFill>
                <a:latin typeface="Courier" pitchFamily="2" charset="0"/>
              </a:rPr>
              <a:t>fo</a:t>
            </a: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 r1.fas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F832B0-B674-0227-7E6D-1448DE276E3C}"/>
              </a:ext>
            </a:extLst>
          </p:cNvPr>
          <p:cNvSpPr/>
          <p:nvPr/>
        </p:nvSpPr>
        <p:spPr>
          <a:xfrm>
            <a:off x="1055053" y="1560924"/>
            <a:ext cx="654589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latin typeface="Courier" pitchFamily="2" charset="0"/>
              </a:rPr>
              <a:t>BEDtools</a:t>
            </a:r>
            <a:endParaRPr lang="en-US" sz="2000" dirty="0">
              <a:latin typeface="Courier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" pitchFamily="2" charset="0"/>
              </a:rPr>
              <a:t>Genome sequences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" pitchFamily="2" charset="0"/>
              </a:rPr>
              <a:t>a BED file of genes (r1.bed)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8BFB2-5226-1D3E-A9A0-514B6E39E6E3}"/>
              </a:ext>
            </a:extLst>
          </p:cNvPr>
          <p:cNvSpPr txBox="1"/>
          <p:nvPr/>
        </p:nvSpPr>
        <p:spPr>
          <a:xfrm>
            <a:off x="582202" y="1037704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Required input information</a:t>
            </a:r>
          </a:p>
        </p:txBody>
      </p:sp>
    </p:spTree>
    <p:extLst>
      <p:ext uri="{BB962C8B-B14F-4D97-AF65-F5344CB8AC3E}">
        <p14:creationId xmlns:p14="http://schemas.microsoft.com/office/powerpoint/2010/main" val="2780852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4370"/>
            <a:ext cx="7886700" cy="78701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Problem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311F66-BF0C-F69F-F17C-39CB15B5C08C}"/>
              </a:ext>
            </a:extLst>
          </p:cNvPr>
          <p:cNvSpPr txBox="1"/>
          <p:nvPr/>
        </p:nvSpPr>
        <p:spPr>
          <a:xfrm>
            <a:off x="809989" y="3429000"/>
            <a:ext cx="7886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-name	Use the name field and coordinates for the FASTA header</a:t>
            </a:r>
          </a:p>
          <a:p>
            <a:pPr marL="919163" indent="-919163"/>
            <a:r>
              <a:rPr lang="en-US" dirty="0"/>
              <a:t>-s	Force </a:t>
            </a:r>
            <a:r>
              <a:rPr lang="en-US" dirty="0" err="1"/>
              <a:t>strandedness</a:t>
            </a:r>
            <a:r>
              <a:rPr lang="en-US" dirty="0"/>
              <a:t>. the sequence will be reverse complemented for minus strands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0DDC15-1EB9-315A-429B-510111B456F4}"/>
              </a:ext>
            </a:extLst>
          </p:cNvPr>
          <p:cNvSpPr txBox="1"/>
          <p:nvPr/>
        </p:nvSpPr>
        <p:spPr>
          <a:xfrm>
            <a:off x="1233853" y="1438275"/>
            <a:ext cx="7038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Please make your own BED file and extract sequence(s); consider make one BED interval in minus orientation (-) and try the following parameters. </a:t>
            </a:r>
          </a:p>
        </p:txBody>
      </p:sp>
    </p:spTree>
    <p:extLst>
      <p:ext uri="{BB962C8B-B14F-4D97-AF65-F5344CB8AC3E}">
        <p14:creationId xmlns:p14="http://schemas.microsoft.com/office/powerpoint/2010/main" val="1709192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CDC3D0-04AC-F1B9-5CC9-41398E65F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3E425-B194-561D-F0FA-BDE8F7865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7393"/>
            <a:ext cx="7886700" cy="643145"/>
          </a:xfrm>
        </p:spPr>
        <p:txBody>
          <a:bodyPr>
            <a:normAutofit/>
          </a:bodyPr>
          <a:lstStyle/>
          <a:p>
            <a:r>
              <a:rPr lang="en-US" sz="3200" dirty="0" err="1"/>
              <a:t>bedtools</a:t>
            </a:r>
            <a:r>
              <a:rPr lang="en-US" sz="3200" dirty="0"/>
              <a:t> intersect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354D4C-B724-A17E-5A17-9A427665FEA1}"/>
              </a:ext>
            </a:extLst>
          </p:cNvPr>
          <p:cNvSpPr txBox="1"/>
          <p:nvPr/>
        </p:nvSpPr>
        <p:spPr>
          <a:xfrm>
            <a:off x="628650" y="1371421"/>
            <a:ext cx="753520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bedtools</a:t>
            </a:r>
            <a:r>
              <a:rPr lang="en-US" sz="2800" dirty="0"/>
              <a:t> intersect [OPTIONS] -a &lt;bed*&gt; -b &lt;bed*&gt;</a:t>
            </a:r>
          </a:p>
          <a:p>
            <a:endParaRPr lang="en-US" sz="2800" dirty="0"/>
          </a:p>
          <a:p>
            <a:r>
              <a:rPr lang="en-US" sz="2800" dirty="0"/>
              <a:t>- </a:t>
            </a:r>
            <a:r>
              <a:rPr lang="en-US" sz="2800" dirty="0">
                <a:effectLst/>
              </a:rPr>
              <a:t>report overlaps between two feature files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9B6EC6-F1B2-5186-C033-2EDFAB9B7CCC}"/>
              </a:ext>
            </a:extLst>
          </p:cNvPr>
          <p:cNvSpPr txBox="1"/>
          <p:nvPr/>
        </p:nvSpPr>
        <p:spPr>
          <a:xfrm>
            <a:off x="733425" y="3505200"/>
            <a:ext cx="3222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* &lt;bed/</a:t>
            </a:r>
            <a:r>
              <a:rPr lang="en-US" sz="2800" dirty="0" err="1"/>
              <a:t>gff</a:t>
            </a:r>
            <a:r>
              <a:rPr lang="en-US" sz="2800" dirty="0"/>
              <a:t>/</a:t>
            </a:r>
            <a:r>
              <a:rPr lang="en-US" sz="2800" dirty="0" err="1"/>
              <a:t>vcf</a:t>
            </a:r>
            <a:r>
              <a:rPr lang="en-US" sz="2800" dirty="0"/>
              <a:t>/bam&gt;</a:t>
            </a:r>
          </a:p>
        </p:txBody>
      </p:sp>
    </p:spTree>
    <p:extLst>
      <p:ext uri="{BB962C8B-B14F-4D97-AF65-F5344CB8AC3E}">
        <p14:creationId xmlns:p14="http://schemas.microsoft.com/office/powerpoint/2010/main" val="316573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3671" y="1190038"/>
            <a:ext cx="7116657" cy="321946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 </a:t>
            </a:r>
            <a:r>
              <a:rPr lang="en-US" sz="3200" dirty="0" err="1"/>
              <a:t>Trimmomatic</a:t>
            </a:r>
            <a:r>
              <a:rPr lang="en-US" sz="32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 Extract sequences from a genome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 Intersect two BED files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 Coverage on BED intervals</a:t>
            </a:r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82325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A8DAA-36E1-6B08-646F-1F1F13D2E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3"/>
            <a:ext cx="7886700" cy="688181"/>
          </a:xfrm>
        </p:spPr>
        <p:txBody>
          <a:bodyPr>
            <a:normAutofit/>
          </a:bodyPr>
          <a:lstStyle/>
          <a:p>
            <a:r>
              <a:rPr lang="en-US" sz="3200" dirty="0" err="1"/>
              <a:t>bedtools</a:t>
            </a:r>
            <a:r>
              <a:rPr lang="en-US" sz="3200" dirty="0"/>
              <a:t> intersect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240E4-BC16-0688-5C51-F8B7740D8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1700" y="1208484"/>
            <a:ext cx="5657850" cy="15073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bedtools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intersect \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-a &lt;bed&gt; \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-b &lt;bed&gt;</a:t>
            </a: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B79666-E5E4-AA78-9BDF-8128142A0310}"/>
              </a:ext>
            </a:extLst>
          </p:cNvPr>
          <p:cNvSpPr txBox="1"/>
          <p:nvPr/>
        </p:nvSpPr>
        <p:spPr>
          <a:xfrm>
            <a:off x="723900" y="3209925"/>
            <a:ext cx="8048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/liu3zhenlab/teaching/raw/refs/heads/master/PLPTH813Bioinformatis/2025/3_data/lab06_Bedtools/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a.bed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D63D2B-84C6-963E-5785-FEC86D5EF7D4}"/>
              </a:ext>
            </a:extLst>
          </p:cNvPr>
          <p:cNvSpPr txBox="1"/>
          <p:nvPr/>
        </p:nvSpPr>
        <p:spPr>
          <a:xfrm>
            <a:off x="723900" y="4133850"/>
            <a:ext cx="8048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8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/liu3zhenlab/teaching/raw/refs/heads/master/PLPTH813Bioinformatis/2025/3_data/lab06_Bedtools/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a.bed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1A80E9-D205-1859-4604-459F5A93DB34}"/>
              </a:ext>
            </a:extLst>
          </p:cNvPr>
          <p:cNvSpPr txBox="1"/>
          <p:nvPr/>
        </p:nvSpPr>
        <p:spPr>
          <a:xfrm>
            <a:off x="371102" y="2747665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a.bed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FA15B1-9E38-5C58-8E0F-C1CD6FF6A17C}"/>
              </a:ext>
            </a:extLst>
          </p:cNvPr>
          <p:cNvSpPr txBox="1"/>
          <p:nvPr/>
        </p:nvSpPr>
        <p:spPr>
          <a:xfrm>
            <a:off x="355355" y="3705880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b.bed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79287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8701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intersect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329" y="914402"/>
            <a:ext cx="6922078" cy="388023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cat </a:t>
            </a:r>
            <a:r>
              <a:rPr lang="en-US" b="1" dirty="0" err="1"/>
              <a:t>a.bed</a:t>
            </a:r>
            <a:endParaRPr lang="en-US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chr1	10	100	a1	.	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chr1	200	300	a2	.	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chr1	500	550	a3	.	+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cat </a:t>
            </a:r>
            <a:r>
              <a:rPr lang="en-US" b="1" dirty="0" err="1"/>
              <a:t>b.bed</a:t>
            </a:r>
            <a:endParaRPr lang="en-US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chr1	10	20	b1	.	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chr1	150	250	b2	.	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chr1	600	750	b3	.	+</a:t>
            </a:r>
          </a:p>
        </p:txBody>
      </p:sp>
    </p:spTree>
    <p:extLst>
      <p:ext uri="{BB962C8B-B14F-4D97-AF65-F5344CB8AC3E}">
        <p14:creationId xmlns:p14="http://schemas.microsoft.com/office/powerpoint/2010/main" val="1017976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1318"/>
            <a:ext cx="7886700" cy="67570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intersect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6034" y="3019565"/>
            <a:ext cx="4721788" cy="84289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chr1 10 20 a1 . +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chr1 200 250 a2 . +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E3788A-B707-2A3E-B94C-FE79CF26BFC7}"/>
              </a:ext>
            </a:extLst>
          </p:cNvPr>
          <p:cNvSpPr txBox="1">
            <a:spLocks/>
          </p:cNvSpPr>
          <p:nvPr/>
        </p:nvSpPr>
        <p:spPr>
          <a:xfrm>
            <a:off x="728684" y="1715208"/>
            <a:ext cx="8036488" cy="585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bedtools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 intersect -a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a.bed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 -b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b.bed</a:t>
            </a:r>
            <a:endParaRPr lang="en-US" sz="2800" dirty="0">
              <a:solidFill>
                <a:schemeClr val="accent2">
                  <a:lumMod val="50000"/>
                </a:schemeClr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269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517"/>
            <a:ext cx="7886700" cy="69885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intersect (III)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189" y="2773528"/>
            <a:ext cx="8739622" cy="707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chr1	10	100</a:t>
            </a:r>
            <a:r>
              <a:rPr lang="en-US" sz="1800" dirty="0"/>
              <a:t>	a1	.	+	chr1	10	20	b1	.	+	10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chr1	200	300</a:t>
            </a:r>
            <a:r>
              <a:rPr lang="en-US" sz="1800" dirty="0"/>
              <a:t>	a2	.	+	chr1	150	250	b2	.	+	50</a:t>
            </a:r>
            <a:endParaRPr lang="en-US" sz="1800" dirty="0">
              <a:latin typeface="Courier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B67279-74F5-D748-8230-0D502D579CD6}"/>
              </a:ext>
            </a:extLst>
          </p:cNvPr>
          <p:cNvSpPr txBox="1"/>
          <p:nvPr/>
        </p:nvSpPr>
        <p:spPr>
          <a:xfrm>
            <a:off x="202189" y="4052166"/>
            <a:ext cx="87396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-wo: </a:t>
            </a:r>
            <a:r>
              <a:rPr lang="en-US" sz="2000" dirty="0"/>
              <a:t>write the original A and B entries plus the number of base pairs of overlap between the two features.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B4635EC-284F-0EF0-F0ED-347007973B07}"/>
              </a:ext>
            </a:extLst>
          </p:cNvPr>
          <p:cNvSpPr txBox="1">
            <a:spLocks/>
          </p:cNvSpPr>
          <p:nvPr/>
        </p:nvSpPr>
        <p:spPr>
          <a:xfrm>
            <a:off x="723900" y="1599472"/>
            <a:ext cx="8217911" cy="434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>
                <a:latin typeface="Courier" pitchFamily="2" charset="0"/>
              </a:rPr>
              <a:t>bedtools</a:t>
            </a:r>
            <a:r>
              <a:rPr lang="en-US" sz="2400" dirty="0">
                <a:latin typeface="Courier" pitchFamily="2" charset="0"/>
              </a:rPr>
              <a:t> intersect -a </a:t>
            </a:r>
            <a:r>
              <a:rPr lang="en-US" sz="2400" dirty="0" err="1">
                <a:latin typeface="Courier" pitchFamily="2" charset="0"/>
              </a:rPr>
              <a:t>a.bed</a:t>
            </a:r>
            <a:r>
              <a:rPr lang="en-US" sz="2400" dirty="0">
                <a:latin typeface="Courier" pitchFamily="2" charset="0"/>
              </a:rPr>
              <a:t> -b </a:t>
            </a:r>
            <a:r>
              <a:rPr lang="en-US" sz="2400" dirty="0" err="1">
                <a:latin typeface="Courier" pitchFamily="2" charset="0"/>
              </a:rPr>
              <a:t>b.bed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" pitchFamily="2" charset="0"/>
              </a:rPr>
              <a:t>-wo</a:t>
            </a:r>
          </a:p>
        </p:txBody>
      </p:sp>
    </p:spTree>
    <p:extLst>
      <p:ext uri="{BB962C8B-B14F-4D97-AF65-F5344CB8AC3E}">
        <p14:creationId xmlns:p14="http://schemas.microsoft.com/office/powerpoint/2010/main" val="2067314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63" y="116631"/>
            <a:ext cx="7886700" cy="542331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intersect (IV)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4" y="2670895"/>
            <a:ext cx="8905876" cy="10983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chr1	10	100</a:t>
            </a:r>
            <a:r>
              <a:rPr lang="en-US" sz="1800" dirty="0">
                <a:latin typeface="Courier" pitchFamily="2" charset="0"/>
              </a:rPr>
              <a:t>	a1	.	+	chr1	10	20	b1	.	+	10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chr1	200	300</a:t>
            </a:r>
            <a:r>
              <a:rPr lang="en-US" sz="1800" dirty="0">
                <a:latin typeface="Courier" pitchFamily="2" charset="0"/>
              </a:rPr>
              <a:t>	a2	.	+	chr1	150	250	b2	.	+	50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chr1	500	550</a:t>
            </a:r>
            <a:r>
              <a:rPr lang="en-US" sz="1800" dirty="0">
                <a:latin typeface="Courier" pitchFamily="2" charset="0"/>
              </a:rPr>
              <a:t>	a3	.	+	.	-1	-1	.	-1	.	0</a:t>
            </a:r>
          </a:p>
          <a:p>
            <a:pPr marL="0" indent="0">
              <a:buNone/>
            </a:pPr>
            <a:endParaRPr lang="en-US" sz="1800" dirty="0">
              <a:latin typeface="Courier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255EDC-AFCC-794B-A8D7-F30D02085FD4}"/>
              </a:ext>
            </a:extLst>
          </p:cNvPr>
          <p:cNvSpPr txBox="1"/>
          <p:nvPr/>
        </p:nvSpPr>
        <p:spPr>
          <a:xfrm>
            <a:off x="191149" y="4060266"/>
            <a:ext cx="8761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-</a:t>
            </a:r>
            <a:r>
              <a:rPr lang="en-US" sz="2000" dirty="0" err="1">
                <a:solidFill>
                  <a:srgbClr val="FF0000"/>
                </a:solidFill>
              </a:rPr>
              <a:t>wao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r>
              <a:rPr lang="en-US" sz="2000" dirty="0"/>
              <a:t>write the original A and B entries plus the number of base pairs of overlap between the two features. A features w/o overlap are also reported.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51B58D8-EAC4-F6E8-315D-6C1DD741C423}"/>
              </a:ext>
            </a:extLst>
          </p:cNvPr>
          <p:cNvSpPr txBox="1">
            <a:spLocks/>
          </p:cNvSpPr>
          <p:nvPr/>
        </p:nvSpPr>
        <p:spPr>
          <a:xfrm>
            <a:off x="238124" y="1381124"/>
            <a:ext cx="8642640" cy="542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>
                <a:latin typeface="Courier" pitchFamily="2" charset="0"/>
              </a:rPr>
              <a:t>bedtools</a:t>
            </a:r>
            <a:r>
              <a:rPr lang="en-US" sz="2400" dirty="0">
                <a:latin typeface="Courier" pitchFamily="2" charset="0"/>
              </a:rPr>
              <a:t> intersect -a </a:t>
            </a:r>
            <a:r>
              <a:rPr lang="en-US" sz="2400" dirty="0" err="1">
                <a:latin typeface="Courier" pitchFamily="2" charset="0"/>
              </a:rPr>
              <a:t>a.bed</a:t>
            </a:r>
            <a:r>
              <a:rPr lang="en-US" sz="2400" dirty="0">
                <a:latin typeface="Courier" pitchFamily="2" charset="0"/>
              </a:rPr>
              <a:t> -b </a:t>
            </a:r>
            <a:r>
              <a:rPr lang="en-US" sz="2400" dirty="0" err="1">
                <a:latin typeface="Courier" pitchFamily="2" charset="0"/>
              </a:rPr>
              <a:t>b.bed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" pitchFamily="2" charset="0"/>
              </a:rPr>
              <a:t>-</a:t>
            </a:r>
            <a:r>
              <a:rPr lang="en-US" sz="2400" dirty="0" err="1">
                <a:solidFill>
                  <a:srgbClr val="FF0000"/>
                </a:solidFill>
                <a:latin typeface="Courier" pitchFamily="2" charset="0"/>
              </a:rPr>
              <a:t>wao</a:t>
            </a:r>
            <a:endParaRPr lang="en-US" sz="2400" dirty="0">
              <a:solidFill>
                <a:srgbClr val="FF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688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7393"/>
            <a:ext cx="7886700" cy="643145"/>
          </a:xfrm>
        </p:spPr>
        <p:txBody>
          <a:bodyPr>
            <a:normAutofit/>
          </a:bodyPr>
          <a:lstStyle/>
          <a:p>
            <a:r>
              <a:rPr lang="en-US" sz="3200" dirty="0" err="1"/>
              <a:t>bedtools</a:t>
            </a:r>
            <a:r>
              <a:rPr lang="en-US" sz="3200" dirty="0"/>
              <a:t> coverage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3F4DFC-CD75-23C8-3527-04CF9FAF9EA4}"/>
              </a:ext>
            </a:extLst>
          </p:cNvPr>
          <p:cNvSpPr txBox="1"/>
          <p:nvPr/>
        </p:nvSpPr>
        <p:spPr>
          <a:xfrm>
            <a:off x="352425" y="1352550"/>
            <a:ext cx="80480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bedtools</a:t>
            </a:r>
            <a:r>
              <a:rPr lang="en-US" sz="2400" dirty="0"/>
              <a:t> coverage [OPTIONS] -a &lt;bed/…&gt; -b &lt;bed/…&gt;</a:t>
            </a:r>
          </a:p>
          <a:p>
            <a:endParaRPr lang="en-US" sz="2400" dirty="0"/>
          </a:p>
          <a:p>
            <a:r>
              <a:rPr lang="en-US" sz="2400" dirty="0"/>
              <a:t>- returns the depth and breadth of coverage of features from B</a:t>
            </a:r>
          </a:p>
          <a:p>
            <a:r>
              <a:rPr lang="en-US" sz="2400" dirty="0"/>
              <a:t>on the intervals in A.</a:t>
            </a:r>
          </a:p>
        </p:txBody>
      </p:sp>
    </p:spTree>
    <p:extLst>
      <p:ext uri="{BB962C8B-B14F-4D97-AF65-F5344CB8AC3E}">
        <p14:creationId xmlns:p14="http://schemas.microsoft.com/office/powerpoint/2010/main" val="31185227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1EFB4-84F4-1078-822C-8C00236A3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28FE1-84AF-5AD2-84E7-76DD97218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2376"/>
            <a:ext cx="7886700" cy="64314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Coverage from aligned reads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B4A6FCD-9921-7053-115E-572146D58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BED</a:t>
            </a:r>
          </a:p>
          <a:p>
            <a:pPr marL="0" indent="0">
              <a:buNone/>
            </a:pPr>
            <a:r>
              <a:rPr lang="en-US" dirty="0" err="1"/>
              <a:t>wget</a:t>
            </a:r>
            <a:r>
              <a:rPr lang="en-US" dirty="0"/>
              <a:t> </a:t>
            </a:r>
          </a:p>
          <a:p>
            <a:r>
              <a:rPr lang="en-US" dirty="0"/>
              <a:t>BAM (alignment)</a:t>
            </a:r>
          </a:p>
        </p:txBody>
      </p:sp>
    </p:spTree>
    <p:extLst>
      <p:ext uri="{BB962C8B-B14F-4D97-AF65-F5344CB8AC3E}">
        <p14:creationId xmlns:p14="http://schemas.microsoft.com/office/powerpoint/2010/main" val="2417432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A2250-ECD6-5003-F58C-657A7ED760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FA2E7-AA3D-3BE7-12B8-E09826334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2376"/>
            <a:ext cx="7886700" cy="64314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Coverage from aligned 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179E2-93FB-248F-5875-5B112C7ED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295" y="865133"/>
            <a:ext cx="8058150" cy="461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urier" pitchFamily="2" charset="0"/>
              </a:rPr>
              <a:t>bedtools</a:t>
            </a:r>
            <a:r>
              <a:rPr lang="en-US" sz="2400" dirty="0">
                <a:latin typeface="Courier" pitchFamily="2" charset="0"/>
              </a:rPr>
              <a:t> coverage -a </a:t>
            </a:r>
            <a:r>
              <a:rPr lang="en-US" sz="2400" dirty="0" err="1">
                <a:latin typeface="Courier" pitchFamily="2" charset="0"/>
              </a:rPr>
              <a:t>gene.bed</a:t>
            </a:r>
            <a:r>
              <a:rPr lang="en-US" sz="2400" dirty="0">
                <a:latin typeface="Courier" pitchFamily="2" charset="0"/>
              </a:rPr>
              <a:t> -b </a:t>
            </a:r>
            <a:r>
              <a:rPr lang="en-US" sz="2400" dirty="0" err="1">
                <a:latin typeface="Courier" pitchFamily="2" charset="0"/>
              </a:rPr>
              <a:t>aln.bam</a:t>
            </a:r>
            <a:endParaRPr lang="en-US" sz="2400" dirty="0">
              <a:latin typeface="Courier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C1ABB-3397-1F49-E016-CC2F06621D00}"/>
              </a:ext>
            </a:extLst>
          </p:cNvPr>
          <p:cNvSpPr txBox="1"/>
          <p:nvPr/>
        </p:nvSpPr>
        <p:spPr>
          <a:xfrm>
            <a:off x="4806987" y="3647371"/>
            <a:ext cx="21831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1. Read number</a:t>
            </a:r>
          </a:p>
          <a:p>
            <a:r>
              <a:rPr lang="en-US" sz="2000" dirty="0"/>
              <a:t>2. Coverage (</a:t>
            </a:r>
            <a:r>
              <a:rPr lang="en-US" sz="2000" dirty="0" err="1"/>
              <a:t>bp</a:t>
            </a:r>
            <a:r>
              <a:rPr lang="en-US" sz="2000" dirty="0"/>
              <a:t>)</a:t>
            </a:r>
          </a:p>
          <a:p>
            <a:r>
              <a:rPr lang="en-US" sz="2000" dirty="0"/>
              <a:t>3. Original length</a:t>
            </a:r>
          </a:p>
          <a:p>
            <a:r>
              <a:rPr lang="en-US" sz="2000" dirty="0"/>
              <a:t>4. Coverage (%)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5E92FD-8C10-7CD3-1DDC-E02515DA28AD}"/>
              </a:ext>
            </a:extLst>
          </p:cNvPr>
          <p:cNvSpPr txBox="1"/>
          <p:nvPr/>
        </p:nvSpPr>
        <p:spPr>
          <a:xfrm>
            <a:off x="217849" y="141529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Bed input: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470743-51F3-39A1-5356-33DC1BD9E053}"/>
              </a:ext>
            </a:extLst>
          </p:cNvPr>
          <p:cNvSpPr txBox="1"/>
          <p:nvPr/>
        </p:nvSpPr>
        <p:spPr>
          <a:xfrm>
            <a:off x="240082" y="2523553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Output: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10F5EA-B5C1-1C11-5166-454D15A7197E}"/>
              </a:ext>
            </a:extLst>
          </p:cNvPr>
          <p:cNvSpPr txBox="1"/>
          <p:nvPr/>
        </p:nvSpPr>
        <p:spPr>
          <a:xfrm>
            <a:off x="4341971" y="2703259"/>
            <a:ext cx="370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		2		3		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643628-8260-0EE6-4F4B-9BC2A85CF7DC}"/>
              </a:ext>
            </a:extLst>
          </p:cNvPr>
          <p:cNvSpPr txBox="1"/>
          <p:nvPr/>
        </p:nvSpPr>
        <p:spPr>
          <a:xfrm>
            <a:off x="217849" y="1906762"/>
            <a:ext cx="62597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ref     5600    6000    gene1   .       -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ref     10000   12000   gene2   .       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9B2CD1-4B7F-B9B6-79F2-D63388C02F48}"/>
              </a:ext>
            </a:extLst>
          </p:cNvPr>
          <p:cNvSpPr txBox="1"/>
          <p:nvPr/>
        </p:nvSpPr>
        <p:spPr>
          <a:xfrm>
            <a:off x="217849" y="3004762"/>
            <a:ext cx="74580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ref	5600	6000	gene1	.	-	1232	400		400		1.0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ref	10000	12000	gene2	.	+	3716	2000	2000	1.0</a:t>
            </a:r>
          </a:p>
        </p:txBody>
      </p:sp>
    </p:spTree>
    <p:extLst>
      <p:ext uri="{BB962C8B-B14F-4D97-AF65-F5344CB8AC3E}">
        <p14:creationId xmlns:p14="http://schemas.microsoft.com/office/powerpoint/2010/main" val="1218948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01844-099E-4491-25AD-4AFB936FC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trimmomatic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47CF-FF2A-D528-0A80-57E3A6964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17934"/>
            <a:ext cx="8229600" cy="195477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Trimmomatic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to run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Trimmomatic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java -jar $EBROOTTRIMMOMATIC/trimmomatic-0.39.jar …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393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6219"/>
            <a:ext cx="7886700" cy="53267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Trimmomatic</a:t>
            </a:r>
            <a:r>
              <a:rPr lang="en-US" dirty="0"/>
              <a:t> case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896" y="806515"/>
            <a:ext cx="8866207" cy="96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wget</a:t>
            </a:r>
            <a:r>
              <a:rPr lang="en-US" sz="1400" dirty="0">
                <a:latin typeface="Courier"/>
                <a:cs typeface="Courier"/>
              </a:rPr>
              <a:t> https://</a:t>
            </a:r>
            <a:r>
              <a:rPr lang="en-US" sz="1400" dirty="0" err="1">
                <a:latin typeface="Courier"/>
                <a:cs typeface="Courier"/>
              </a:rPr>
              <a:t>people.beocat.ksu.edu</a:t>
            </a:r>
            <a:r>
              <a:rPr lang="en-US" sz="1400" dirty="0">
                <a:latin typeface="Courier"/>
                <a:cs typeface="Courier"/>
              </a:rPr>
              <a:t>/~liu3zhen/PLPTH813/data/</a:t>
            </a:r>
            <a:r>
              <a:rPr lang="en-US" sz="1400" dirty="0" err="1">
                <a:latin typeface="Courier"/>
                <a:cs typeface="Courier"/>
              </a:rPr>
              <a:t>EcoliWGS</a:t>
            </a:r>
            <a:r>
              <a:rPr lang="en-US" altLang="zh-CN" sz="1400" dirty="0">
                <a:latin typeface="Courier"/>
                <a:cs typeface="Courier"/>
              </a:rPr>
              <a:t>/p</a:t>
            </a:r>
            <a:r>
              <a:rPr lang="en-US" sz="1400" dirty="0">
                <a:latin typeface="Courier"/>
                <a:cs typeface="Courier"/>
              </a:rPr>
              <a:t>1.fq</a:t>
            </a:r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wget</a:t>
            </a:r>
            <a:r>
              <a:rPr lang="en-US" sz="1400" dirty="0">
                <a:latin typeface="Courier"/>
                <a:cs typeface="Courier"/>
              </a:rPr>
              <a:t> https://</a:t>
            </a:r>
            <a:r>
              <a:rPr lang="en-US" sz="1400" dirty="0" err="1">
                <a:latin typeface="Courier"/>
                <a:cs typeface="Courier"/>
              </a:rPr>
              <a:t>people.beocat.ksu.edu</a:t>
            </a:r>
            <a:r>
              <a:rPr lang="en-US" sz="1400" dirty="0">
                <a:latin typeface="Courier"/>
                <a:cs typeface="Courier"/>
              </a:rPr>
              <a:t>/~liu3zhen/PLPTH813/data/</a:t>
            </a:r>
            <a:r>
              <a:rPr lang="en-US" sz="1400" dirty="0" err="1">
                <a:latin typeface="Courier"/>
                <a:cs typeface="Courier"/>
              </a:rPr>
              <a:t>EcoliWGS</a:t>
            </a:r>
            <a:r>
              <a:rPr lang="en-US" altLang="zh-CN" sz="1400" dirty="0">
                <a:latin typeface="Courier"/>
                <a:cs typeface="Courier"/>
              </a:rPr>
              <a:t>/p2</a:t>
            </a:r>
            <a:r>
              <a:rPr lang="en-US" sz="1400" dirty="0">
                <a:latin typeface="Courier"/>
                <a:cs typeface="Courier"/>
              </a:rPr>
              <a:t>.fq</a:t>
            </a:r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wget</a:t>
            </a:r>
            <a:r>
              <a:rPr lang="en-US" sz="1400" dirty="0">
                <a:latin typeface="Courier"/>
                <a:cs typeface="Courier"/>
              </a:rPr>
              <a:t> https://</a:t>
            </a:r>
            <a:r>
              <a:rPr lang="en-US" sz="1400" dirty="0" err="1">
                <a:latin typeface="Courier"/>
                <a:cs typeface="Courier"/>
              </a:rPr>
              <a:t>people.beocat.ksu.edu</a:t>
            </a:r>
            <a:r>
              <a:rPr lang="en-US" sz="1400" dirty="0">
                <a:latin typeface="Courier"/>
                <a:cs typeface="Courier"/>
              </a:rPr>
              <a:t>/~liu3zhen/PLPTH813/data/</a:t>
            </a:r>
            <a:r>
              <a:rPr lang="en-US" sz="1400" dirty="0" err="1">
                <a:latin typeface="Courier"/>
                <a:cs typeface="Courier"/>
              </a:rPr>
              <a:t>EcoliWGS</a:t>
            </a:r>
            <a:r>
              <a:rPr lang="en-US" altLang="zh-CN" sz="1400" dirty="0">
                <a:latin typeface="Courier"/>
                <a:cs typeface="Courier"/>
              </a:rPr>
              <a:t>/</a:t>
            </a:r>
            <a:r>
              <a:rPr lang="en-US" sz="1400" dirty="0">
                <a:latin typeface="Courier"/>
                <a:cs typeface="Courier"/>
              </a:rPr>
              <a:t>TruSeq3-PE.fa</a:t>
            </a:r>
          </a:p>
        </p:txBody>
      </p:sp>
      <p:sp>
        <p:nvSpPr>
          <p:cNvPr id="4" name="Rectangle 3"/>
          <p:cNvSpPr/>
          <p:nvPr/>
        </p:nvSpPr>
        <p:spPr>
          <a:xfrm>
            <a:off x="928648" y="1770515"/>
            <a:ext cx="505625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"/>
                <a:cs typeface="Courier"/>
              </a:rPr>
              <a:t>p1.fq </a:t>
            </a:r>
          </a:p>
          <a:p>
            <a:r>
              <a:rPr lang="en-US" sz="1200" dirty="0">
                <a:latin typeface="Courier"/>
                <a:cs typeface="Courier"/>
              </a:rPr>
              <a:t>@read1</a:t>
            </a:r>
          </a:p>
          <a:p>
            <a:r>
              <a:rPr lang="en-US" sz="1200" dirty="0">
                <a:latin typeface="Courier"/>
                <a:cs typeface="Courier"/>
              </a:rPr>
              <a:t>ACTAGATGTAGAGATATTAATGTTGATGTTATTCATGATCACCTTGCCTTAG</a:t>
            </a:r>
          </a:p>
          <a:p>
            <a:r>
              <a:rPr lang="en-US" sz="1200" dirty="0">
                <a:latin typeface="Courier"/>
                <a:cs typeface="Courier"/>
              </a:rPr>
              <a:t>+</a:t>
            </a:r>
          </a:p>
          <a:p>
            <a:r>
              <a:rPr lang="en-US" sz="1200" dirty="0">
                <a:latin typeface="Courier"/>
                <a:cs typeface="Courier"/>
              </a:rPr>
              <a:t>DDDDDDDDDDDDDDDDDDDDDDDDEEDDDDDDDDDDDDDDDDDDDDDDDDDD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p2.fq </a:t>
            </a:r>
          </a:p>
          <a:p>
            <a:r>
              <a:rPr lang="en-US" sz="1200" dirty="0">
                <a:latin typeface="Courier"/>
                <a:cs typeface="Courier"/>
              </a:rPr>
              <a:t>@read1</a:t>
            </a:r>
          </a:p>
          <a:p>
            <a:r>
              <a:rPr lang="en-US" sz="1200" dirty="0">
                <a:latin typeface="Courier"/>
                <a:cs typeface="Courier"/>
              </a:rPr>
              <a:t>AAGGCAAGGTGATCATGAATAACATCAACATTAATATCTCTACATCTAGTAG</a:t>
            </a:r>
          </a:p>
          <a:p>
            <a:r>
              <a:rPr lang="en-US" sz="1200" dirty="0">
                <a:latin typeface="Courier"/>
                <a:cs typeface="Courier"/>
              </a:rPr>
              <a:t>+</a:t>
            </a:r>
          </a:p>
          <a:p>
            <a:r>
              <a:rPr lang="en-US" sz="1200" dirty="0">
                <a:latin typeface="Courier"/>
                <a:cs typeface="Courier"/>
              </a:rPr>
              <a:t>DDDDDDDDDDDDDDDDDDDDDDDDDDDDDDDDDDDDDDDDDDDDDDDDDDDD</a:t>
            </a:r>
          </a:p>
        </p:txBody>
      </p:sp>
      <p:sp>
        <p:nvSpPr>
          <p:cNvPr id="5" name="Rectangle 4"/>
          <p:cNvSpPr/>
          <p:nvPr/>
        </p:nvSpPr>
        <p:spPr>
          <a:xfrm>
            <a:off x="532632" y="4014191"/>
            <a:ext cx="80787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  ACTAGATGTAGAGATATTAATGTTGATGTTATTCATGATCACCTTGCCTTAG</a:t>
            </a:r>
          </a:p>
          <a:p>
            <a:r>
              <a:rPr lang="en-US" dirty="0">
                <a:latin typeface="Courier"/>
                <a:cs typeface="Courier"/>
              </a:rPr>
              <a:t>  ||||||||||||||||||||||||||||||||||||||||||||||||||</a:t>
            </a:r>
          </a:p>
          <a:p>
            <a:r>
              <a:rPr lang="en-US" dirty="0">
                <a:latin typeface="Courier"/>
                <a:cs typeface="Courier"/>
              </a:rPr>
              <a:t>GATGATCTACATCTCTATAATTACAACTACAATAAGTACTAGTGGAACGGAA</a:t>
            </a:r>
          </a:p>
        </p:txBody>
      </p:sp>
    </p:spTree>
    <p:extLst>
      <p:ext uri="{BB962C8B-B14F-4D97-AF65-F5344CB8AC3E}">
        <p14:creationId xmlns:p14="http://schemas.microsoft.com/office/powerpoint/2010/main" val="427570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06458"/>
          </a:xfrm>
        </p:spPr>
        <p:txBody>
          <a:bodyPr/>
          <a:lstStyle/>
          <a:p>
            <a:r>
              <a:rPr lang="en-US" dirty="0" err="1"/>
              <a:t>Trimmomatic</a:t>
            </a:r>
            <a:r>
              <a:rPr lang="en-US" dirty="0"/>
              <a:t> case I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638" y="980302"/>
            <a:ext cx="8690319" cy="39572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# adaptor trimming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java -jar $EBROOTTRIMMOMATIC/trimmomatic-0.39.jar </a:t>
            </a:r>
            <a:r>
              <a:rPr lang="en-US" sz="2000" dirty="0">
                <a:latin typeface="Courier"/>
                <a:cs typeface="Courier"/>
              </a:rPr>
              <a:t>PE </a:t>
            </a:r>
            <a:r>
              <a:rPr lang="en-US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de-DE" dirty="0">
                <a:latin typeface="Courier"/>
                <a:cs typeface="Courier"/>
              </a:rPr>
              <a:t>  </a:t>
            </a:r>
            <a:r>
              <a:rPr lang="de-DE" sz="2000" dirty="0">
                <a:latin typeface="Courier"/>
                <a:cs typeface="Courier"/>
              </a:rPr>
              <a:t>-phred33 \</a:t>
            </a:r>
          </a:p>
          <a:p>
            <a:pPr marL="0" indent="0">
              <a:buNone/>
            </a:pPr>
            <a:r>
              <a:rPr lang="de-DE" sz="2000" dirty="0">
                <a:latin typeface="Courier"/>
                <a:cs typeface="Courier"/>
              </a:rPr>
              <a:t>  p1.fq p2.fq \</a:t>
            </a:r>
          </a:p>
          <a:p>
            <a:pPr marL="0" indent="0">
              <a:buNone/>
            </a:pPr>
            <a:r>
              <a:rPr lang="pt-BR" sz="2000" dirty="0">
                <a:latin typeface="Courier"/>
                <a:cs typeface="Courier"/>
              </a:rPr>
              <a:t>  out.p1.fq out.s1.fq \</a:t>
            </a:r>
          </a:p>
          <a:p>
            <a:pPr marL="0" indent="0">
              <a:buNone/>
            </a:pPr>
            <a:r>
              <a:rPr lang="pt-BR" sz="2000" dirty="0">
                <a:latin typeface="Courier"/>
                <a:cs typeface="Courier"/>
              </a:rPr>
              <a:t>  out.p2.fq out.s2.fq \</a:t>
            </a:r>
          </a:p>
          <a:p>
            <a:pPr marL="0" indent="0">
              <a:buNone/>
            </a:pPr>
            <a:r>
              <a:rPr lang="pt-BR" sz="2000" dirty="0">
                <a:latin typeface="Courier"/>
                <a:cs typeface="Courier"/>
              </a:rPr>
              <a:t>  ILLUMINACLIP:TruSeq3-PE.fa:3:20:10:1:true \</a:t>
            </a:r>
          </a:p>
          <a:p>
            <a:pPr marL="0" indent="0">
              <a:buNone/>
            </a:pPr>
            <a:r>
              <a:rPr lang="pt-BR" sz="2000" dirty="0">
                <a:latin typeface="Courier"/>
                <a:cs typeface="Courier"/>
              </a:rPr>
              <a:t>  LEADING:3 TRAILING:3 \</a:t>
            </a:r>
          </a:p>
          <a:p>
            <a:pPr marL="0" indent="0">
              <a:buNone/>
            </a:pPr>
            <a:r>
              <a:rPr lang="pt-BR" sz="2000" dirty="0">
                <a:latin typeface="Courier"/>
                <a:cs typeface="Courier"/>
              </a:rPr>
              <a:t>  SLIDINGWINDOW:4:0 \</a:t>
            </a:r>
          </a:p>
          <a:p>
            <a:pPr marL="0" indent="0">
              <a:buNone/>
            </a:pPr>
            <a:r>
              <a:rPr lang="pt-BR" sz="2000" dirty="0">
                <a:latin typeface="Courier"/>
                <a:cs typeface="Courier"/>
              </a:rPr>
              <a:t>  MINLEN:0</a:t>
            </a:r>
          </a:p>
        </p:txBody>
      </p:sp>
    </p:spTree>
    <p:extLst>
      <p:ext uri="{BB962C8B-B14F-4D97-AF65-F5344CB8AC3E}">
        <p14:creationId xmlns:p14="http://schemas.microsoft.com/office/powerpoint/2010/main" val="735177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7273"/>
            <a:ext cx="8229600" cy="497910"/>
          </a:xfrm>
        </p:spPr>
        <p:txBody>
          <a:bodyPr>
            <a:normAutofit fontScale="90000"/>
          </a:bodyPr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6734"/>
            <a:ext cx="8229600" cy="4069493"/>
          </a:xfrm>
        </p:spPr>
        <p:txBody>
          <a:bodyPr>
            <a:normAutofit lnSpcReduction="10000"/>
          </a:bodyPr>
          <a:lstStyle/>
          <a:p>
            <a:pPr>
              <a:lnSpc>
                <a:spcPct val="85000"/>
              </a:lnSpc>
            </a:pPr>
            <a:r>
              <a:rPr lang="en-US" dirty="0"/>
              <a:t>ILLUMINACLIP:TruSeq3-PE.fa:3:20:10:1:true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sz="1800" dirty="0">
                <a:solidFill>
                  <a:srgbClr val="008000"/>
                </a:solidFill>
              </a:rPr>
              <a:t>ILLUMINACLIP:&lt;</a:t>
            </a:r>
            <a:r>
              <a:rPr lang="en-US" sz="1800" dirty="0" err="1">
                <a:solidFill>
                  <a:srgbClr val="008000"/>
                </a:solidFill>
              </a:rPr>
              <a:t>fastaWithAdaptersEtc</a:t>
            </a:r>
            <a:r>
              <a:rPr lang="en-US" sz="1800" dirty="0">
                <a:solidFill>
                  <a:srgbClr val="008000"/>
                </a:solidFill>
              </a:rPr>
              <a:t>&gt;:&lt;seed mismatches&gt;:&lt;palindrome clip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sz="1800" dirty="0">
                <a:solidFill>
                  <a:srgbClr val="008000"/>
                </a:solidFill>
              </a:rPr>
              <a:t>threshold&gt;:&lt;simple clip threshold&gt;:&lt;</a:t>
            </a:r>
            <a:r>
              <a:rPr lang="en-US" sz="1800" dirty="0" err="1">
                <a:solidFill>
                  <a:srgbClr val="008000"/>
                </a:solidFill>
              </a:rPr>
              <a:t>minAdapterLength</a:t>
            </a:r>
            <a:r>
              <a:rPr lang="en-US" sz="1800" dirty="0">
                <a:solidFill>
                  <a:srgbClr val="008000"/>
                </a:solidFill>
              </a:rPr>
              <a:t>&gt;:&lt;</a:t>
            </a:r>
            <a:r>
              <a:rPr lang="en-US" sz="1800" dirty="0" err="1">
                <a:solidFill>
                  <a:srgbClr val="008000"/>
                </a:solidFill>
              </a:rPr>
              <a:t>keepBothReads</a:t>
            </a:r>
            <a:r>
              <a:rPr lang="en-US" sz="1800" dirty="0">
                <a:solidFill>
                  <a:srgbClr val="008000"/>
                </a:solidFill>
              </a:rPr>
              <a:t>&gt; </a:t>
            </a:r>
          </a:p>
          <a:p>
            <a:pPr>
              <a:lnSpc>
                <a:spcPct val="85000"/>
              </a:lnSpc>
            </a:pPr>
            <a:r>
              <a:rPr lang="en-US" dirty="0"/>
              <a:t>LEADING:3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dirty="0"/>
              <a:t>Remove leading low quality or N bases (below quality 3)</a:t>
            </a:r>
          </a:p>
          <a:p>
            <a:pPr>
              <a:lnSpc>
                <a:spcPct val="85000"/>
              </a:lnSpc>
            </a:pPr>
            <a:r>
              <a:rPr lang="en-US" dirty="0"/>
              <a:t>TRAILING:3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dirty="0"/>
              <a:t>Remove trailing low quality or N bases (below quality 3)</a:t>
            </a:r>
          </a:p>
          <a:p>
            <a:pPr>
              <a:lnSpc>
                <a:spcPct val="85000"/>
              </a:lnSpc>
            </a:pPr>
            <a:r>
              <a:rPr lang="en-US" dirty="0"/>
              <a:t>SLIDINGWINDOW:4:0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dirty="0"/>
              <a:t>Scan the read with a 4-base wide sliding window, cutting when the average quality per base drops below 0</a:t>
            </a:r>
          </a:p>
          <a:p>
            <a:pPr>
              <a:lnSpc>
                <a:spcPct val="85000"/>
              </a:lnSpc>
            </a:pPr>
            <a:r>
              <a:rPr lang="en-US" dirty="0"/>
              <a:t>MINLEN:0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dirty="0"/>
              <a:t>Drop reads below the 0 base long</a:t>
            </a:r>
          </a:p>
        </p:txBody>
      </p:sp>
    </p:spTree>
    <p:extLst>
      <p:ext uri="{BB962C8B-B14F-4D97-AF65-F5344CB8AC3E}">
        <p14:creationId xmlns:p14="http://schemas.microsoft.com/office/powerpoint/2010/main" val="28232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7212"/>
            <a:ext cx="8229600" cy="579740"/>
          </a:xfrm>
        </p:spPr>
        <p:txBody>
          <a:bodyPr/>
          <a:lstStyle/>
          <a:p>
            <a:r>
              <a:rPr lang="en-US" dirty="0" err="1"/>
              <a:t>Trimmomatic</a:t>
            </a:r>
            <a:r>
              <a:rPr lang="en-US" dirty="0"/>
              <a:t> case I output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685" y="934088"/>
            <a:ext cx="5056253" cy="3919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b="1" dirty="0">
                <a:latin typeface="Courier"/>
                <a:cs typeface="Courier"/>
              </a:rPr>
              <a:t>p1.fq 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latin typeface="Courier"/>
                <a:cs typeface="Courier"/>
              </a:rPr>
              <a:t>@read1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latin typeface="Courier"/>
                <a:cs typeface="Courier"/>
              </a:rPr>
              <a:t>ACTAGATGTAGAGATATTAATGTTGATGTTATTCATGATCACCTTGCCTTAG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latin typeface="Courier"/>
                <a:cs typeface="Courier"/>
              </a:rPr>
              <a:t>+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latin typeface="Courier"/>
                <a:cs typeface="Courier"/>
              </a:rPr>
              <a:t>DDDDDDDDDDDDDDDDDDDDDDDDEEDDDDDDDDDDDDDDDDDDDDDDDDDD</a:t>
            </a:r>
          </a:p>
          <a:p>
            <a:pPr>
              <a:lnSpc>
                <a:spcPct val="90000"/>
              </a:lnSpc>
            </a:pPr>
            <a:endParaRPr lang="en-US" sz="1200" dirty="0">
              <a:latin typeface="Courier"/>
              <a:cs typeface="Courier"/>
            </a:endParaRPr>
          </a:p>
          <a:p>
            <a:pPr>
              <a:lnSpc>
                <a:spcPct val="90000"/>
              </a:lnSpc>
            </a:pPr>
            <a:r>
              <a:rPr lang="pt-BR" sz="1200" b="1" dirty="0">
                <a:latin typeface="Courier"/>
                <a:cs typeface="Courier"/>
              </a:rPr>
              <a:t>out.p1.fq</a:t>
            </a:r>
          </a:p>
          <a:p>
            <a:pPr>
              <a:lnSpc>
                <a:spcPct val="90000"/>
              </a:lnSpc>
            </a:pPr>
            <a:r>
              <a:rPr lang="pt-BR" sz="1200" dirty="0">
                <a:latin typeface="Courier"/>
                <a:cs typeface="Courier"/>
              </a:rPr>
              <a:t>@read1</a:t>
            </a:r>
          </a:p>
          <a:p>
            <a:pPr>
              <a:lnSpc>
                <a:spcPct val="90000"/>
              </a:lnSpc>
            </a:pPr>
            <a:r>
              <a:rPr lang="pt-BR" sz="1200" dirty="0">
                <a:latin typeface="Courier"/>
                <a:cs typeface="Courier"/>
              </a:rPr>
              <a:t>ACTAGATGTAGAGATATTAATGTTGATGTTATTCATGATCACCTTGCCTT</a:t>
            </a:r>
          </a:p>
          <a:p>
            <a:pPr>
              <a:lnSpc>
                <a:spcPct val="90000"/>
              </a:lnSpc>
            </a:pPr>
            <a:r>
              <a:rPr lang="pt-BR" sz="1200" dirty="0">
                <a:latin typeface="Courier"/>
                <a:cs typeface="Courier"/>
              </a:rPr>
              <a:t>+</a:t>
            </a:r>
          </a:p>
          <a:p>
            <a:pPr>
              <a:lnSpc>
                <a:spcPct val="90000"/>
              </a:lnSpc>
            </a:pPr>
            <a:r>
              <a:rPr lang="pt-BR" sz="1200" dirty="0">
                <a:latin typeface="Courier"/>
                <a:cs typeface="Courier"/>
              </a:rPr>
              <a:t>DDDDDDDDDDDDDDDDDDDDDDDDEEDDDDDDDDDDDDDDDDDDDDDDDD</a:t>
            </a:r>
          </a:p>
          <a:p>
            <a:pPr>
              <a:lnSpc>
                <a:spcPct val="90000"/>
              </a:lnSpc>
            </a:pPr>
            <a:endParaRPr lang="en-US" sz="1200" dirty="0">
              <a:latin typeface="Courier"/>
              <a:cs typeface="Courier"/>
            </a:endParaRPr>
          </a:p>
          <a:p>
            <a:pPr>
              <a:lnSpc>
                <a:spcPct val="90000"/>
              </a:lnSpc>
            </a:pPr>
            <a:r>
              <a:rPr lang="en-US" sz="1200" b="1" dirty="0">
                <a:latin typeface="Courier"/>
                <a:cs typeface="Courier"/>
              </a:rPr>
              <a:t>p2.fq 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latin typeface="Courier"/>
                <a:cs typeface="Courier"/>
              </a:rPr>
              <a:t>@read1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latin typeface="Courier"/>
                <a:cs typeface="Courier"/>
              </a:rPr>
              <a:t>AAGGCAAGGTGATCATGAATAACATCAACATTAATATCTCTACATCTAGTAG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latin typeface="Courier"/>
                <a:cs typeface="Courier"/>
              </a:rPr>
              <a:t>+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latin typeface="Courier"/>
                <a:cs typeface="Courier"/>
              </a:rPr>
              <a:t>DDDDDDDDDDDDDDDDDDDDDDDDDDDDDDDDDDDDDDDDDDDDDDDDDDDD</a:t>
            </a:r>
          </a:p>
          <a:p>
            <a:pPr>
              <a:lnSpc>
                <a:spcPct val="90000"/>
              </a:lnSpc>
            </a:pPr>
            <a:endParaRPr lang="pt-BR" sz="1200" dirty="0">
              <a:latin typeface="Courier"/>
              <a:cs typeface="Courier"/>
            </a:endParaRPr>
          </a:p>
          <a:p>
            <a:pPr>
              <a:lnSpc>
                <a:spcPct val="90000"/>
              </a:lnSpc>
            </a:pPr>
            <a:r>
              <a:rPr lang="pt-BR" sz="1200" b="1" dirty="0">
                <a:latin typeface="Courier"/>
                <a:cs typeface="Courier"/>
              </a:rPr>
              <a:t>out.p2.fq</a:t>
            </a:r>
          </a:p>
          <a:p>
            <a:pPr>
              <a:lnSpc>
                <a:spcPct val="90000"/>
              </a:lnSpc>
            </a:pPr>
            <a:r>
              <a:rPr lang="pt-BR" sz="1200" dirty="0">
                <a:latin typeface="Courier"/>
                <a:cs typeface="Courier"/>
              </a:rPr>
              <a:t>@read1</a:t>
            </a:r>
          </a:p>
          <a:p>
            <a:pPr>
              <a:lnSpc>
                <a:spcPct val="90000"/>
              </a:lnSpc>
            </a:pPr>
            <a:r>
              <a:rPr lang="pt-BR" sz="1200" dirty="0">
                <a:latin typeface="Courier"/>
                <a:cs typeface="Courier"/>
              </a:rPr>
              <a:t>AAGGCAAGGTGATCATGAATAACATCAACATTAATATCTCTACATCTAGT</a:t>
            </a:r>
          </a:p>
          <a:p>
            <a:pPr>
              <a:lnSpc>
                <a:spcPct val="90000"/>
              </a:lnSpc>
            </a:pPr>
            <a:r>
              <a:rPr lang="pt-BR" sz="1200" dirty="0">
                <a:latin typeface="Courier"/>
                <a:cs typeface="Courier"/>
              </a:rPr>
              <a:t>+</a:t>
            </a:r>
          </a:p>
          <a:p>
            <a:pPr>
              <a:lnSpc>
                <a:spcPct val="90000"/>
              </a:lnSpc>
            </a:pPr>
            <a:r>
              <a:rPr lang="pt-BR" sz="1200" dirty="0">
                <a:latin typeface="Courier"/>
                <a:cs typeface="Courier"/>
              </a:rPr>
              <a:t>DDDDDDDDDDDDDDDDDDDDDDDDDDDDDDDDDDDDDDDDDDDDDDDDDD</a:t>
            </a:r>
            <a:endParaRPr lang="en-US" sz="1200" dirty="0">
              <a:latin typeface="Courier"/>
              <a:cs typeface="Courier"/>
            </a:endParaRP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6830164" y="1268361"/>
            <a:ext cx="0" cy="348272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13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5616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Trimmomatic</a:t>
            </a:r>
            <a:r>
              <a:rPr lang="en-US" dirty="0"/>
              <a:t> case II – </a:t>
            </a:r>
            <a:r>
              <a:rPr lang="en-US" b="1" dirty="0">
                <a:solidFill>
                  <a:srgbClr val="FF0000"/>
                </a:solidFill>
              </a:rPr>
              <a:t>without</a:t>
            </a:r>
            <a:r>
              <a:rPr lang="en-US" dirty="0"/>
              <a:t> quality trimming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539" y="1681909"/>
            <a:ext cx="8726061" cy="33325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java -jar $EBROOTTRIMMOMATIC/trimmomatic-0.39.jar PE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MG1655.pair1.fq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MG1655.pair2.fq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MG1655.p1.fq MG1655.s1.fq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MG1655.p2.fq MG1655.s2.fq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ILLUMINACLIP:TruSeq3-PE.fa:3:20:10:1:true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LEADING:3 TRAILING:3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SLIDINGWINDOW:4:</a:t>
            </a:r>
            <a:r>
              <a:rPr lang="en-US" sz="2000" b="1" dirty="0">
                <a:solidFill>
                  <a:srgbClr val="FF0000"/>
                </a:solidFill>
                <a:latin typeface="Courier"/>
                <a:cs typeface="Courier"/>
              </a:rPr>
              <a:t>0</a:t>
            </a:r>
            <a:r>
              <a:rPr lang="en-US" sz="20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MINLEN:0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B2C544-6615-EACA-6849-F3911DA403FD}"/>
              </a:ext>
            </a:extLst>
          </p:cNvPr>
          <p:cNvSpPr txBox="1"/>
          <p:nvPr/>
        </p:nvSpPr>
        <p:spPr>
          <a:xfrm>
            <a:off x="196539" y="930010"/>
            <a:ext cx="8750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wget</a:t>
            </a:r>
            <a:r>
              <a:rPr lang="en-US" dirty="0"/>
              <a:t> https://</a:t>
            </a:r>
            <a:r>
              <a:rPr lang="en-US" dirty="0" err="1"/>
              <a:t>people.beocat.ksu.edu</a:t>
            </a:r>
            <a:r>
              <a:rPr lang="en-US" dirty="0"/>
              <a:t>/~liu3zhen/PLPTH813/data/</a:t>
            </a:r>
            <a:r>
              <a:rPr lang="en-US" dirty="0" err="1"/>
              <a:t>EcoliWGS</a:t>
            </a:r>
            <a:r>
              <a:rPr lang="en-US" dirty="0"/>
              <a:t>/MG1655.pair1.fq</a:t>
            </a:r>
          </a:p>
          <a:p>
            <a:r>
              <a:rPr lang="en-US" dirty="0" err="1"/>
              <a:t>wget</a:t>
            </a:r>
            <a:r>
              <a:rPr lang="en-US" dirty="0"/>
              <a:t> https://</a:t>
            </a:r>
            <a:r>
              <a:rPr lang="en-US" dirty="0" err="1"/>
              <a:t>people.beocat.ksu.edu</a:t>
            </a:r>
            <a:r>
              <a:rPr lang="en-US" dirty="0"/>
              <a:t>/~liu3zhen/PLPTH813/data/</a:t>
            </a:r>
            <a:r>
              <a:rPr lang="en-US" dirty="0" err="1"/>
              <a:t>EcoliWGS</a:t>
            </a:r>
            <a:r>
              <a:rPr lang="en-US" dirty="0"/>
              <a:t>/MG1655.pair2.fq</a:t>
            </a:r>
          </a:p>
        </p:txBody>
      </p:sp>
    </p:spTree>
    <p:extLst>
      <p:ext uri="{BB962C8B-B14F-4D97-AF65-F5344CB8AC3E}">
        <p14:creationId xmlns:p14="http://schemas.microsoft.com/office/powerpoint/2010/main" val="2739490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51074"/>
          </a:xfrm>
        </p:spPr>
        <p:txBody>
          <a:bodyPr/>
          <a:lstStyle/>
          <a:p>
            <a:r>
              <a:rPr lang="en-US" dirty="0" err="1"/>
              <a:t>Trimmomatic</a:t>
            </a:r>
            <a:r>
              <a:rPr lang="en-US" dirty="0"/>
              <a:t> case II – </a:t>
            </a:r>
            <a:r>
              <a:rPr lang="en-US" b="1" dirty="0">
                <a:solidFill>
                  <a:srgbClr val="FF0000"/>
                </a:solidFill>
              </a:rPr>
              <a:t>with</a:t>
            </a:r>
            <a:r>
              <a:rPr lang="en-US" dirty="0"/>
              <a:t> quality trimming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542" y="924918"/>
            <a:ext cx="8537865" cy="39420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java -jar $EBROOTTRIMMOMATIC/trimmomatic-0.39.jar PE </a:t>
            </a:r>
            <a:r>
              <a:rPr lang="en-US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MG1655.pair1.fq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MG1655.pair2.fq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MG1655.p1.fq MG1655.s1.fq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MG1655.p2.fq MG1655.s2.fq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ILLUMINACLIP:TruSeq3-PE.fa:3:20:10:1:true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LEADING:3 TRAILING:3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SLIDINGWINDOW:4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:13 </a:t>
            </a:r>
            <a:r>
              <a:rPr lang="en-US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MINLEN:0</a:t>
            </a:r>
          </a:p>
        </p:txBody>
      </p:sp>
    </p:spTree>
    <p:extLst>
      <p:ext uri="{BB962C8B-B14F-4D97-AF65-F5344CB8AC3E}">
        <p14:creationId xmlns:p14="http://schemas.microsoft.com/office/powerpoint/2010/main" val="1002351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22042</TotalTime>
  <Words>1688</Words>
  <Application>Microsoft Macintosh PowerPoint</Application>
  <PresentationFormat>On-screen Show (16:9)</PresentationFormat>
  <Paragraphs>236</Paragraphs>
  <Slides>27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Courier</vt:lpstr>
      <vt:lpstr>Courier New</vt:lpstr>
      <vt:lpstr>Office 2013 - 2022 Theme</vt:lpstr>
      <vt:lpstr>Trimmomatic BEDtools  Bioinformatics Applications (PLPTH813)</vt:lpstr>
      <vt:lpstr>Outline</vt:lpstr>
      <vt:lpstr>trimmomatic</vt:lpstr>
      <vt:lpstr>Trimmomatic case I</vt:lpstr>
      <vt:lpstr>Trimmomatic case I command line</vt:lpstr>
      <vt:lpstr>Parameters</vt:lpstr>
      <vt:lpstr>Trimmomatic case I output</vt:lpstr>
      <vt:lpstr>Trimmomatic case II – without quality trimming</vt:lpstr>
      <vt:lpstr>Trimmomatic case II – with quality trimming</vt:lpstr>
      <vt:lpstr>Trimmomatic case II outputs</vt:lpstr>
      <vt:lpstr>Problem</vt:lpstr>
      <vt:lpstr>Outline</vt:lpstr>
      <vt:lpstr>Extract sequences based on a BED input</vt:lpstr>
      <vt:lpstr>Extract sequences based on a BED input (I)</vt:lpstr>
      <vt:lpstr>Make a BED file</vt:lpstr>
      <vt:lpstr>Extract sequences based on a BED input (I)</vt:lpstr>
      <vt:lpstr>Extract the sequence</vt:lpstr>
      <vt:lpstr>Problem 1</vt:lpstr>
      <vt:lpstr>bedtools intersect</vt:lpstr>
      <vt:lpstr>bedtools intersect</vt:lpstr>
      <vt:lpstr>intersect (I)</vt:lpstr>
      <vt:lpstr>intersect (II)</vt:lpstr>
      <vt:lpstr>intersect (III)</vt:lpstr>
      <vt:lpstr>intersect (IV)</vt:lpstr>
      <vt:lpstr>bedtools coverage</vt:lpstr>
      <vt:lpstr>Coverage from aligned reads</vt:lpstr>
      <vt:lpstr>Coverage from aligned reads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Sanzhen Liu</dc:creator>
  <cp:lastModifiedBy>Sanzhen Liu</cp:lastModifiedBy>
  <cp:revision>116</cp:revision>
  <dcterms:created xsi:type="dcterms:W3CDTF">2020-12-23T05:20:35Z</dcterms:created>
  <dcterms:modified xsi:type="dcterms:W3CDTF">2025-02-26T22:23:03Z</dcterms:modified>
</cp:coreProperties>
</file>