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55" r:id="rId2"/>
    <p:sldId id="256" r:id="rId3"/>
    <p:sldId id="283" r:id="rId4"/>
    <p:sldId id="287" r:id="rId5"/>
    <p:sldId id="292" r:id="rId6"/>
    <p:sldId id="291" r:id="rId7"/>
    <p:sldId id="284" r:id="rId8"/>
    <p:sldId id="317" r:id="rId9"/>
    <p:sldId id="356" r:id="rId10"/>
    <p:sldId id="262" r:id="rId11"/>
    <p:sldId id="299" r:id="rId12"/>
    <p:sldId id="264" r:id="rId13"/>
    <p:sldId id="319" r:id="rId14"/>
    <p:sldId id="354" r:id="rId15"/>
    <p:sldId id="265" r:id="rId16"/>
    <p:sldId id="301" r:id="rId17"/>
    <p:sldId id="351" r:id="rId18"/>
    <p:sldId id="352" r:id="rId19"/>
    <p:sldId id="300" r:id="rId20"/>
    <p:sldId id="353" r:id="rId21"/>
    <p:sldId id="349" r:id="rId22"/>
    <p:sldId id="344" r:id="rId23"/>
    <p:sldId id="286" r:id="rId24"/>
    <p:sldId id="308" r:id="rId25"/>
    <p:sldId id="307" r:id="rId26"/>
    <p:sldId id="340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30" r:id="rId36"/>
    <p:sldId id="332" r:id="rId37"/>
    <p:sldId id="341" r:id="rId38"/>
    <p:sldId id="334" r:id="rId39"/>
    <p:sldId id="335" r:id="rId40"/>
    <p:sldId id="336" r:id="rId41"/>
    <p:sldId id="338" r:id="rId42"/>
    <p:sldId id="339" r:id="rId43"/>
    <p:sldId id="293" r:id="rId44"/>
    <p:sldId id="295" r:id="rId45"/>
    <p:sldId id="309" r:id="rId46"/>
    <p:sldId id="345" r:id="rId47"/>
    <p:sldId id="343" r:id="rId48"/>
    <p:sldId id="346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4" autoAdjust="0"/>
    <p:restoredTop sz="95743" autoAdjust="0"/>
  </p:normalViewPr>
  <p:slideViewPr>
    <p:cSldViewPr snapToGrid="0" snapToObjects="1">
      <p:cViewPr varScale="1">
        <p:scale>
          <a:sx n="278" d="100"/>
          <a:sy n="278" d="100"/>
        </p:scale>
        <p:origin x="1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Aesthetic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4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Use </a:t>
            </a:r>
            <a:r>
              <a:rPr lang="en-US" b="1" dirty="0" err="1"/>
              <a:t>facet_wrap</a:t>
            </a:r>
            <a:r>
              <a:rPr lang="en-US" b="1" dirty="0"/>
              <a:t>()</a:t>
            </a:r>
            <a:r>
              <a:rPr lang="en-US" dirty="0"/>
              <a:t> when you </a:t>
            </a:r>
            <a:r>
              <a:rPr lang="en-US" b="1" dirty="0"/>
              <a:t>only need one variable</a:t>
            </a:r>
            <a:r>
              <a:rPr lang="en-US" dirty="0"/>
              <a:t> and want a flexible layout.</a:t>
            </a:r>
          </a:p>
          <a:p>
            <a:r>
              <a:rPr lang="en-US" dirty="0"/>
              <a:t>• </a:t>
            </a:r>
            <a:r>
              <a:rPr lang="en-US" b="1" dirty="0"/>
              <a:t>Use </a:t>
            </a:r>
            <a:r>
              <a:rPr lang="en-US" b="1" dirty="0" err="1"/>
              <a:t>facet_grid</a:t>
            </a:r>
            <a:r>
              <a:rPr lang="en-US" b="1" dirty="0"/>
              <a:t>()</a:t>
            </a:r>
            <a:r>
              <a:rPr lang="en-US" dirty="0"/>
              <a:t> when you need </a:t>
            </a:r>
            <a:r>
              <a:rPr lang="en-US" b="1" dirty="0"/>
              <a:t>two variables</a:t>
            </a:r>
            <a:r>
              <a:rPr lang="en-US" dirty="0"/>
              <a:t> to organize facets in a structured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forfun.com/2014/06/performing-anova-test-in-r-results-and.html" TargetMode="External"/><Relationship Id="rId2" Type="http://schemas.openxmlformats.org/officeDocument/2006/relationships/hyperlink" Target="https://www.datacamp.com/community/tutorials/r-tutorial-apply-family#gs.YUI=Luc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irlstats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11D1-9E95-190B-3FF3-6A54EEE51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8CE09-5801-3DB4-A5C6-6E193428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DD5B5-943D-7AE4-499E-458331C3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1203249"/>
            <a:ext cx="7703820" cy="2938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Homework (HW04)</a:t>
            </a:r>
          </a:p>
          <a:p>
            <a:pPr>
              <a:lnSpc>
                <a:spcPct val="150000"/>
              </a:lnSpc>
            </a:pPr>
            <a:r>
              <a:rPr lang="en-US" dirty="0"/>
              <a:t>No class on 3/6/2025</a:t>
            </a:r>
          </a:p>
          <a:p>
            <a:pPr>
              <a:lnSpc>
                <a:spcPct val="150000"/>
              </a:lnSpc>
            </a:pPr>
            <a:r>
              <a:rPr lang="en-US" dirty="0"/>
              <a:t>Midterm Exam on 3/13/2025:</a:t>
            </a:r>
          </a:p>
        </p:txBody>
      </p:sp>
    </p:spTree>
    <p:extLst>
      <p:ext uri="{BB962C8B-B14F-4D97-AF65-F5344CB8AC3E}">
        <p14:creationId xmlns:p14="http://schemas.microsoft.com/office/powerpoint/2010/main" val="165308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6183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/>
              <a:t>Basic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783341"/>
            <a:ext cx="7533923" cy="48538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63" y="1285407"/>
            <a:ext cx="445827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>
                <a:latin typeface="Courier"/>
                <a:cs typeface="Courier"/>
              </a:rPr>
              <a:t>plot(x, y, </a:t>
            </a:r>
            <a:r>
              <a:rPr lang="en-US" dirty="0" err="1">
                <a:latin typeface="Courier"/>
                <a:cs typeface="Courier"/>
              </a:rPr>
              <a:t>xlab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ylab</a:t>
            </a:r>
            <a:r>
              <a:rPr lang="en-US" dirty="0">
                <a:latin typeface="Courier"/>
                <a:cs typeface="Courier"/>
              </a:rPr>
              <a:t>, main, …)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>
                <a:latin typeface="Courier"/>
                <a:cs typeface="Courier"/>
              </a:rPr>
              <a:t># add points</a:t>
            </a:r>
          </a:p>
          <a:p>
            <a:r>
              <a:rPr lang="en-US" dirty="0">
                <a:latin typeface="Courier"/>
                <a:cs typeface="Courier"/>
              </a:rPr>
              <a:t>points(x,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lines</a:t>
            </a:r>
          </a:p>
          <a:p>
            <a:r>
              <a:rPr lang="en-US" dirty="0">
                <a:latin typeface="Courier"/>
                <a:cs typeface="Courier"/>
              </a:rPr>
              <a:t>lines(x,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text or legend</a:t>
            </a:r>
          </a:p>
          <a:p>
            <a:r>
              <a:rPr lang="en-US" dirty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legend()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2573" y="215841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075478" y="4230088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9432" y="4244278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1508" y="3013193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0385" y="1746508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040" y="720215"/>
            <a:ext cx="5423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96236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836"/>
            <a:ext cx="8229600" cy="4559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03" y="1237681"/>
            <a:ext cx="6278305" cy="3766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734291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barplot(pop/1000, </a:t>
            </a:r>
            <a:r>
              <a:rPr lang="fi-FI" sz="16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las=2</a:t>
            </a:r>
            <a:r>
              <a:rPr lang="fi-FI" sz="1600" dirty="0">
                <a:latin typeface="Courier"/>
                <a:cs typeface="Courier"/>
              </a:rPr>
              <a:t>, </a:t>
            </a:r>
            <a:r>
              <a:rPr lang="fi-FI" sz="16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cex.names=0.65</a:t>
            </a:r>
            <a:r>
              <a:rPr lang="fi-FI" sz="1600" dirty="0">
                <a:latin typeface="Courier"/>
                <a:cs typeface="Courier"/>
              </a:rPr>
              <a:t>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19" y="1117103"/>
            <a:ext cx="7154361" cy="328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5219" y="4644152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62B26-A80C-474D-1C6D-E60F25EF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AC33-4AF3-95F8-CDA9-E12A22A2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Boxplot (II)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A842-7CFB-59A7-6E08-AA56454D04B3}"/>
              </a:ext>
            </a:extLst>
          </p:cNvPr>
          <p:cNvSpPr txBox="1"/>
          <p:nvPr/>
        </p:nvSpPr>
        <p:spPr>
          <a:xfrm>
            <a:off x="2089780" y="875380"/>
            <a:ext cx="4262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>
                <a:latin typeface="Courier"/>
                <a:cs typeface="Courier"/>
              </a:rPr>
              <a:t>y &lt;- 1:10</a:t>
            </a:r>
          </a:p>
          <a:p>
            <a:r>
              <a:rPr lang="fr-FR" sz="2200" dirty="0">
                <a:latin typeface="Courier"/>
                <a:cs typeface="Courier"/>
              </a:rPr>
              <a:t>x &lt;- </a:t>
            </a:r>
            <a:r>
              <a:rPr lang="fr-FR" sz="2200" dirty="0" err="1">
                <a:latin typeface="Courier"/>
                <a:cs typeface="Courier"/>
              </a:rPr>
              <a:t>rep</a:t>
            </a:r>
            <a:r>
              <a:rPr lang="fr-FR" sz="2200" dirty="0">
                <a:latin typeface="Courier"/>
                <a:cs typeface="Courier"/>
              </a:rPr>
              <a:t>(c("a", "b"), 5)</a:t>
            </a:r>
          </a:p>
          <a:p>
            <a:r>
              <a:rPr lang="fr-FR" sz="2200" dirty="0" err="1">
                <a:latin typeface="Courier"/>
                <a:cs typeface="Courier"/>
              </a:rPr>
              <a:t>boxplot</a:t>
            </a:r>
            <a:r>
              <a:rPr lang="fr-FR" sz="2200" dirty="0">
                <a:latin typeface="Courier"/>
                <a:cs typeface="Courier"/>
              </a:rPr>
              <a:t>(y ~ x)</a:t>
            </a:r>
            <a:endParaRPr lang="en-US" sz="2200" dirty="0">
              <a:latin typeface="Courier"/>
              <a:cs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EADA-BB0A-0215-4D91-8583E427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76" y="1983376"/>
            <a:ext cx="2991778" cy="29564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27B967-D3B3-4509-34E0-7E1039A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3703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334521"/>
            <a:ext cx="3706586" cy="37065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68262"/>
            <a:ext cx="6555783" cy="772987"/>
          </a:xfrm>
        </p:spPr>
        <p:txBody>
          <a:bodyPr>
            <a:normAutofit fontScale="90000"/>
          </a:bodyPr>
          <a:lstStyle/>
          <a:p>
            <a:r>
              <a:rPr lang="en-US" dirty="0"/>
              <a:t>ggplot2 - an easy and powerful plotting package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97" y="1532154"/>
            <a:ext cx="8613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>
                <a:latin typeface="+mj-lt"/>
                <a:cs typeface="Courier"/>
              </a:rPr>
              <a:t> showing the relationship between the price and carats (weight) of a diamond*.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757" y="4596408"/>
            <a:ext cx="3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https://r4ds.had.co.nz/data-</a:t>
            </a:r>
            <a:r>
              <a:rPr lang="en-US" sz="1400" dirty="0" err="1"/>
              <a:t>visualisation.html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30690"/>
              </p:ext>
            </p:extLst>
          </p:nvPr>
        </p:nvGraphicFramePr>
        <p:xfrm>
          <a:off x="1394507" y="643442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061" y="782937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CB229-D98F-7499-78F4-12A79B49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7" y="3530150"/>
            <a:ext cx="1709376" cy="1479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0A439-EEAC-C818-5A29-B65D5629E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858" y="3530150"/>
            <a:ext cx="1709376" cy="14790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37F3C-17BE-A2D4-A908-414AA2350D3C}"/>
              </a:ext>
            </a:extLst>
          </p:cNvPr>
          <p:cNvSpPr txBox="1"/>
          <p:nvPr/>
        </p:nvSpPr>
        <p:spPr>
          <a:xfrm>
            <a:off x="4486624" y="3548826"/>
            <a:ext cx="3475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254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GEOM_FUNCTION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254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819A5-9997-6B59-BD4A-919F969B803F}"/>
              </a:ext>
            </a:extLst>
          </p:cNvPr>
          <p:cNvSpPr txBox="1"/>
          <p:nvPr/>
        </p:nvSpPr>
        <p:spPr>
          <a:xfrm>
            <a:off x="7777235" y="1048346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74151"/>
                </a:solidFill>
                <a:latin typeface="Söhne"/>
              </a:rPr>
              <a:t>Hadley</a:t>
            </a:r>
          </a:p>
          <a:p>
            <a:pPr algn="ctr"/>
            <a:r>
              <a:rPr lang="en-US" sz="1600" dirty="0">
                <a:solidFill>
                  <a:srgbClr val="374151"/>
                </a:solidFill>
                <a:latin typeface="Söhne"/>
              </a:rPr>
              <a:t>Wickham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65E60F-E1A5-59F9-0BA6-7A82F478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06" y="58954"/>
            <a:ext cx="1104980" cy="10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38"/>
            <a:ext cx="8229600" cy="579740"/>
          </a:xfrm>
        </p:spPr>
        <p:txBody>
          <a:bodyPr/>
          <a:lstStyle/>
          <a:p>
            <a:r>
              <a:rPr lang="en-US" dirty="0"/>
              <a:t>facets – one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510842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cut,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A4B9-9F22-5D49-09C9-3038DA47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58" y="2414365"/>
            <a:ext cx="6165742" cy="2667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91043-F526-5482-DE38-46A1F77BDC34}"/>
              </a:ext>
            </a:extLst>
          </p:cNvPr>
          <p:cNvSpPr txBox="1"/>
          <p:nvPr/>
        </p:nvSpPr>
        <p:spPr>
          <a:xfrm>
            <a:off x="387458" y="672632"/>
            <a:ext cx="80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For categorical variables, a plot can be split into </a:t>
            </a:r>
            <a:r>
              <a:rPr lang="en-US" sz="2400" b="1" dirty="0">
                <a:solidFill>
                  <a:srgbClr val="212529"/>
                </a:solidFill>
                <a:latin typeface="-apple-system"/>
              </a:rPr>
              <a:t>facets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, subplots that each display a subset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7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two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0459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clarity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cut)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20AC4-CD01-27CB-C663-610B5850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93" y="1776017"/>
            <a:ext cx="5535386" cy="31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254052"/>
            <a:ext cx="5886449" cy="2755720"/>
          </a:xfrm>
        </p:spPr>
        <p:txBody>
          <a:bodyPr>
            <a:normAutofit/>
          </a:bodyPr>
          <a:lstStyle/>
          <a:p>
            <a:r>
              <a:rPr lang="en-US" dirty="0" err="1"/>
              <a:t>geom_point</a:t>
            </a:r>
            <a:r>
              <a:rPr lang="en-US" dirty="0"/>
              <a:t>() produces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scatterplot</a:t>
            </a:r>
          </a:p>
          <a:p>
            <a:r>
              <a:rPr lang="en-US" dirty="0" err="1"/>
              <a:t>geom_bar</a:t>
            </a:r>
            <a:r>
              <a:rPr lang="en-US" dirty="0"/>
              <a:t>() makes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bar chart</a:t>
            </a:r>
          </a:p>
          <a:p>
            <a:r>
              <a:rPr lang="en-US" dirty="0" err="1"/>
              <a:t>geom_line</a:t>
            </a:r>
            <a:r>
              <a:rPr lang="en-US" dirty="0"/>
              <a:t>() makes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line plot</a:t>
            </a:r>
          </a:p>
          <a:p>
            <a:r>
              <a:rPr lang="en-US" dirty="0" err="1"/>
              <a:t>geom_histogram</a:t>
            </a:r>
            <a:r>
              <a:rPr lang="en-US" dirty="0"/>
              <a:t>() produces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histogram</a:t>
            </a:r>
          </a:p>
          <a:p>
            <a:r>
              <a:rPr lang="en-US" dirty="0" err="1"/>
              <a:t>geom_boxplot</a:t>
            </a:r>
            <a:r>
              <a:rPr lang="en-US" dirty="0"/>
              <a:t>() plot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boxplot</a:t>
            </a:r>
          </a:p>
          <a:p>
            <a:r>
              <a:rPr lang="en-US" dirty="0" err="1"/>
              <a:t>geom_polygon</a:t>
            </a:r>
            <a:r>
              <a:rPr lang="en-US" dirty="0"/>
              <a:t>() draws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polygons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0176"/>
            <a:ext cx="7772400" cy="1831575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br>
              <a:rPr lang="en-US" sz="3200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1466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2/20/2025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61613-AF78-312D-2A75-2B24D2C0D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1482-25FD-1C33-0B77-438779E8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37AD-1AE2-99A0-B144-66C7356A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0327A-32EA-90F1-A0A1-D0442F68682F}"/>
              </a:ext>
            </a:extLst>
          </p:cNvPr>
          <p:cNvSpPr txBox="1"/>
          <p:nvPr/>
        </p:nvSpPr>
        <p:spPr>
          <a:xfrm>
            <a:off x="705241" y="1005750"/>
            <a:ext cx="77335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(x=price))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89FD1-9CAD-B3D3-999F-5BF3B776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49" y="2056778"/>
            <a:ext cx="3977658" cy="26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8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ggplot2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29" y="785719"/>
            <a:ext cx="8570363" cy="415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theme_bw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585"/>
            <a:ext cx="8229600" cy="57974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423" y="8294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993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nchar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 determines the size of elements of a vector.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4" y="264229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00" y="785719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grep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grep searches for matches to a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16" y="285680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– sub and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2956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sub()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17375E"/>
                </a:solidFill>
              </a:rPr>
              <a:t>gsub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sub 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972" y="2940864"/>
            <a:ext cx="7686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r>
              <a:rPr lang="en-US" sz="2000" dirty="0">
                <a:latin typeface="Courier"/>
                <a:cs typeface="Courier"/>
              </a:rPr>
              <a:t>&gt; sub("o",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8" y="505640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function/module in R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88998" y="1026225"/>
            <a:ext cx="7766004" cy="3659395"/>
          </a:xfrm>
        </p:spPr>
        <p:txBody>
          <a:bodyPr>
            <a:noAutofit/>
          </a:bodyPr>
          <a:lstStyle/>
          <a:p>
            <a:r>
              <a:rPr lang="en-US" dirty="0"/>
              <a:t>If a procedure is repeated multiple times, it would be valuable to convert the procedure to a function/module.</a:t>
            </a:r>
          </a:p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{</a:t>
            </a:r>
          </a:p>
          <a:p>
            <a:pPr marL="0" indent="0">
              <a:buNone/>
            </a:pPr>
            <a:r>
              <a:rPr lang="en-US" dirty="0"/>
              <a:t>	expressions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b="1" dirty="0">
                <a:solidFill>
                  <a:srgbClr val="17375E"/>
                </a:solidFill>
              </a:rPr>
              <a:t>Use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465" y="2299587"/>
            <a:ext cx="5314950" cy="1276369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370" y="919512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7267" y="2726704"/>
            <a:ext cx="3719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9986" y="2404835"/>
            <a:ext cx="3790904" cy="1219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0665"/>
            <a:ext cx="8229600" cy="579740"/>
          </a:xfrm>
        </p:spPr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038" y="838336"/>
            <a:ext cx="7941263" cy="2611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what_at_n</a:t>
            </a:r>
            <a:r>
              <a:rPr lang="en-US" sz="1400" dirty="0">
                <a:latin typeface="Courier"/>
                <a:cs typeface="Courier"/>
              </a:rPr>
              <a:t> &lt;- function(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# initiate the output value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NA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if (n &lt;= length(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 &lt;- paste("The value of element", n, "is",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1483" y="838336"/>
            <a:ext cx="8152818" cy="2624478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3002" y="3822983"/>
            <a:ext cx="3636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0785C-E74A-25FA-503B-FB64190A677A}"/>
              </a:ext>
            </a:extLst>
          </p:cNvPr>
          <p:cNvSpPr/>
          <p:nvPr/>
        </p:nvSpPr>
        <p:spPr>
          <a:xfrm>
            <a:off x="4322129" y="3580746"/>
            <a:ext cx="4085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val2 &lt;-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&gt; val2</a:t>
            </a:r>
          </a:p>
          <a:p>
            <a:r>
              <a:rPr lang="en-US" sz="2000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sensitivity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6412" y="945474"/>
            <a:ext cx="8605158" cy="3958711"/>
          </a:xfrm>
        </p:spPr>
        <p:txBody>
          <a:bodyPr>
            <a:normAutofit lnSpcReduction="10000"/>
          </a:bodyPr>
          <a:lstStyle/>
          <a:p>
            <a:r>
              <a:rPr lang="en-US" sz="3400" b="1" dirty="0">
                <a:solidFill>
                  <a:srgbClr val="17375E"/>
                </a:solidFill>
              </a:rPr>
              <a:t>Expression: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2 + 4</a:t>
            </a:r>
          </a:p>
          <a:p>
            <a:r>
              <a:rPr lang="en-US" sz="3400" b="1" dirty="0">
                <a:solidFill>
                  <a:srgbClr val="17375E"/>
                </a:solidFill>
              </a:rPr>
              <a:t>Assignment: </a:t>
            </a:r>
            <a:r>
              <a:rPr lang="en-US" sz="2900" dirty="0"/>
              <a:t>Assign values to a </a:t>
            </a:r>
            <a:r>
              <a:rPr lang="en-US" sz="2900" b="1" dirty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 &lt;- 2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/>
              <a:t> &lt;- 2 + 4 </a:t>
            </a:r>
          </a:p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Comments (#)</a:t>
            </a:r>
          </a:p>
          <a:p>
            <a:pPr marL="0" indent="0">
              <a:buNone/>
            </a:pPr>
            <a:r>
              <a:rPr lang="en-US" sz="2900" dirty="0"/>
              <a:t>Y &lt;- 2 + 4  # an example of the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22FF1-B186-2E3A-6BB2-5FFA8BA692DC}"/>
              </a:ext>
            </a:extLst>
          </p:cNvPr>
          <p:cNvSpPr txBox="1"/>
          <p:nvPr/>
        </p:nvSpPr>
        <p:spPr>
          <a:xfrm>
            <a:off x="292608" y="237744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8229600" cy="579740"/>
          </a:xfrm>
        </p:spPr>
        <p:txBody>
          <a:bodyPr/>
          <a:lstStyle/>
          <a:p>
            <a:r>
              <a:rPr lang="en-US" dirty="0"/>
              <a:t>base (build-in)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32" y="1465021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/>
              <a:t>R has many build-in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choices to use a build-in function, do not use your own function (efficiency and code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"apply"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143000"/>
            <a:ext cx="4572000" cy="28575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lapply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sapply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464" y="4305598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to simplify coding and improve computation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174"/>
            <a:ext cx="8229600" cy="579740"/>
          </a:xfrm>
        </p:spPr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1540"/>
            <a:ext cx="8229600" cy="1009096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apply(X, MARGIN, FUN, ...)</a:t>
            </a:r>
          </a:p>
          <a:p>
            <a:pPr marL="0" indent="0">
              <a:buNone/>
            </a:pPr>
            <a:r>
              <a:rPr lang="en-US" dirty="0"/>
              <a:t>apply a function to margins of an array or matrix.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74627"/>
              </p:ext>
            </p:extLst>
          </p:nvPr>
        </p:nvGraphicFramePr>
        <p:xfrm>
          <a:off x="2901949" y="2504243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90" y="2081237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4066" y="1907496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, sum)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96377"/>
              </p:ext>
            </p:extLst>
          </p:nvPr>
        </p:nvGraphicFramePr>
        <p:xfrm>
          <a:off x="2893482" y="4290181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29238"/>
              </p:ext>
            </p:extLst>
          </p:nvPr>
        </p:nvGraphicFramePr>
        <p:xfrm>
          <a:off x="6038850" y="2537253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2" y="2495777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2495776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269694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3320" y="41691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279040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your own function with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114" y="926138"/>
            <a:ext cx="6934200" cy="2355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 &lt;- function(x)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</a:t>
            </a: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function(x) sum(sqrt(x)))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96486"/>
              </p:ext>
            </p:extLst>
          </p:nvPr>
        </p:nvGraphicFramePr>
        <p:xfrm>
          <a:off x="2400300" y="3422463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09837"/>
              </p:ext>
            </p:extLst>
          </p:nvPr>
        </p:nvGraphicFramePr>
        <p:xfrm>
          <a:off x="5133825" y="3422463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351842" y="3151001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350"/>
            <a:ext cx="8229600" cy="579740"/>
          </a:xfrm>
        </p:spPr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7746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each element of </a:t>
            </a:r>
            <a:r>
              <a:rPr lang="en-US" i="1" u="sng" dirty="0"/>
              <a:t>a vector</a:t>
            </a:r>
            <a:r>
              <a:rPr lang="en-US" dirty="0"/>
              <a:t> given by the category of each element, provided by </a:t>
            </a:r>
            <a:r>
              <a:rPr lang="en-US" i="1" u="sng" dirty="0"/>
              <a:t>the other vector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177347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tapply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diamonds$price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diamonds$cut</a:t>
            </a:r>
            <a:r>
              <a:rPr lang="en-US" sz="1400" dirty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3323"/>
            <a:ext cx="8229600" cy="57974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76095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table()</a:t>
            </a:r>
          </a:p>
          <a:p>
            <a:pPr marL="0" indent="0">
              <a:buNone/>
            </a:pP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736" y="1819513"/>
            <a:ext cx="816041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4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table(</a:t>
            </a:r>
            <a:r>
              <a:rPr lang="en-US" sz="1600" dirty="0" err="1">
                <a:latin typeface="Courier"/>
                <a:cs typeface="Courier"/>
              </a:rPr>
              <a:t>diamonds$cut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>
                <a:latin typeface="Courier"/>
                <a:cs typeface="Courier"/>
              </a:rPr>
              <a:t>     1610      4906     12082     13791     21551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667"/>
            <a:ext cx="8229600" cy="57974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701" y="623510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10"/>
            <a:ext cx="8229600" cy="579740"/>
          </a:xfrm>
        </p:spPr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0086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Student's 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with(sleep,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94" y="108618"/>
            <a:ext cx="788040" cy="2602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-713317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67" y="2950634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635" y="594041"/>
            <a:ext cx="6362463" cy="17326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/>
              <a:t>lm(formula, data = </a:t>
            </a:r>
            <a:r>
              <a:rPr lang="en-US" dirty="0" err="1"/>
              <a:t>data.frame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summary(pc)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1254" y="2263530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3073"/>
            <a:ext cx="8229600" cy="3888636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17375E"/>
                </a:solidFill>
              </a:rPr>
              <a:t>x &lt;- c(10.4, 5.6, 3.1, 6.4, 21.7)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1800" b="1" dirty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endParaRPr lang="en-US" sz="1800" b="1" dirty="0">
              <a:solidFill>
                <a:srgbClr val="17375E"/>
              </a:solidFill>
            </a:endParaRPr>
          </a:p>
          <a:p>
            <a:r>
              <a:rPr lang="en-US" sz="1800" b="1" dirty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7375E"/>
                </a:solidFill>
              </a:rPr>
              <a:t>cv &lt;- c("a", "b", "c")</a:t>
            </a:r>
          </a:p>
          <a:p>
            <a:pPr marL="0" indent="0">
              <a:buNone/>
            </a:pPr>
            <a:endParaRPr lang="en-US" sz="1800" b="1" dirty="0">
              <a:solidFill>
                <a:srgbClr val="17375E"/>
              </a:solidFill>
            </a:endParaRPr>
          </a:p>
          <a:p>
            <a:r>
              <a:rPr lang="en-US" sz="1800" b="1" dirty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17375E"/>
                </a:solidFill>
              </a:rPr>
              <a:t>mvv</a:t>
            </a:r>
            <a:r>
              <a:rPr lang="en-US" sz="1800" b="1" dirty="0">
                <a:solidFill>
                  <a:srgbClr val="17375E"/>
                </a:solidFill>
              </a:rPr>
              <a:t> &lt;- c("a", "b", "c", NA)</a:t>
            </a:r>
          </a:p>
          <a:p>
            <a:pPr marL="0" indent="0">
              <a:buNone/>
            </a:pPr>
            <a:endParaRPr lang="en-US" sz="1800" b="1" dirty="0">
              <a:solidFill>
                <a:srgbClr val="1737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35720-1FFB-547F-CF00-054694368CF1}"/>
              </a:ext>
            </a:extLst>
          </p:cNvPr>
          <p:cNvSpPr txBox="1"/>
          <p:nvPr/>
        </p:nvSpPr>
        <p:spPr>
          <a:xfrm>
            <a:off x="292608" y="237744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181" y="823117"/>
            <a:ext cx="6684197" cy="195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2979" y="2859738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chi-square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905664"/>
            <a:ext cx="6235700" cy="403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 &lt;- c(12, 36, 24, 70)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 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23464"/>
              </p:ext>
            </p:extLst>
          </p:nvPr>
        </p:nvGraphicFramePr>
        <p:xfrm>
          <a:off x="6633011" y="2758798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96282" y="3001695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0917" y="2274745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111826"/>
            <a:ext cx="8229600" cy="231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"apply" function family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https://www.datacamp.com/community/tutorials/r-tutorial-apply-family#gs.YUI=Luc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Statistical modeling with R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http://www.analyticsforfun.com/2014/06/performing-anova-test-in-r-results-and.html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2" y="1014675"/>
            <a:ext cx="6557539" cy="3114150"/>
          </a:xfrm>
        </p:spPr>
        <p:txBody>
          <a:bodyPr>
            <a:normAutofit/>
          </a:bodyPr>
          <a:lstStyle/>
          <a:p>
            <a:r>
              <a:rPr lang="en-US" sz="2800" dirty="0"/>
              <a:t>help(</a:t>
            </a:r>
            <a:r>
              <a:rPr lang="en-US" sz="2800" dirty="0" err="1"/>
              <a:t>ls</a:t>
            </a:r>
            <a:r>
              <a:rPr lang="en-US" sz="2800" dirty="0"/>
              <a:t>)</a:t>
            </a:r>
          </a:p>
          <a:p>
            <a:r>
              <a:rPr lang="en-US" sz="2800" dirty="0"/>
              <a:t>?</a:t>
            </a:r>
            <a:r>
              <a:rPr lang="en-US" sz="2800" dirty="0" err="1"/>
              <a:t>ls</a:t>
            </a:r>
            <a:endParaRPr lang="en-US" sz="2800" dirty="0"/>
          </a:p>
          <a:p>
            <a:r>
              <a:rPr lang="en-US" sz="2800" dirty="0"/>
              <a:t>??</a:t>
            </a:r>
            <a:r>
              <a:rPr lang="en-US" sz="2800" dirty="0" err="1"/>
              <a:t>colsum</a:t>
            </a:r>
            <a:r>
              <a:rPr lang="en-US" sz="2800" dirty="0"/>
              <a:t>: ambiguous search</a:t>
            </a:r>
          </a:p>
          <a:p>
            <a:r>
              <a:rPr lang="en-US" sz="2800" dirty="0">
                <a:hlinkClick r:id="rId3"/>
              </a:rPr>
              <a:t>R reference card</a:t>
            </a:r>
            <a:endParaRPr lang="en-US" sz="2800" dirty="0"/>
          </a:p>
          <a:p>
            <a:r>
              <a:rPr lang="en-US" sz="2800" dirty="0" err="1"/>
              <a:t>stackoverflow</a:t>
            </a:r>
            <a:endParaRPr lang="en-US" sz="2800" dirty="0"/>
          </a:p>
          <a:p>
            <a:r>
              <a:rPr lang="en-US" sz="2800" dirty="0"/>
              <a:t>Google, ChatGPT,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7172" y="430559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learning: </a:t>
            </a:r>
            <a:r>
              <a:rPr lang="en-US" sz="2400" dirty="0">
                <a:hlinkClick r:id="rId4"/>
              </a:rPr>
              <a:t>http://swirlstats.com/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469" y="852998"/>
            <a:ext cx="7547061" cy="4084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ondemand.beocat.ksu.edu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26" y="774179"/>
            <a:ext cx="6021274" cy="400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8726" y="4764108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020" y="882798"/>
            <a:ext cx="8695872" cy="3803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work in a similar way, calling the specified function for each item of a list or vector.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1 4 9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 returns a list rather than a vector: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(1:2, function(x) x^2)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1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8939"/>
            <a:ext cx="8229600" cy="4338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arguments.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9286" y="1548032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each element from the 3</a:t>
            </a:r>
            <a:r>
              <a:rPr lang="en-US" sz="2400" baseline="30000" dirty="0"/>
              <a:t>rd</a:t>
            </a:r>
            <a:r>
              <a:rPr lang="en-US" sz="2400" dirty="0"/>
              <a:t> argument to each element in the 2</a:t>
            </a:r>
            <a:r>
              <a:rPr lang="en-US" sz="2400" baseline="30000" dirty="0"/>
              <a:t>nd</a:t>
            </a:r>
            <a:r>
              <a:rPr lang="en-US" sz="2400" dirty="0"/>
              <a:t> argument using the function specified in the 1</a:t>
            </a:r>
            <a:r>
              <a:rPr lang="en-US" sz="2400" baseline="30000" dirty="0"/>
              <a:t>st</a:t>
            </a:r>
            <a:r>
              <a:rPr lang="en-US" sz="2400" dirty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combine them by column or organize them in a data frame or a list format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426"/>
            <a:ext cx="8229600" cy="579740"/>
          </a:xfrm>
        </p:spPr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88303"/>
            <a:ext cx="7981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aggregate(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by=list(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957" y="1754916"/>
            <a:ext cx="82465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carat       cut color clarity depth table price    x    y    z</a:t>
            </a:r>
          </a:p>
          <a:p>
            <a:r>
              <a:rPr lang="en-US" sz="11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1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1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1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1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1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858" y="634269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aggregate(X, 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540" y="1038657"/>
            <a:ext cx="7795260" cy="35559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c(4, 5, 7, 3, 9)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x[x&gt;5]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B49A1-A336-C798-D62B-725500B54128}"/>
              </a:ext>
            </a:extLst>
          </p:cNvPr>
          <p:cNvSpPr txBox="1"/>
          <p:nvPr/>
        </p:nvSpPr>
        <p:spPr>
          <a:xfrm>
            <a:off x="292608" y="237744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1774"/>
            <a:ext cx="7083255" cy="772987"/>
          </a:xfrm>
        </p:spPr>
        <p:txBody>
          <a:bodyPr>
            <a:normAutofit/>
          </a:bodyPr>
          <a:lstStyle/>
          <a:p>
            <a:r>
              <a:rPr lang="en-US" sz="3200" dirty="0" err="1"/>
              <a:t>data.frame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9"/>
            <a:ext cx="8229600" cy="8915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Create a </a:t>
            </a:r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df</a:t>
            </a:r>
            <a:r>
              <a:rPr lang="en-US" sz="1900" dirty="0">
                <a:latin typeface="Courier"/>
                <a:cs typeface="Courier"/>
              </a:rPr>
              <a:t> 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107FB-85E0-DA95-185A-9145A90CD711}"/>
              </a:ext>
            </a:extLst>
          </p:cNvPr>
          <p:cNvSpPr txBox="1"/>
          <p:nvPr/>
        </p:nvSpPr>
        <p:spPr>
          <a:xfrm>
            <a:off x="3299637" y="4168747"/>
            <a:ext cx="219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[row, column]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6EFCF-C79C-B820-E5B4-6A6668A077C2}"/>
              </a:ext>
            </a:extLst>
          </p:cNvPr>
          <p:cNvSpPr txBox="1"/>
          <p:nvPr/>
        </p:nvSpPr>
        <p:spPr>
          <a:xfrm>
            <a:off x="292608" y="237744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  <p:pic>
        <p:nvPicPr>
          <p:cNvPr id="9" name="Picture 8" descr="A white rectangular object with black letters&#10;&#10;AI-generated content may be incorrect.">
            <a:extLst>
              <a:ext uri="{FF2B5EF4-FFF2-40B4-BE49-F238E27FC236}">
                <a16:creationId xmlns:a16="http://schemas.microsoft.com/office/drawing/2014/main" id="{967B838F-8EA2-759C-3D58-5B6C38E5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0" y="2681646"/>
            <a:ext cx="4460240" cy="13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2683"/>
            <a:ext cx="8229600" cy="579740"/>
          </a:xfrm>
        </p:spPr>
        <p:txBody>
          <a:bodyPr>
            <a:normAutofit/>
          </a:bodyPr>
          <a:lstStyle/>
          <a:p>
            <a:r>
              <a:rPr lang="en-US" dirty="0"/>
              <a:t>Data input and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" y="996649"/>
            <a:ext cx="7731252" cy="322330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(): to read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endParaRPr lang="en-US" dirty="0">
              <a:cs typeface="Courier"/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(): to write</a:t>
            </a:r>
          </a:p>
          <a:p>
            <a:pPr marL="0" indent="0">
              <a:buNone/>
            </a:pPr>
            <a:r>
              <a:rPr lang="it-IT" sz="2400" dirty="0" err="1">
                <a:latin typeface="Courier"/>
                <a:cs typeface="Courier"/>
              </a:rPr>
              <a:t>write.table</a:t>
            </a:r>
            <a:r>
              <a:rPr lang="it-IT" sz="2400" dirty="0">
                <a:latin typeface="Courier"/>
                <a:cs typeface="Courier"/>
              </a:rPr>
              <a:t>(x, file="</a:t>
            </a:r>
            <a:r>
              <a:rPr lang="it-IT" sz="2400" dirty="0" err="1">
                <a:latin typeface="Courier"/>
                <a:cs typeface="Courier"/>
              </a:rPr>
              <a:t>foo.txt</a:t>
            </a:r>
            <a:r>
              <a:rPr lang="it-IT" sz="24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930B-AA75-578B-6612-EDDE6392E4CD}"/>
              </a:ext>
            </a:extLst>
          </p:cNvPr>
          <p:cNvSpPr txBox="1"/>
          <p:nvPr/>
        </p:nvSpPr>
        <p:spPr>
          <a:xfrm>
            <a:off x="292608" y="237744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6508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779" y="1136331"/>
            <a:ext cx="5631153" cy="36309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D40EC-739E-DE73-C87B-BA4E4933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987176B1-4F84-8CA6-C157-C93DA921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83" y="51196"/>
            <a:ext cx="2325833" cy="50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18707</TotalTime>
  <Words>3110</Words>
  <Application>Microsoft Macintosh PowerPoint</Application>
  <PresentationFormat>On-screen Show (16:9)</PresentationFormat>
  <Paragraphs>586</Paragraphs>
  <Slides>48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-apple-system</vt:lpstr>
      <vt:lpstr>Söhne</vt:lpstr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R  Bioinformatics Applications (PLPTH813)</vt:lpstr>
      <vt:lpstr>R commands, case sensitivity</vt:lpstr>
      <vt:lpstr>Data structure – vector (I)</vt:lpstr>
      <vt:lpstr>Select a subset and modify a vector</vt:lpstr>
      <vt:lpstr>data.frame</vt:lpstr>
      <vt:lpstr>Data input and output</vt:lpstr>
      <vt:lpstr>Outline</vt:lpstr>
      <vt:lpstr>PowerPoint Presentation</vt:lpstr>
      <vt:lpstr>Basic graphics</vt:lpstr>
      <vt:lpstr>Scatter plot</vt:lpstr>
      <vt:lpstr>Barplot</vt:lpstr>
      <vt:lpstr>Boxplot</vt:lpstr>
      <vt:lpstr>Boxplot (II)</vt:lpstr>
      <vt:lpstr>Histogram</vt:lpstr>
      <vt:lpstr>ggplot2 - an easy and powerful plotting package </vt:lpstr>
      <vt:lpstr>facets – one factor</vt:lpstr>
      <vt:lpstr>Facets – two factors</vt:lpstr>
      <vt:lpstr>ggplot2 - geom to control plot type</vt:lpstr>
      <vt:lpstr>ggplot2 - geom to control plot type (example)</vt:lpstr>
      <vt:lpstr>More ggplot2 code examples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</vt:lpstr>
      <vt:lpstr>ANOVA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169</cp:revision>
  <dcterms:created xsi:type="dcterms:W3CDTF">2014-12-15T18:58:14Z</dcterms:created>
  <dcterms:modified xsi:type="dcterms:W3CDTF">2025-02-25T16:08:00Z</dcterms:modified>
</cp:coreProperties>
</file>