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72" r:id="rId2"/>
    <p:sldId id="257" r:id="rId3"/>
    <p:sldId id="303" r:id="rId4"/>
    <p:sldId id="281" r:id="rId5"/>
    <p:sldId id="282" r:id="rId6"/>
    <p:sldId id="298" r:id="rId7"/>
    <p:sldId id="283" r:id="rId8"/>
    <p:sldId id="285" r:id="rId9"/>
    <p:sldId id="287" r:id="rId10"/>
    <p:sldId id="286" r:id="rId11"/>
    <p:sldId id="305" r:id="rId12"/>
    <p:sldId id="332" r:id="rId13"/>
    <p:sldId id="293" r:id="rId14"/>
    <p:sldId id="327" r:id="rId15"/>
    <p:sldId id="260" r:id="rId16"/>
    <p:sldId id="328" r:id="rId17"/>
    <p:sldId id="310" r:id="rId18"/>
    <p:sldId id="292" r:id="rId19"/>
    <p:sldId id="331" r:id="rId20"/>
    <p:sldId id="329" r:id="rId21"/>
    <p:sldId id="289" r:id="rId22"/>
    <p:sldId id="311" r:id="rId23"/>
    <p:sldId id="295" r:id="rId24"/>
    <p:sldId id="312" r:id="rId25"/>
    <p:sldId id="258" r:id="rId26"/>
    <p:sldId id="330" r:id="rId27"/>
    <p:sldId id="333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/>
    <p:restoredTop sz="83288"/>
  </p:normalViewPr>
  <p:slideViewPr>
    <p:cSldViewPr snapToGrid="0" snapToObjects="1">
      <p:cViewPr varScale="1">
        <p:scale>
          <a:sx n="134" d="100"/>
          <a:sy n="134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69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A1267-6BF6-E64A-01EA-9282AEB0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5EC0D6-2E5D-AB57-AC99-F3AC60322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AEC87-49EE-2FDA-4EA0-F8A1E8444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A6251-EF17-2ACF-1DC9-A36D335DC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0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46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4129-6D01-B8AD-7755-DA9E134D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35D4A-422B-028D-C1EA-8C356E875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4542B-6A97-8244-6E43-5BE3876B0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0A6CF-1133-9F67-7D25-273D4409A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7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4A1A0-2168-99FB-286F-9946C0ED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649A8-4671-A2E0-F0F9-D3492BA67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0BCD66-CB8F-D9D9-2563-266CDE514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30D89-0F07-6052-ECD9-90AA2BC3E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5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0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4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42900"/>
            <a:ext cx="7772400" cy="2386961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Trimmomatic</a:t>
            </a:r>
            <a:br>
              <a:rPr lang="en-US" sz="4800" dirty="0"/>
            </a:br>
            <a:r>
              <a:rPr lang="en-US" sz="4800" dirty="0" err="1"/>
              <a:t>BEDtools</a:t>
            </a: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16910"/>
            <a:ext cx="6858000" cy="1580543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endParaRPr lang="en-US" sz="3200" dirty="0"/>
          </a:p>
          <a:p>
            <a:r>
              <a:rPr lang="en-US" sz="3200" dirty="0"/>
              <a:t>2/27/2025</a:t>
            </a:r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6756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816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7B204-F520-D62F-7538-6B49FE69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9286-ED76-CDF2-3CF0-39D277CB6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16756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9E7B-76DF-EC8E-58CC-872F97D1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642" y="1182093"/>
            <a:ext cx="8537865" cy="36007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Please perform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Trimmomatic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trimming with both adaptor and quality trimming. A similar criterion for adaptor trimming from the previous code can be used. For quality trimming, please use the following criteria:</a:t>
            </a:r>
          </a:p>
          <a:p>
            <a:pPr marL="457200" indent="-457200">
              <a:lnSpc>
                <a:spcPct val="85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Scan reads with a 3-base sliding window, cutting when the average quality per base drops below 20</a:t>
            </a:r>
          </a:p>
          <a:p>
            <a:pPr marL="457200" indent="-457200">
              <a:lnSpc>
                <a:spcPct val="85000"/>
              </a:lnSpc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Drop reads below 50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basepairs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Please report the percentage of survival read pairs.</a:t>
            </a:r>
          </a:p>
        </p:txBody>
      </p:sp>
    </p:spTree>
    <p:extLst>
      <p:ext uri="{BB962C8B-B14F-4D97-AF65-F5344CB8AC3E}">
        <p14:creationId xmlns:p14="http://schemas.microsoft.com/office/powerpoint/2010/main" val="376139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1DFA-6B90-F31D-411F-F48C5362E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8E5DE-0209-57C4-7E30-DEC591A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327C0-57ED-44BD-0AA3-B8E2AFDAD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71" y="1190038"/>
            <a:ext cx="7116657" cy="32194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Trimmomatic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Extract sequences from a genome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Intersect two BED files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Coverage on BED intervals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4927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sequences based on a BED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950278" y="2658406"/>
            <a:ext cx="593629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endParaRPr lang="en-US" sz="2800" b="1" dirty="0">
              <a:solidFill>
                <a:srgbClr val="333333"/>
              </a:solidFill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753652" y="213518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A0D8D3-F089-97EB-0637-E26739ED7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06" y="1077881"/>
            <a:ext cx="8168987" cy="7762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156C-4A8C-B0D8-9AE7-FF791B0DB8B2}"/>
              </a:ext>
            </a:extLst>
          </p:cNvPr>
          <p:cNvSpPr txBox="1"/>
          <p:nvPr/>
        </p:nvSpPr>
        <p:spPr>
          <a:xfrm>
            <a:off x="2114550" y="4181900"/>
            <a:ext cx="4480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78F43-055F-44E3-6301-78460C06B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71B4-0128-168A-F7C5-93630907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sequences based on a BED input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82B8E6-66B5-8563-6D9E-5612FF67C877}"/>
              </a:ext>
            </a:extLst>
          </p:cNvPr>
          <p:cNvSpPr/>
          <p:nvPr/>
        </p:nvSpPr>
        <p:spPr>
          <a:xfrm>
            <a:off x="778828" y="1560924"/>
            <a:ext cx="79109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BEDTools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a BED file of genes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A7DF0-4414-A578-D75D-5247F1E417B5}"/>
              </a:ext>
            </a:extLst>
          </p:cNvPr>
          <p:cNvSpPr txBox="1"/>
          <p:nvPr/>
        </p:nvSpPr>
        <p:spPr>
          <a:xfrm>
            <a:off x="582202" y="10377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9C774-ED98-43ED-72FD-CCD0E45209BE}"/>
              </a:ext>
            </a:extLst>
          </p:cNvPr>
          <p:cNvSpPr txBox="1"/>
          <p:nvPr/>
        </p:nvSpPr>
        <p:spPr>
          <a:xfrm>
            <a:off x="1238250" y="3346028"/>
            <a:ext cx="613180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bedtools_ref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AGCTTTTCATTCTGACTGCAACGGGCAATATGTCTCTGTGTGGATTAAAAAAAGAGTGTCTGATAGCAGC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TTCTGAACTGGTTACCTGCCGTGAGTAAATTAAAATTTTATTGACTTAGGTCACTAAATACTTTAACCAA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TATAGGCATAGCGCACAGACAGATAAAAATTACAGAGTACACAACATCCATGAAACGCATTAGCACCACC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ATTACCACCACCATCACCATTACCACAGGTAACGGTGCGGGCTGACGCGTACAGGAAACACAGAAAAAAG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CCCGCACCTGACAGTGCGGGCTTTTTTTTTCGACCAAAGGTAACGAGGTAACAACCATGCGAGTGTTGAA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GTTCGGCGGTACATCAGTGGCAAATGCAGAACGTTTTCTGCGTGTTGCCGATATTCTGGAAAGCAATGCC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AGGCAGGGGCAGGTGGCCACCGTCCTCTCTGCCCCCGCCAAAATCACCAACCACCTGGTGGCGATGATTG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AAAAAACCATTAGCGGCCAGGATGCTTTACCCAATATCAGCGATGCCGAACGTATTTTTGCCGAACTTTT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GACGGGACTCGCCGCCGCCCAGCCGGGGTTCCCGCTGGCGCAATTGAAAACTTTCGTCGATCAGGAATTT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414381-D208-3106-8747-41A213FB76E3}"/>
              </a:ext>
            </a:extLst>
          </p:cNvPr>
          <p:cNvSpPr txBox="1"/>
          <p:nvPr/>
        </p:nvSpPr>
        <p:spPr>
          <a:xfrm>
            <a:off x="226900" y="2884363"/>
            <a:ext cx="8690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bedtools_ref.fas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8222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8975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Make a BED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5164" y="1354714"/>
            <a:ext cx="74868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A11C8-4785-869E-5E9D-047D408E2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1D44-2202-6209-3601-BA7FD42D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119004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sequences based on a BED input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C5B77E-9B00-EF28-B358-0442B9128117}"/>
              </a:ext>
            </a:extLst>
          </p:cNvPr>
          <p:cNvSpPr/>
          <p:nvPr/>
        </p:nvSpPr>
        <p:spPr>
          <a:xfrm>
            <a:off x="778828" y="1560924"/>
            <a:ext cx="791094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BEDTools</a:t>
            </a:r>
            <a:endParaRPr lang="en-US" sz="2400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ourier" pitchFamily="2" charset="0"/>
              </a:rPr>
              <a:t>a BED file of genes (r1.bed)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8C9A4-701E-369A-C5D2-44740A13CA46}"/>
              </a:ext>
            </a:extLst>
          </p:cNvPr>
          <p:cNvSpPr txBox="1"/>
          <p:nvPr/>
        </p:nvSpPr>
        <p:spPr>
          <a:xfrm>
            <a:off x="582202" y="10377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59F44-FF98-94D7-6763-32CB45E82E0F}"/>
              </a:ext>
            </a:extLst>
          </p:cNvPr>
          <p:cNvSpPr txBox="1"/>
          <p:nvPr/>
        </p:nvSpPr>
        <p:spPr>
          <a:xfrm>
            <a:off x="1737846" y="3794057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bedtools_ref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1	10	bp9	.	+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bedtools_ref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70	140	line2	.	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D4A1C0-5338-F433-3F48-064017DDD761}"/>
              </a:ext>
            </a:extLst>
          </p:cNvPr>
          <p:cNvSpPr txBox="1"/>
          <p:nvPr/>
        </p:nvSpPr>
        <p:spPr>
          <a:xfrm>
            <a:off x="369775" y="3077600"/>
            <a:ext cx="8141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/liu3zhenlab/teaching/raw/refs/heads/master/PLPTH813Bioinformatis/2025/3_data/lab06_Bedtools/r1.bed</a:t>
            </a:r>
            <a:endParaRPr lang="en-US" sz="800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4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56" y="209550"/>
            <a:ext cx="8168986" cy="5774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the sequence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2864614"/>
            <a:ext cx="77975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module load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getfasta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-fi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bedtools_ref.fas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-bed r1.bed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r1.fas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832B0-B674-0227-7E6D-1448DE276E3C}"/>
              </a:ext>
            </a:extLst>
          </p:cNvPr>
          <p:cNvSpPr/>
          <p:nvPr/>
        </p:nvSpPr>
        <p:spPr>
          <a:xfrm>
            <a:off x="1055053" y="1560924"/>
            <a:ext cx="654589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BEDtools</a:t>
            </a:r>
            <a:endParaRPr lang="en-US" sz="2000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Genome sequences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a BED file of genes (r1.bed)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8BFB2-5226-1D3E-A9A0-514B6E39E6E3}"/>
              </a:ext>
            </a:extLst>
          </p:cNvPr>
          <p:cNvSpPr txBox="1"/>
          <p:nvPr/>
        </p:nvSpPr>
        <p:spPr>
          <a:xfrm>
            <a:off x="582202" y="1037704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input information</a:t>
            </a: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4370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Problem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311F66-BF0C-F69F-F17C-39CB15B5C08C}"/>
              </a:ext>
            </a:extLst>
          </p:cNvPr>
          <p:cNvSpPr txBox="1"/>
          <p:nvPr/>
        </p:nvSpPr>
        <p:spPr>
          <a:xfrm>
            <a:off x="809989" y="3429000"/>
            <a:ext cx="788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-name	Use the name field and coordinates for the FASTA header</a:t>
            </a:r>
          </a:p>
          <a:p>
            <a:pPr marL="919163" indent="-919163"/>
            <a:r>
              <a:rPr lang="en-US" dirty="0"/>
              <a:t>-s	Force </a:t>
            </a:r>
            <a:r>
              <a:rPr lang="en-US" dirty="0" err="1"/>
              <a:t>strandedness</a:t>
            </a:r>
            <a:r>
              <a:rPr lang="en-US" dirty="0"/>
              <a:t>. the sequence will be reverse complemented for minus strands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0DDC15-1EB9-315A-429B-510111B456F4}"/>
              </a:ext>
            </a:extLst>
          </p:cNvPr>
          <p:cNvSpPr txBox="1"/>
          <p:nvPr/>
        </p:nvSpPr>
        <p:spPr>
          <a:xfrm>
            <a:off x="1233853" y="1438275"/>
            <a:ext cx="7038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Please make your own BED file and extract sequence(s); consider make one BED interval in minus orientation (-) and try the following parameters. 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DC3D0-04AC-F1B9-5CC9-41398E65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E425-B194-561D-F0FA-BDE8F7865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393"/>
            <a:ext cx="7886700" cy="643145"/>
          </a:xfrm>
        </p:spPr>
        <p:txBody>
          <a:bodyPr>
            <a:normAutofit/>
          </a:bodyPr>
          <a:lstStyle/>
          <a:p>
            <a:r>
              <a:rPr lang="en-US" sz="3200" dirty="0" err="1"/>
              <a:t>bedtools</a:t>
            </a:r>
            <a:r>
              <a:rPr lang="en-US" sz="3200" dirty="0"/>
              <a:t> intersect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354D4C-B724-A17E-5A17-9A427665FEA1}"/>
              </a:ext>
            </a:extLst>
          </p:cNvPr>
          <p:cNvSpPr txBox="1"/>
          <p:nvPr/>
        </p:nvSpPr>
        <p:spPr>
          <a:xfrm>
            <a:off x="628650" y="1371421"/>
            <a:ext cx="75352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bedtools</a:t>
            </a:r>
            <a:r>
              <a:rPr lang="en-US" sz="2800" dirty="0"/>
              <a:t> intersect [OPTIONS] -a &lt;bed*&gt; -b &lt;bed*&gt;</a:t>
            </a:r>
          </a:p>
          <a:p>
            <a:endParaRPr lang="en-US" sz="2800" dirty="0"/>
          </a:p>
          <a:p>
            <a:r>
              <a:rPr lang="en-US" sz="2800" dirty="0"/>
              <a:t>- </a:t>
            </a:r>
            <a:r>
              <a:rPr lang="en-US" sz="2800" dirty="0">
                <a:effectLst/>
              </a:rPr>
              <a:t>report overlaps between two feature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B6EC6-F1B2-5186-C033-2EDFAB9B7CCC}"/>
              </a:ext>
            </a:extLst>
          </p:cNvPr>
          <p:cNvSpPr txBox="1"/>
          <p:nvPr/>
        </p:nvSpPr>
        <p:spPr>
          <a:xfrm>
            <a:off x="733425" y="3505200"/>
            <a:ext cx="3222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 &lt;bed/</a:t>
            </a:r>
            <a:r>
              <a:rPr lang="en-US" sz="2800" dirty="0" err="1"/>
              <a:t>gff</a:t>
            </a:r>
            <a:r>
              <a:rPr lang="en-US" sz="2800" dirty="0"/>
              <a:t>/</a:t>
            </a:r>
            <a:r>
              <a:rPr lang="en-US" sz="2800" dirty="0" err="1"/>
              <a:t>vcf</a:t>
            </a:r>
            <a:r>
              <a:rPr lang="en-US" sz="2800" dirty="0"/>
              <a:t>/bam&gt;</a:t>
            </a:r>
          </a:p>
        </p:txBody>
      </p:sp>
    </p:spTree>
    <p:extLst>
      <p:ext uri="{BB962C8B-B14F-4D97-AF65-F5344CB8AC3E}">
        <p14:creationId xmlns:p14="http://schemas.microsoft.com/office/powerpoint/2010/main" val="31657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190038"/>
            <a:ext cx="7116657" cy="32194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 </a:t>
            </a:r>
            <a:r>
              <a:rPr lang="en-US" sz="3200" dirty="0" err="1"/>
              <a:t>Trimmomatic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Extract sequences from a genome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Intersect two BED files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Coverage on BED intervals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8DAA-36E1-6B08-646F-1F1F13D2E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688181"/>
          </a:xfrm>
        </p:spPr>
        <p:txBody>
          <a:bodyPr>
            <a:normAutofit/>
          </a:bodyPr>
          <a:lstStyle/>
          <a:p>
            <a:r>
              <a:rPr lang="en-US" sz="3200" dirty="0" err="1"/>
              <a:t>bedtools</a:t>
            </a:r>
            <a:r>
              <a:rPr lang="en-US" sz="3200" dirty="0"/>
              <a:t> intersect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40E4-BC16-0688-5C51-F8B7740D8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0" y="1208484"/>
            <a:ext cx="5657850" cy="1507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intersect \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-a &lt;bed&gt; \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-b &lt;bed&gt;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79666-E5E4-AA78-9BDF-8128142A0310}"/>
              </a:ext>
            </a:extLst>
          </p:cNvPr>
          <p:cNvSpPr txBox="1"/>
          <p:nvPr/>
        </p:nvSpPr>
        <p:spPr>
          <a:xfrm>
            <a:off x="723900" y="3209925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D63D2B-84C6-963E-5785-FEC86D5EF7D4}"/>
              </a:ext>
            </a:extLst>
          </p:cNvPr>
          <p:cNvSpPr txBox="1"/>
          <p:nvPr/>
        </p:nvSpPr>
        <p:spPr>
          <a:xfrm>
            <a:off x="723900" y="4133850"/>
            <a:ext cx="804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b.bed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1A80E9-D205-1859-4604-459F5A93DB34}"/>
              </a:ext>
            </a:extLst>
          </p:cNvPr>
          <p:cNvSpPr txBox="1"/>
          <p:nvPr/>
        </p:nvSpPr>
        <p:spPr>
          <a:xfrm>
            <a:off x="371102" y="2747665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a.bed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A15B1-9E38-5C58-8E0F-C1CD6FF6A17C}"/>
              </a:ext>
            </a:extLst>
          </p:cNvPr>
          <p:cNvSpPr txBox="1"/>
          <p:nvPr/>
        </p:nvSpPr>
        <p:spPr>
          <a:xfrm>
            <a:off x="355355" y="3705880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b.bed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928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329" y="914402"/>
            <a:ext cx="6922078" cy="388023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</a:t>
            </a:r>
            <a:r>
              <a:rPr lang="en-US" b="1" dirty="0" err="1"/>
              <a:t>a.bed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</a:t>
            </a:r>
            <a:r>
              <a:rPr lang="en-US" b="1" dirty="0" err="1"/>
              <a:t>b.bed</a:t>
            </a:r>
            <a:endParaRPr lang="en-US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b1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b2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b3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1318"/>
            <a:ext cx="7886700" cy="6757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034" y="3019565"/>
            <a:ext cx="4721788" cy="8428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E3788A-B707-2A3E-B94C-FE79CF26BFC7}"/>
              </a:ext>
            </a:extLst>
          </p:cNvPr>
          <p:cNvSpPr txBox="1">
            <a:spLocks/>
          </p:cNvSpPr>
          <p:nvPr/>
        </p:nvSpPr>
        <p:spPr>
          <a:xfrm>
            <a:off x="728684" y="1715208"/>
            <a:ext cx="8036488" cy="585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bedtools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intersect -a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a.bed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 -b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  <a:latin typeface="Courier" pitchFamily="2" charset="0"/>
              </a:rPr>
              <a:t>b.bed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517"/>
            <a:ext cx="7886700" cy="69885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2773528"/>
            <a:ext cx="8739622" cy="707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10	100</a:t>
            </a:r>
            <a:r>
              <a:rPr lang="en-US" sz="1800" dirty="0"/>
              <a:t>	a1	.	+	chr1	10	20	b1	.	+	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chr1	200	300</a:t>
            </a:r>
            <a:r>
              <a:rPr lang="en-US" sz="1800" dirty="0"/>
              <a:t>	a2	.	+	chr1	150	250	b2	.	+	50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4052166"/>
            <a:ext cx="87396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-wo: </a:t>
            </a:r>
            <a:r>
              <a:rPr lang="en-US" sz="2000" dirty="0"/>
              <a:t>write the original A and B entries plus the number of base pairs of overlap between the two features.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4635EC-284F-0EF0-F0ED-347007973B07}"/>
              </a:ext>
            </a:extLst>
          </p:cNvPr>
          <p:cNvSpPr txBox="1">
            <a:spLocks/>
          </p:cNvSpPr>
          <p:nvPr/>
        </p:nvSpPr>
        <p:spPr>
          <a:xfrm>
            <a:off x="723900" y="1599472"/>
            <a:ext cx="8217911" cy="43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intersect -a </a:t>
            </a:r>
            <a:r>
              <a:rPr lang="en-US" sz="2400" dirty="0" err="1">
                <a:latin typeface="Courier" pitchFamily="2" charset="0"/>
              </a:rPr>
              <a:t>a.bed</a:t>
            </a:r>
            <a:r>
              <a:rPr lang="en-US" sz="2400" dirty="0">
                <a:latin typeface="Courier" pitchFamily="2" charset="0"/>
              </a:rPr>
              <a:t> -b </a:t>
            </a:r>
            <a:r>
              <a:rPr lang="en-US" sz="2400" dirty="0" err="1">
                <a:latin typeface="Courier" pitchFamily="2" charset="0"/>
              </a:rPr>
              <a:t>b.bed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63" y="116631"/>
            <a:ext cx="7886700" cy="54233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4" y="2670895"/>
            <a:ext cx="8905876" cy="10983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1800" dirty="0">
                <a:latin typeface="Courier" pitchFamily="2" charset="0"/>
              </a:rPr>
              <a:t>	a1	.	+	chr1	10	20	b1	.	+	10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1800" dirty="0">
                <a:latin typeface="Courier" pitchFamily="2" charset="0"/>
              </a:rPr>
              <a:t>	a2	.	+	chr1	150	250	b2	.	+	50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18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91149" y="4060266"/>
            <a:ext cx="87617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-</a:t>
            </a:r>
            <a:r>
              <a:rPr lang="en-US" sz="2000" dirty="0" err="1">
                <a:solidFill>
                  <a:srgbClr val="FF0000"/>
                </a:solidFill>
              </a:rPr>
              <a:t>wao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write the original A and B entries plus the number of base pairs of overlap between the two features. A features w/o overlap are also reported.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1B58D8-EAC4-F6E8-315D-6C1DD741C423}"/>
              </a:ext>
            </a:extLst>
          </p:cNvPr>
          <p:cNvSpPr txBox="1">
            <a:spLocks/>
          </p:cNvSpPr>
          <p:nvPr/>
        </p:nvSpPr>
        <p:spPr>
          <a:xfrm>
            <a:off x="238124" y="1381124"/>
            <a:ext cx="8642640" cy="54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intersect -a </a:t>
            </a:r>
            <a:r>
              <a:rPr lang="en-US" sz="2400" dirty="0" err="1">
                <a:latin typeface="Courier" pitchFamily="2" charset="0"/>
              </a:rPr>
              <a:t>a.bed</a:t>
            </a:r>
            <a:r>
              <a:rPr lang="en-US" sz="2400" dirty="0">
                <a:latin typeface="Courier" pitchFamily="2" charset="0"/>
              </a:rPr>
              <a:t> -b </a:t>
            </a:r>
            <a:r>
              <a:rPr lang="en-US" sz="2400" dirty="0" err="1">
                <a:latin typeface="Courier" pitchFamily="2" charset="0"/>
              </a:rPr>
              <a:t>b.bed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2400" dirty="0">
              <a:solidFill>
                <a:srgbClr val="FF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393"/>
            <a:ext cx="7886700" cy="643145"/>
          </a:xfrm>
        </p:spPr>
        <p:txBody>
          <a:bodyPr>
            <a:normAutofit/>
          </a:bodyPr>
          <a:lstStyle/>
          <a:p>
            <a:r>
              <a:rPr lang="en-US" sz="3200" dirty="0" err="1"/>
              <a:t>bedtools</a:t>
            </a:r>
            <a:r>
              <a:rPr lang="en-US" sz="3200" dirty="0"/>
              <a:t> coverage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F4DFC-CD75-23C8-3527-04CF9FAF9EA4}"/>
              </a:ext>
            </a:extLst>
          </p:cNvPr>
          <p:cNvSpPr txBox="1"/>
          <p:nvPr/>
        </p:nvSpPr>
        <p:spPr>
          <a:xfrm>
            <a:off x="352425" y="1352550"/>
            <a:ext cx="80480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bedtools</a:t>
            </a:r>
            <a:r>
              <a:rPr lang="en-US" sz="2400" dirty="0"/>
              <a:t> coverage [OPTIONS] -a &lt;bed/…&gt; -b &lt;bed/…&gt;</a:t>
            </a:r>
          </a:p>
          <a:p>
            <a:endParaRPr lang="en-US" sz="2400" dirty="0"/>
          </a:p>
          <a:p>
            <a:r>
              <a:rPr lang="en-US" sz="2400" dirty="0"/>
              <a:t>- returns the depth and breadth of coverage of features from B</a:t>
            </a:r>
          </a:p>
          <a:p>
            <a:r>
              <a:rPr lang="en-US" sz="2400" dirty="0"/>
              <a:t>on the intervals in A.</a:t>
            </a:r>
          </a:p>
        </p:txBody>
      </p:sp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1EFB4-84F4-1078-822C-8C00236A3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8FE1-84AF-5AD2-84E7-76DD9721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5750"/>
            <a:ext cx="7886700" cy="6858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 from aligned reads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B4A6FCD-9921-7053-115E-572146D5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87" y="1254918"/>
            <a:ext cx="8582025" cy="2821782"/>
          </a:xfrm>
        </p:spPr>
        <p:txBody>
          <a:bodyPr>
            <a:normAutofit/>
          </a:bodyPr>
          <a:lstStyle/>
          <a:p>
            <a:r>
              <a:rPr lang="en-US" sz="2800" dirty="0"/>
              <a:t>BED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gene.bed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BAM (alignment)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aln.bam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/liu3zhenlab/teaching/raw/refs/heads/master/PLPTH813Bioinformatis/2025/3_data/lab06_Bedtools/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aln.bam.bai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432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A2250-ECD6-5003-F58C-657A7ED7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A2E7-AA3D-3BE7-12B8-E0982633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2376"/>
            <a:ext cx="7886700" cy="64314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 from aligned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179E2-93FB-248F-5875-5B112C7E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95" y="865133"/>
            <a:ext cx="8058150" cy="461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coverage -a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-b </a:t>
            </a:r>
            <a:r>
              <a:rPr lang="en-US" sz="2400" dirty="0" err="1">
                <a:latin typeface="Courier" pitchFamily="2" charset="0"/>
              </a:rPr>
              <a:t>aln.bam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C1ABB-3397-1F49-E016-CC2F06621D00}"/>
              </a:ext>
            </a:extLst>
          </p:cNvPr>
          <p:cNvSpPr txBox="1"/>
          <p:nvPr/>
        </p:nvSpPr>
        <p:spPr>
          <a:xfrm>
            <a:off x="4806987" y="3647371"/>
            <a:ext cx="21831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Read number</a:t>
            </a:r>
          </a:p>
          <a:p>
            <a:r>
              <a:rPr lang="en-US" sz="2000" dirty="0"/>
              <a:t>2. Coverage (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  <a:p>
            <a:r>
              <a:rPr lang="en-US" sz="2000" dirty="0"/>
              <a:t>3. Original length</a:t>
            </a:r>
          </a:p>
          <a:p>
            <a:r>
              <a:rPr lang="en-US" sz="2000" dirty="0"/>
              <a:t>4. Coverage (%)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E92FD-8C10-7CD3-1DDC-E02515DA28AD}"/>
              </a:ext>
            </a:extLst>
          </p:cNvPr>
          <p:cNvSpPr txBox="1"/>
          <p:nvPr/>
        </p:nvSpPr>
        <p:spPr>
          <a:xfrm>
            <a:off x="217849" y="141529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70743-51F3-39A1-5356-33DC1BD9E053}"/>
              </a:ext>
            </a:extLst>
          </p:cNvPr>
          <p:cNvSpPr txBox="1"/>
          <p:nvPr/>
        </p:nvSpPr>
        <p:spPr>
          <a:xfrm>
            <a:off x="240082" y="2523553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10F5EA-B5C1-1C11-5166-454D15A7197E}"/>
              </a:ext>
            </a:extLst>
          </p:cNvPr>
          <p:cNvSpPr txBox="1"/>
          <p:nvPr/>
        </p:nvSpPr>
        <p:spPr>
          <a:xfrm>
            <a:off x="4341971" y="2703259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43628-8260-0EE6-4F4B-9BC2A85CF7DC}"/>
              </a:ext>
            </a:extLst>
          </p:cNvPr>
          <p:cNvSpPr txBox="1"/>
          <p:nvPr/>
        </p:nvSpPr>
        <p:spPr>
          <a:xfrm>
            <a:off x="217849" y="1906762"/>
            <a:ext cx="62597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ref     5600    6000    gene1   .       -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ref     10000   12000   gene2   .       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9B2CD1-4B7F-B9B6-79F2-D63388C02F48}"/>
              </a:ext>
            </a:extLst>
          </p:cNvPr>
          <p:cNvSpPr txBox="1"/>
          <p:nvPr/>
        </p:nvSpPr>
        <p:spPr>
          <a:xfrm>
            <a:off x="217849" y="3004762"/>
            <a:ext cx="7458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	5600	6000	gene1	.	-	1232	400		400		1.0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	10000	12000	gene2	.	+	3716	2000	2000	1.0</a:t>
            </a:r>
          </a:p>
        </p:txBody>
      </p:sp>
    </p:spTree>
    <p:extLst>
      <p:ext uri="{BB962C8B-B14F-4D97-AF65-F5344CB8AC3E}">
        <p14:creationId xmlns:p14="http://schemas.microsoft.com/office/powerpoint/2010/main" val="121894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1844-099E-4491-25AD-4AFB93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47CF-FF2A-D528-0A80-57E3A696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7934"/>
            <a:ext cx="8229600" cy="195477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93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6219"/>
            <a:ext cx="7886700" cy="53267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" y="806515"/>
            <a:ext cx="8866207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TruSeq3-PE.fa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648" y="1770515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532632" y="4014191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06458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38" y="980302"/>
            <a:ext cx="8690319" cy="3957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</a:t>
            </a:r>
            <a:r>
              <a:rPr lang="en-US" sz="2000" dirty="0">
                <a:latin typeface="Courier"/>
                <a:cs typeface="Courier"/>
              </a:rPr>
              <a:t>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</a:t>
            </a:r>
            <a:r>
              <a:rPr lang="de-DE" sz="2000" dirty="0">
                <a:latin typeface="Courier"/>
                <a:cs typeface="Courier"/>
              </a:rPr>
              <a:t>-phred33 \</a:t>
            </a:r>
          </a:p>
          <a:p>
            <a:pPr marL="0" indent="0">
              <a:buNone/>
            </a:pPr>
            <a:r>
              <a:rPr lang="de-DE" sz="2000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sz="2000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7273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6734"/>
            <a:ext cx="8229600" cy="4069493"/>
          </a:xfrm>
        </p:spPr>
        <p:txBody>
          <a:bodyPr>
            <a:normAutofit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ILLUMINACLIP:TruSeq3-PE.fa:3:20:10:1:true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pPr>
              <a:lnSpc>
                <a:spcPct val="85000"/>
              </a:lnSpc>
            </a:pPr>
            <a:r>
              <a:rPr lang="en-US" dirty="0"/>
              <a:t>LEADING:3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Remove leading low quality or N bases (below quality 3)</a:t>
            </a:r>
          </a:p>
          <a:p>
            <a:pPr>
              <a:lnSpc>
                <a:spcPct val="85000"/>
              </a:lnSpc>
            </a:pPr>
            <a:r>
              <a:rPr lang="en-US" dirty="0"/>
              <a:t>TRAILING:3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Remove trailing low quality or N bases (below quality 3)</a:t>
            </a:r>
          </a:p>
          <a:p>
            <a:pPr>
              <a:lnSpc>
                <a:spcPct val="85000"/>
              </a:lnSpc>
            </a:pPr>
            <a:r>
              <a:rPr lang="en-US" dirty="0"/>
              <a:t>SLIDINGWINDOW:4:0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pPr>
              <a:lnSpc>
                <a:spcPct val="85000"/>
              </a:lnSpc>
            </a:pPr>
            <a:r>
              <a:rPr lang="en-US" dirty="0"/>
              <a:t>MINLEN:0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212"/>
            <a:ext cx="8229600" cy="579740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685" y="934088"/>
            <a:ext cx="5056253" cy="391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pPr>
              <a:lnSpc>
                <a:spcPct val="90000"/>
              </a:lnSpc>
            </a:pPr>
            <a:endParaRPr lang="pt-BR" sz="1200" dirty="0">
              <a:latin typeface="Courier"/>
              <a:cs typeface="Courier"/>
            </a:endParaRPr>
          </a:p>
          <a:p>
            <a:pPr>
              <a:lnSpc>
                <a:spcPct val="90000"/>
              </a:lnSpc>
            </a:pPr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830164" y="1268361"/>
            <a:ext cx="0" cy="348272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61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539" y="1681909"/>
            <a:ext cx="8726061" cy="333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SLIDINGWINDOW:4: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C544-6615-EACA-6849-F3911DA403FD}"/>
              </a:ext>
            </a:extLst>
          </p:cNvPr>
          <p:cNvSpPr txBox="1"/>
          <p:nvPr/>
        </p:nvSpPr>
        <p:spPr>
          <a:xfrm>
            <a:off x="196539" y="930010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/MG1655.pair1.fq</a:t>
            </a:r>
          </a:p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51074"/>
          </a:xfrm>
        </p:spPr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542" y="924918"/>
            <a:ext cx="8537865" cy="39420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22140</TotalTime>
  <Words>1785</Words>
  <Application>Microsoft Macintosh PowerPoint</Application>
  <PresentationFormat>On-screen Show (16:9)</PresentationFormat>
  <Paragraphs>239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Office 2013 - 2022 Theme</vt:lpstr>
      <vt:lpstr>Trimmomatic BEDtools  Bioinformatics Applications (PLPTH813)</vt:lpstr>
      <vt:lpstr>Outline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  <vt:lpstr>Problem</vt:lpstr>
      <vt:lpstr>Outline</vt:lpstr>
      <vt:lpstr>Extract sequences based on a BED input</vt:lpstr>
      <vt:lpstr>Extract sequences based on a BED input (I)</vt:lpstr>
      <vt:lpstr>Make a BED file</vt:lpstr>
      <vt:lpstr>Extract sequences based on a BED input (I)</vt:lpstr>
      <vt:lpstr>Extract the sequence</vt:lpstr>
      <vt:lpstr>Problem 1</vt:lpstr>
      <vt:lpstr>bedtools intersect</vt:lpstr>
      <vt:lpstr>bedtools intersect</vt:lpstr>
      <vt:lpstr>intersect (I)</vt:lpstr>
      <vt:lpstr>intersect (II)</vt:lpstr>
      <vt:lpstr>intersect (III)</vt:lpstr>
      <vt:lpstr>intersect (IV)</vt:lpstr>
      <vt:lpstr>bedtools coverage</vt:lpstr>
      <vt:lpstr>Coverage from aligned reads</vt:lpstr>
      <vt:lpstr>Coverage from aligned reads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121</cp:revision>
  <dcterms:created xsi:type="dcterms:W3CDTF">2020-12-23T05:20:35Z</dcterms:created>
  <dcterms:modified xsi:type="dcterms:W3CDTF">2025-02-27T20:26:55Z</dcterms:modified>
</cp:coreProperties>
</file>