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64" r:id="rId4"/>
    <p:sldId id="333" r:id="rId5"/>
    <p:sldId id="308" r:id="rId6"/>
    <p:sldId id="312" r:id="rId7"/>
    <p:sldId id="330" r:id="rId8"/>
    <p:sldId id="314" r:id="rId9"/>
    <p:sldId id="319" r:id="rId10"/>
    <p:sldId id="321" r:id="rId11"/>
    <p:sldId id="326" r:id="rId12"/>
    <p:sldId id="331" r:id="rId13"/>
    <p:sldId id="265" r:id="rId14"/>
    <p:sldId id="338" r:id="rId15"/>
    <p:sldId id="339" r:id="rId16"/>
    <p:sldId id="324" r:id="rId17"/>
    <p:sldId id="340" r:id="rId18"/>
    <p:sldId id="328" r:id="rId19"/>
    <p:sldId id="332" r:id="rId20"/>
    <p:sldId id="334" r:id="rId21"/>
    <p:sldId id="293" r:id="rId22"/>
    <p:sldId id="327" r:id="rId23"/>
    <p:sldId id="266" r:id="rId24"/>
    <p:sldId id="305" r:id="rId25"/>
    <p:sldId id="295" r:id="rId26"/>
    <p:sldId id="296" r:id="rId27"/>
    <p:sldId id="341" r:id="rId28"/>
    <p:sldId id="306" r:id="rId29"/>
    <p:sldId id="259" r:id="rId30"/>
    <p:sldId id="301" r:id="rId31"/>
    <p:sldId id="302" r:id="rId32"/>
    <p:sldId id="304" r:id="rId33"/>
    <p:sldId id="315" r:id="rId34"/>
    <p:sldId id="337" r:id="rId35"/>
    <p:sldId id="300" r:id="rId36"/>
    <p:sldId id="316" r:id="rId37"/>
    <p:sldId id="336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9" autoAdjust="0"/>
    <p:restoredTop sz="93356" autoAdjust="0"/>
  </p:normalViewPr>
  <p:slideViewPr>
    <p:cSldViewPr snapToGrid="0" snapToObjects="1">
      <p:cViewPr varScale="1">
        <p:scale>
          <a:sx n="185" d="100"/>
          <a:sy n="185" d="100"/>
        </p:scale>
        <p:origin x="155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EAB8-EB75-9542-9F77-F65808E666D2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650B9-622D-DD45-98D3-29A20BF13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701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4D9D-3452-824E-9FD3-5F78030E805A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4CBB-41C6-9848-8788-70E8C4D3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27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41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70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Collect sequences to form a database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Provide a</a:t>
            </a:r>
            <a:r>
              <a:rPr lang="en-US" baseline="0" dirty="0"/>
              <a:t> searching </a:t>
            </a:r>
            <a:r>
              <a:rPr lang="en-US" dirty="0"/>
              <a:t>algorithm</a:t>
            </a:r>
          </a:p>
          <a:p>
            <a:r>
              <a:rPr lang="en-US" dirty="0"/>
              <a:t>Display the</a:t>
            </a:r>
            <a:r>
              <a:rPr lang="en-US" baseline="0" dirty="0"/>
              <a:t> searching result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8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4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 score lets you estimate the magnitude of the search space you would have to</a:t>
            </a:r>
          </a:p>
          <a:p>
            <a:r>
              <a:rPr lang="en-US" dirty="0"/>
              <a:t>look through before you would expect to find an score as good as or better than this one by</a:t>
            </a:r>
          </a:p>
          <a:p>
            <a:r>
              <a:rPr lang="en-US" dirty="0"/>
              <a:t>chance.</a:t>
            </a:r>
          </a:p>
          <a:p>
            <a:r>
              <a:rPr lang="en-US" dirty="0"/>
              <a:t>Ex: If the bit-score is 30, you would have to score, on average, about 2^30 = 1 billion independent segment</a:t>
            </a:r>
          </a:p>
          <a:p>
            <a:r>
              <a:rPr lang="en-US" dirty="0"/>
              <a:t>pairs to find a score this score by chance. Each additional bit doubles the size of the search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5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963E-077C-5E48-A797-3461034DB1F6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653A-9A16-2F44-97DE-A911028B6186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2B9C-C217-3F4D-8C39-01D020C6F513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B037-7BAB-9544-8462-A0186F0FEFCC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FC00-1BC1-3F42-B123-94CF6EE2544B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B6E-DA34-604F-A3F3-E3DAA68A02F3}" type="datetime1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D9A-A9CB-C94D-A55B-35E6DD692E2C}" type="datetime1">
              <a:rPr lang="en-US" smtClean="0"/>
              <a:t>1/28/25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4CB-9014-D642-8B29-45835AE742E9}" type="datetime1">
              <a:rPr lang="en-US" smtClean="0"/>
              <a:t>1/28/25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9E1-5127-9243-9466-B520323A71C1}" type="datetime1">
              <a:rPr lang="en-US" smtClean="0"/>
              <a:t>1/28/25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3CF7-840A-FE4E-BAED-EAF2FD1F6173}" type="datetime1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E9B5-4C86-1840-A941-E5CA7F942A3D}" type="datetime1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6583-72B8-874D-88C5-2A4865DF055E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hyperlink" Target="http://rna.informatik.uni-freiburg.de/Teaching/index.jsp?toolName=Smith-Waterma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849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Alignment (I)</a:t>
            </a:r>
            <a:br>
              <a:rPr lang="en-US" sz="3600" dirty="0"/>
            </a:br>
            <a:br>
              <a:rPr lang="en-US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326328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2/14/2023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and global alignments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3796" y="1068331"/>
            <a:ext cx="809431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Local alignment: to find similar sequence regions between sequences</a:t>
            </a:r>
          </a:p>
          <a:p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G  T  </a:t>
            </a:r>
            <a:r>
              <a:rPr lang="en-US" sz="2400" b="1" dirty="0">
                <a:solidFill>
                  <a:srgbClr val="376092"/>
                </a:solidFill>
                <a:latin typeface="Courier New" charset="0"/>
              </a:rPr>
              <a:t>T  G  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       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T  G  C  T  G</a:t>
            </a:r>
          </a:p>
          <a:p>
            <a:endParaRPr lang="en-US" sz="2400" b="1" dirty="0">
              <a:solidFill>
                <a:schemeClr val="accent1"/>
              </a:solidFill>
              <a:latin typeface="Courier New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Global alignment: to attempt to optimally align the entire length of two sequences.</a:t>
            </a:r>
          </a:p>
          <a:p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T  G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094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(local) 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0200" y="865547"/>
            <a:ext cx="8356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</a:t>
            </a:r>
            <a:r>
              <a:rPr lang="en-US" sz="2400" dirty="0"/>
              <a:t>: How to determine which alignment is better?</a:t>
            </a:r>
          </a:p>
          <a:p>
            <a:endParaRPr lang="en-US" dirty="0"/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</a:t>
            </a:r>
          </a:p>
          <a:p>
            <a:r>
              <a:rPr lang="en-US" sz="2400" b="1" dirty="0">
                <a:solidFill>
                  <a:srgbClr val="404040"/>
                </a:solidFill>
                <a:latin typeface="Courier New" charset="0"/>
              </a:rPr>
              <a:t>Alignment 2: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T  G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1784" y="3095706"/>
            <a:ext cx="62882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Need a scoring scheme:</a:t>
            </a:r>
          </a:p>
          <a:p>
            <a:endParaRPr lang="en-US" sz="2400" dirty="0"/>
          </a:p>
          <a:p>
            <a:r>
              <a:rPr lang="en-US" sz="2400" dirty="0"/>
              <a:t>    e.g., match +1; mismatch -1; gap -2</a:t>
            </a:r>
          </a:p>
          <a:p>
            <a:endParaRPr lang="en-US" sz="2400" dirty="0"/>
          </a:p>
          <a:p>
            <a:r>
              <a:rPr lang="en-US" sz="2400" dirty="0"/>
              <a:t>then, a score can be assigned to each alignment  </a:t>
            </a:r>
          </a:p>
        </p:txBody>
      </p:sp>
    </p:spTree>
    <p:extLst>
      <p:ext uri="{BB962C8B-B14F-4D97-AF65-F5344CB8AC3E}">
        <p14:creationId xmlns:p14="http://schemas.microsoft.com/office/powerpoint/2010/main" val="199358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(local) 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1800" y="1237079"/>
            <a:ext cx="8255000" cy="159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              1  2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2  3                 score = 3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Alignment 2: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T  T  G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 C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              1  2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0 -2 -4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-3 -2 -1        score = 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1800" y="815016"/>
            <a:ext cx="36393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match +1; mismatch -1; gap -2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96776"/>
            <a:ext cx="8255000" cy="159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              1  2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1  1                 score = 2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Alignment 2: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T  T  G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 C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              1  2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0  0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3  4  5        score =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901148"/>
            <a:ext cx="35527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match +1; </a:t>
            </a:r>
            <a:r>
              <a:rPr lang="en-US" sz="2200" dirty="0">
                <a:solidFill>
                  <a:srgbClr val="000000"/>
                </a:solidFill>
              </a:rPr>
              <a:t>mismatch </a:t>
            </a:r>
            <a:r>
              <a:rPr lang="en-US" sz="2200" b="1" dirty="0">
                <a:solidFill>
                  <a:srgbClr val="FF0000"/>
                </a:solidFill>
              </a:rPr>
              <a:t>-2</a:t>
            </a:r>
            <a:r>
              <a:rPr lang="en-US" sz="2200" dirty="0">
                <a:solidFill>
                  <a:srgbClr val="000000"/>
                </a:solidFill>
              </a:rPr>
              <a:t>; gap </a:t>
            </a:r>
            <a:r>
              <a:rPr lang="en-US" sz="22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9596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741" y="118182"/>
            <a:ext cx="8229600" cy="572001"/>
          </a:xfrm>
        </p:spPr>
        <p:txBody>
          <a:bodyPr>
            <a:normAutofit fontScale="90000"/>
          </a:bodyPr>
          <a:lstStyle/>
          <a:p>
            <a:r>
              <a:rPr lang="en-US" dirty="0"/>
              <a:t>A classic algorithm for local alignment – Smith-Waterman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063" y="3260508"/>
            <a:ext cx="8116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Smith–Waterman (SW)</a:t>
            </a:r>
            <a:endParaRPr lang="en-US" sz="2400" dirty="0"/>
          </a:p>
          <a:p>
            <a:r>
              <a:rPr lang="en-US" sz="2400" dirty="0"/>
              <a:t>Using </a:t>
            </a:r>
            <a:r>
              <a:rPr lang="en-US" sz="2400" u="sng" dirty="0"/>
              <a:t>dynamic programming </a:t>
            </a:r>
            <a:r>
              <a:rPr lang="en-US" sz="2400" dirty="0"/>
              <a:t>to find the best local alignment(s)  between two sequences with respect to a scoring scheme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55901" y="1049495"/>
            <a:ext cx="55329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T  G  T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T  G  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          </a:t>
            </a:r>
            <a:r>
              <a:rPr lang="en-US" sz="2400" b="1" dirty="0">
                <a:solidFill>
                  <a:srgbClr val="376092"/>
                </a:solidFill>
                <a:latin typeface="Courier New" charset="0"/>
              </a:rPr>
              <a:t>T  G  C  T  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063" y="1180187"/>
            <a:ext cx="215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alignment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4345" y="2123085"/>
            <a:ext cx="7532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List all possible alignments and to find the winner with the highest score?</a:t>
            </a:r>
          </a:p>
        </p:txBody>
      </p:sp>
    </p:spTree>
    <p:extLst>
      <p:ext uri="{BB962C8B-B14F-4D97-AF65-F5344CB8AC3E}">
        <p14:creationId xmlns:p14="http://schemas.microsoft.com/office/powerpoint/2010/main" val="31401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CFDB-C837-A210-A89A-008C1C76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9066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Alignment with no 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FFC4-5C46-FA3B-C617-1027D9A8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320"/>
            <a:ext cx="8229600" cy="11175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urier New" charset="0"/>
              </a:rPr>
              <a:t>C  T  G  T  T  G  C  T  G  C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C  T  </a:t>
            </a:r>
            <a:r>
              <a:rPr lang="en-US" sz="2800" dirty="0">
                <a:solidFill>
                  <a:srgbClr val="FF0000"/>
                </a:solidFill>
                <a:latin typeface="Courier New" charset="0"/>
              </a:rPr>
              <a:t>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  T  T  G  C  T  G 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F377E-920F-B4B9-2B76-54083B4A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416EFF-4C70-1D98-ED17-721A420C9FD0}"/>
              </a:ext>
            </a:extLst>
          </p:cNvPr>
          <p:cNvSpPr txBox="1">
            <a:spLocks/>
          </p:cNvSpPr>
          <p:nvPr/>
        </p:nvSpPr>
        <p:spPr>
          <a:xfrm>
            <a:off x="457200" y="2313067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Alignment with gaps – dynamic alignment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070D32-4B85-7681-B7AF-534E4E4F9FE1}"/>
              </a:ext>
            </a:extLst>
          </p:cNvPr>
          <p:cNvSpPr txBox="1">
            <a:spLocks/>
          </p:cNvSpPr>
          <p:nvPr/>
        </p:nvSpPr>
        <p:spPr>
          <a:xfrm>
            <a:off x="457200" y="3127070"/>
            <a:ext cx="8229600" cy="176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urier New" charset="0"/>
              </a:rPr>
              <a:t>C  T  G  T  T  G  C  T  G  C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C  T  </a:t>
            </a:r>
            <a:r>
              <a:rPr lang="en-US" sz="2800" dirty="0">
                <a:solidFill>
                  <a:srgbClr val="FF0000"/>
                </a:solidFill>
                <a:latin typeface="Courier New" charset="0"/>
              </a:rPr>
              <a:t>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  T  -  G  C  T  G  C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C  T  </a:t>
            </a:r>
            <a:r>
              <a:rPr lang="en-US" sz="2800" dirty="0">
                <a:solidFill>
                  <a:srgbClr val="FF0000"/>
                </a:solidFill>
                <a:latin typeface="Courier New" charset="0"/>
              </a:rPr>
              <a:t>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  T  G  -  C  T  G  C</a:t>
            </a:r>
          </a:p>
        </p:txBody>
      </p:sp>
    </p:spTree>
    <p:extLst>
      <p:ext uri="{BB962C8B-B14F-4D97-AF65-F5344CB8AC3E}">
        <p14:creationId xmlns:p14="http://schemas.microsoft.com/office/powerpoint/2010/main" val="2954171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8242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991" y="1392391"/>
            <a:ext cx="4163829" cy="17962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dirty="0"/>
              <a:t>match +1; mismatch -1; gap -2 (</a:t>
            </a:r>
            <a:r>
              <a:rPr lang="en-US" i="1" dirty="0" err="1"/>
              <a:t>γ</a:t>
            </a:r>
            <a:r>
              <a:rPr lang="en-US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en-US" sz="2000" dirty="0"/>
              <a:t>Initialize top row and leftmost column to zero.</a:t>
            </a:r>
          </a:p>
          <a:p>
            <a:pPr marL="228600" indent="-2286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454111"/>
              </p:ext>
            </p:extLst>
          </p:nvPr>
        </p:nvGraphicFramePr>
        <p:xfrm>
          <a:off x="4380499" y="1026004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137868"/>
              </p:ext>
            </p:extLst>
          </p:nvPr>
        </p:nvGraphicFramePr>
        <p:xfrm>
          <a:off x="472930" y="3998884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30" y="3998884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635432"/>
              </p:ext>
            </p:extLst>
          </p:nvPr>
        </p:nvGraphicFramePr>
        <p:xfrm>
          <a:off x="1613385" y="3061472"/>
          <a:ext cx="1982206" cy="793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02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0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19829" y="682073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2928" y="2991983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1082" y="492148"/>
            <a:ext cx="808858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  t: ATGCTGCA</a:t>
            </a:r>
          </a:p>
        </p:txBody>
      </p:sp>
    </p:spTree>
    <p:extLst>
      <p:ext uri="{BB962C8B-B14F-4D97-AF65-F5344CB8AC3E}">
        <p14:creationId xmlns:p14="http://schemas.microsoft.com/office/powerpoint/2010/main" val="983453749"/>
      </p:ext>
    </p:extLst>
  </p:cSld>
  <p:clrMapOvr>
    <a:masterClrMapping/>
  </p:clrMapOvr>
  <p:transition advTm="32384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-31452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54" y="1388107"/>
            <a:ext cx="4312066" cy="18224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dirty="0"/>
              <a:t>match +1; mismatch -1; gap -2 (</a:t>
            </a:r>
            <a:r>
              <a:rPr lang="en-US" i="1" dirty="0" err="1"/>
              <a:t>γ</a:t>
            </a:r>
            <a:r>
              <a:rPr lang="en-US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en-US" sz="2000" dirty="0"/>
              <a:t>Initialize top row and leftmost column to zero.</a:t>
            </a:r>
          </a:p>
          <a:p>
            <a:pPr marL="228600" indent="-2286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08915"/>
              </p:ext>
            </p:extLst>
          </p:nvPr>
        </p:nvGraphicFramePr>
        <p:xfrm>
          <a:off x="4380499" y="1079797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240457"/>
              </p:ext>
            </p:extLst>
          </p:nvPr>
        </p:nvGraphicFramePr>
        <p:xfrm>
          <a:off x="204736" y="409371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36" y="409371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924422"/>
              </p:ext>
            </p:extLst>
          </p:nvPr>
        </p:nvGraphicFramePr>
        <p:xfrm>
          <a:off x="1434093" y="3094185"/>
          <a:ext cx="1982206" cy="850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144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14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19829" y="753799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2928" y="3045776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04736" y="502318"/>
            <a:ext cx="808858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 t: ATGCTGCA</a:t>
            </a:r>
          </a:p>
        </p:txBody>
      </p:sp>
    </p:spTree>
    <p:extLst>
      <p:ext uri="{BB962C8B-B14F-4D97-AF65-F5344CB8AC3E}">
        <p14:creationId xmlns:p14="http://schemas.microsoft.com/office/powerpoint/2010/main" val="765404031"/>
      </p:ext>
    </p:extLst>
  </p:cSld>
  <p:clrMapOvr>
    <a:masterClrMapping/>
  </p:clrMapOvr>
  <p:transition advTm="32384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58197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1" y="1369662"/>
            <a:ext cx="4265408" cy="17962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dirty="0"/>
              <a:t>match +1; mismatch -1; gap -2 (</a:t>
            </a:r>
            <a:r>
              <a:rPr lang="en-US" i="1" dirty="0" err="1"/>
              <a:t>γ</a:t>
            </a:r>
            <a:r>
              <a:rPr lang="en-US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en-US" sz="2000" dirty="0"/>
              <a:t>Initialize top row and leftmost column to zero.</a:t>
            </a:r>
          </a:p>
          <a:p>
            <a:pPr marL="228600" indent="-2286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990976"/>
              </p:ext>
            </p:extLst>
          </p:nvPr>
        </p:nvGraphicFramePr>
        <p:xfrm>
          <a:off x="4380499" y="1079795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285858"/>
              </p:ext>
            </p:extLst>
          </p:nvPr>
        </p:nvGraphicFramePr>
        <p:xfrm>
          <a:off x="220765" y="4021734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65" y="4021734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866720"/>
              </p:ext>
            </p:extLst>
          </p:nvPr>
        </p:nvGraphicFramePr>
        <p:xfrm>
          <a:off x="1434093" y="2932824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19829" y="753796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2928" y="3045774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5091" y="531496"/>
            <a:ext cx="808858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 t: ATGCTGCA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C29EFF-AE8A-9294-0648-AE91A90D96A6}"/>
              </a:ext>
            </a:extLst>
          </p:cNvPr>
          <p:cNvSpPr/>
          <p:nvPr/>
        </p:nvSpPr>
        <p:spPr>
          <a:xfrm>
            <a:off x="5187298" y="1751221"/>
            <a:ext cx="863125" cy="806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6206"/>
      </p:ext>
    </p:extLst>
  </p:cSld>
  <p:clrMapOvr>
    <a:masterClrMapping/>
  </p:clrMapOvr>
  <p:transition advTm="32384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6124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752" y="1100430"/>
            <a:ext cx="4287575" cy="20866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dirty="0"/>
              <a:t>match +1; mismatch -1; gap -2 (</a:t>
            </a:r>
            <a:r>
              <a:rPr lang="en-US" i="1" dirty="0" err="1"/>
              <a:t>γ</a:t>
            </a:r>
            <a:r>
              <a:rPr lang="en-US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en-US" sz="2000" dirty="0"/>
              <a:t>Initialize top row and leftmost column to zero.</a:t>
            </a:r>
          </a:p>
          <a:p>
            <a:pPr marL="228600" indent="-2286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976438"/>
              </p:ext>
            </p:extLst>
          </p:nvPr>
        </p:nvGraphicFramePr>
        <p:xfrm>
          <a:off x="168878" y="4038394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78" y="4038394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27816"/>
              </p:ext>
            </p:extLst>
          </p:nvPr>
        </p:nvGraphicFramePr>
        <p:xfrm>
          <a:off x="1599195" y="2922028"/>
          <a:ext cx="1982206" cy="870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002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00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32071"/>
              </p:ext>
            </p:extLst>
          </p:nvPr>
        </p:nvGraphicFramePr>
        <p:xfrm>
          <a:off x="4380499" y="810105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38409"/>
              </p:ext>
            </p:extLst>
          </p:nvPr>
        </p:nvGraphicFramePr>
        <p:xfrm>
          <a:off x="1721933" y="677205"/>
          <a:ext cx="112921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3100" imgH="241300" progId="Equation.3">
                  <p:embed/>
                </p:oleObj>
              </mc:Choice>
              <mc:Fallback>
                <p:oleObj name="Equation" r:id="rId5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1933" y="677205"/>
                        <a:ext cx="112921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35188" y="3979126"/>
            <a:ext cx="593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0 - 1</a:t>
            </a:r>
          </a:p>
          <a:p>
            <a:r>
              <a:rPr lang="en-US" dirty="0">
                <a:solidFill>
                  <a:srgbClr val="FF0000"/>
                </a:solidFill>
              </a:rPr>
              <a:t>0 - 2</a:t>
            </a:r>
          </a:p>
          <a:p>
            <a:r>
              <a:rPr lang="en-US" dirty="0">
                <a:solidFill>
                  <a:srgbClr val="FF0000"/>
                </a:solidFill>
              </a:rPr>
              <a:t>0 - 2</a:t>
            </a:r>
          </a:p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19829" y="496803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62928" y="2788784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460338026"/>
      </p:ext>
    </p:extLst>
  </p:cSld>
  <p:clrMapOvr>
    <a:masterClrMapping/>
  </p:clrMapOvr>
  <p:transition advTm="32384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58195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163" y="744535"/>
            <a:ext cx="4074785" cy="20866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dirty="0"/>
              <a:t>match +1; mismatch -1; gap -2 (</a:t>
            </a:r>
            <a:r>
              <a:rPr lang="en-US" i="1" dirty="0" err="1"/>
              <a:t>γ</a:t>
            </a:r>
            <a:r>
              <a:rPr lang="en-US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en-US" sz="2000" dirty="0"/>
              <a:t>Initialize top row and leftmost column to zero.</a:t>
            </a:r>
          </a:p>
          <a:p>
            <a:pPr marL="228600" indent="-2286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881718"/>
              </p:ext>
            </p:extLst>
          </p:nvPr>
        </p:nvGraphicFramePr>
        <p:xfrm>
          <a:off x="4488073" y="810105"/>
          <a:ext cx="4542736" cy="4042183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3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107883"/>
              </p:ext>
            </p:extLst>
          </p:nvPr>
        </p:nvGraphicFramePr>
        <p:xfrm>
          <a:off x="115091" y="3751522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1" y="3751522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982513"/>
              </p:ext>
            </p:extLst>
          </p:nvPr>
        </p:nvGraphicFramePr>
        <p:xfrm>
          <a:off x="1345193" y="2675083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491296"/>
              </p:ext>
            </p:extLst>
          </p:nvPr>
        </p:nvGraphicFramePr>
        <p:xfrm>
          <a:off x="2073203" y="691484"/>
          <a:ext cx="112921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3100" imgH="241300" progId="Equation.3">
                  <p:embed/>
                </p:oleObj>
              </mc:Choice>
              <mc:Fallback>
                <p:oleObj name="Equation" r:id="rId5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3203" y="691484"/>
                        <a:ext cx="112921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19829" y="363084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0502" y="2852284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3793" y="4814795"/>
            <a:ext cx="5522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7"/>
              </a:rPr>
              <a:t>http://rna.informatik.uni-freiburg.de/Teaching/index.jsp?toolName=Smith-Waterman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5989112"/>
      </p:ext>
    </p:extLst>
  </p:cSld>
  <p:clrMapOvr>
    <a:masterClrMapping/>
  </p:clrMapOvr>
  <p:transition advTm="3238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03782" y="1337076"/>
            <a:ext cx="4720993" cy="2655056"/>
          </a:xfrm>
        </p:spPr>
        <p:txBody>
          <a:bodyPr>
            <a:normAutofit/>
          </a:bodyPr>
          <a:lstStyle/>
          <a:p>
            <a:r>
              <a:rPr lang="en-US" sz="2800" dirty="0"/>
              <a:t>Alignment overview</a:t>
            </a:r>
          </a:p>
          <a:p>
            <a:r>
              <a:rPr lang="en-US" sz="2800" dirty="0"/>
              <a:t>Dot plot</a:t>
            </a:r>
          </a:p>
          <a:p>
            <a:r>
              <a:rPr lang="en-US" sz="2800" dirty="0"/>
              <a:t>Dynamic alignment</a:t>
            </a:r>
          </a:p>
          <a:p>
            <a:pPr marL="0" indent="0">
              <a:buNone/>
            </a:pPr>
            <a:r>
              <a:rPr lang="en-US" sz="2800" dirty="0"/>
              <a:t>(example: local alignment)</a:t>
            </a:r>
          </a:p>
          <a:p>
            <a:r>
              <a:rPr lang="en-US" sz="2800" dirty="0"/>
              <a:t>BLAST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7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617" y="5499101"/>
            <a:ext cx="2133600" cy="365125"/>
          </a:xfrm>
        </p:spPr>
        <p:txBody>
          <a:bodyPr/>
          <a:lstStyle/>
          <a:p>
            <a:fld id="{33B56282-C7CF-CF44-A8DE-9B4E2A02B0DD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94055"/>
            <a:ext cx="7772400" cy="668105"/>
          </a:xfrm>
        </p:spPr>
        <p:txBody>
          <a:bodyPr/>
          <a:lstStyle/>
          <a:p>
            <a:r>
              <a:rPr lang="en-US" dirty="0"/>
              <a:t>SW example (cont.)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960839"/>
              </p:ext>
            </p:extLst>
          </p:nvPr>
        </p:nvGraphicFramePr>
        <p:xfrm>
          <a:off x="3505876" y="986412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1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76485" y="661327"/>
            <a:ext cx="80885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</p:spTree>
    <p:extLst>
      <p:ext uri="{BB962C8B-B14F-4D97-AF65-F5344CB8AC3E}">
        <p14:creationId xmlns:p14="http://schemas.microsoft.com/office/powerpoint/2010/main" val="552909321"/>
      </p:ext>
    </p:extLst>
  </p:cSld>
  <p:clrMapOvr>
    <a:masterClrMapping/>
  </p:clrMapOvr>
  <p:transition advTm="32384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6124"/>
            <a:ext cx="7772400" cy="668105"/>
          </a:xfrm>
        </p:spPr>
        <p:txBody>
          <a:bodyPr/>
          <a:lstStyle/>
          <a:p>
            <a:r>
              <a:rPr lang="en-US" dirty="0"/>
              <a:t>SW example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49" y="1363513"/>
            <a:ext cx="4343399" cy="2731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obtain the optimum local alignment,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Identify the highest scores in the matrix.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Then, go backwards to the cell with the highest score of the positions of (</a:t>
            </a:r>
            <a:r>
              <a:rPr lang="en-US" sz="2000" dirty="0" err="1"/>
              <a:t>i</a:t>
            </a:r>
            <a:r>
              <a:rPr lang="en-US" sz="2000" dirty="0"/>
              <a:t> − 1, j), (</a:t>
            </a:r>
            <a:r>
              <a:rPr lang="en-US" sz="2000" dirty="0" err="1"/>
              <a:t>i</a:t>
            </a:r>
            <a:r>
              <a:rPr lang="en-US" sz="2000" dirty="0"/>
              <a:t>, j − 1), and (</a:t>
            </a:r>
            <a:r>
              <a:rPr lang="en-US" sz="2000" dirty="0" err="1"/>
              <a:t>i</a:t>
            </a:r>
            <a:r>
              <a:rPr lang="en-US" sz="2000" dirty="0"/>
              <a:t> − 1, j − 1)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This procedure is repeated until a cell with zero value is reached.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928234"/>
              </p:ext>
            </p:extLst>
          </p:nvPr>
        </p:nvGraphicFramePr>
        <p:xfrm>
          <a:off x="4380499" y="1056630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1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20765" y="592075"/>
            <a:ext cx="808858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    t: ATGCTGCA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07881" y="3563344"/>
            <a:ext cx="812802" cy="1151469"/>
            <a:chOff x="8107881" y="4097865"/>
            <a:chExt cx="812802" cy="1151469"/>
          </a:xfrm>
        </p:grpSpPr>
        <p:sp>
          <p:nvSpPr>
            <p:cNvPr id="3" name="Oval 2"/>
            <p:cNvSpPr/>
            <p:nvPr/>
          </p:nvSpPr>
          <p:spPr>
            <a:xfrm>
              <a:off x="8107881" y="4826000"/>
              <a:ext cx="389467" cy="423334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531216" y="4097865"/>
              <a:ext cx="389467" cy="423334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H="1" flipV="1">
            <a:off x="7947017" y="4200199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591417" y="3861528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176552" y="3488996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770150" y="3124928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355284" y="2752394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404217" y="3497463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989352" y="3124931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582950" y="2760863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8546" y="4126652"/>
            <a:ext cx="1708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    ||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lang="en-US" dirty="0">
                <a:latin typeface="Courier New"/>
                <a:cs typeface="Courier New"/>
              </a:rPr>
              <a:t>|||</a:t>
            </a:r>
          </a:p>
          <a:p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42970" y="4126652"/>
            <a:ext cx="2123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       ||||</a:t>
            </a:r>
          </a:p>
          <a:p>
            <a:r>
              <a:rPr lang="en-US" dirty="0">
                <a:latin typeface="Courier New"/>
                <a:cs typeface="Courier New"/>
              </a:rPr>
              <a:t>   t: ATGCTGCA</a:t>
            </a:r>
          </a:p>
        </p:txBody>
      </p:sp>
    </p:spTree>
    <p:extLst>
      <p:ext uri="{BB962C8B-B14F-4D97-AF65-F5344CB8AC3E}">
        <p14:creationId xmlns:p14="http://schemas.microsoft.com/office/powerpoint/2010/main" val="531701212"/>
      </p:ext>
    </p:extLst>
  </p:cSld>
  <p:clrMapOvr>
    <a:masterClrMapping/>
  </p:clrMapOvr>
  <p:transition advTm="323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564"/>
            <a:ext cx="8229600" cy="572001"/>
          </a:xfrm>
        </p:spPr>
        <p:txBody>
          <a:bodyPr>
            <a:normAutofit/>
          </a:bodyPr>
          <a:lstStyle/>
          <a:p>
            <a:r>
              <a:rPr lang="en-US" dirty="0"/>
              <a:t>Global alignment – Needleman-</a:t>
            </a:r>
            <a:r>
              <a:rPr lang="en-US" dirty="0" err="1"/>
              <a:t>Wunsch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9809" y="696400"/>
            <a:ext cx="889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Global alignments attempt to optimally align the entire length of two sequences.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25725"/>
              </p:ext>
            </p:extLst>
          </p:nvPr>
        </p:nvGraphicFramePr>
        <p:xfrm>
          <a:off x="4799239" y="1154212"/>
          <a:ext cx="4098776" cy="3596791"/>
        </p:xfrm>
        <a:graphic>
          <a:graphicData uri="http://schemas.openxmlformats.org/drawingml/2006/table">
            <a:tbl>
              <a:tblPr/>
              <a:tblGrid>
                <a:gridCol w="37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6981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-15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-20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-25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-30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-35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-40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-15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-20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-25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-30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-35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-40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0" name="Text Box 115"/>
          <p:cNvSpPr txBox="1">
            <a:spLocks noChangeArrowheads="1"/>
          </p:cNvSpPr>
          <p:nvPr/>
        </p:nvSpPr>
        <p:spPr bwMode="auto">
          <a:xfrm>
            <a:off x="252527" y="1296460"/>
            <a:ext cx="454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+10 for match, -2 for mismatch, -5 for gap</a:t>
            </a:r>
          </a:p>
        </p:txBody>
      </p:sp>
      <p:graphicFrame>
        <p:nvGraphicFramePr>
          <p:cNvPr id="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10506"/>
              </p:ext>
            </p:extLst>
          </p:nvPr>
        </p:nvGraphicFramePr>
        <p:xfrm>
          <a:off x="353396" y="2396094"/>
          <a:ext cx="4048895" cy="1113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500" imgH="825500" progId="Equation.3">
                  <p:embed/>
                </p:oleObj>
              </mc:Choice>
              <mc:Fallback>
                <p:oleObj name="Equation" r:id="rId2" imgW="26035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96" y="2396094"/>
                        <a:ext cx="4048895" cy="1113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77814" y="1704745"/>
            <a:ext cx="1817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47813" y="3769841"/>
            <a:ext cx="240101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s: CTG-TTGCT</a:t>
            </a:r>
          </a:p>
          <a:p>
            <a:r>
              <a:rPr lang="en-US" sz="2400" dirty="0">
                <a:latin typeface="Courier New"/>
                <a:cs typeface="Courier New"/>
              </a:rPr>
              <a:t>    ||  |||</a:t>
            </a:r>
            <a:endParaRPr lang="en-US" sz="24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t: ATGC-TGCA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8448322" y="4347373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8075788" y="4004010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7703255" y="3684777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320843" y="3604685"/>
            <a:ext cx="16227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238999" y="3342860"/>
            <a:ext cx="0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932788" y="3024377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570134" y="2694177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6213121" y="2372444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849055" y="2060336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93265" y="731384"/>
            <a:ext cx="324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83100" y="2908865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1846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 (Basic Local Alignment Search Tool)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07" y="854262"/>
            <a:ext cx="8944785" cy="4083259"/>
          </a:xfrm>
        </p:spPr>
        <p:txBody>
          <a:bodyPr>
            <a:normAutofit/>
          </a:bodyPr>
          <a:lstStyle/>
          <a:p>
            <a:r>
              <a:rPr lang="en-US" dirty="0"/>
              <a:t>The classic algorithm, Smith–Waterman algorithm, optimizes the similar measure. It </a:t>
            </a:r>
            <a:r>
              <a:rPr lang="en-US" b="1" i="1" dirty="0"/>
              <a:t>ensured</a:t>
            </a:r>
            <a:r>
              <a:rPr lang="en-US" dirty="0"/>
              <a:t> the </a:t>
            </a:r>
            <a:r>
              <a:rPr lang="en-US" i="1" dirty="0"/>
              <a:t>best performance on accuracy </a:t>
            </a:r>
            <a:r>
              <a:rPr lang="en-US" dirty="0"/>
              <a:t>and the most precise results with respect to </a:t>
            </a:r>
            <a:r>
              <a:rPr lang="en-US" i="1" dirty="0"/>
              <a:t>its scoring scheme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Smith–Waterman algorithm is </a:t>
            </a:r>
            <a:r>
              <a:rPr lang="en-US" i="1" dirty="0"/>
              <a:t>time-consuming </a:t>
            </a:r>
            <a:r>
              <a:rPr lang="en-US" dirty="0"/>
              <a:t>and computational burdensome. It is not practical to apply it to align a query sequence to a large database.</a:t>
            </a:r>
          </a:p>
          <a:p>
            <a:endParaRPr lang="en-US" dirty="0"/>
          </a:p>
          <a:p>
            <a:r>
              <a:rPr lang="en-US" i="1" dirty="0"/>
              <a:t>BLAST</a:t>
            </a:r>
            <a:r>
              <a:rPr lang="en-US" dirty="0"/>
              <a:t> emphasizes on speed to make the algorithm practical on huge genome databases.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4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6" y="4101976"/>
            <a:ext cx="8246531" cy="991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Could you recall the procedure of a BLAST job to achieve the BLAST alignment results? And what does NCBI provide?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769" y="785719"/>
            <a:ext cx="5051750" cy="326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50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BLAST+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0644" y="966772"/>
            <a:ext cx="8056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BLAST was first introduced by NCBI in 1989.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NCBI introduced BLAST+ in 2009, which is faster and allows more flexibility in output formats and in the search input.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It provides a variety of BLAST functions for both DNA and protein sequences.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086817"/>
            <a:ext cx="1797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example: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382810"/>
              </p:ext>
            </p:extLst>
          </p:nvPr>
        </p:nvGraphicFramePr>
        <p:xfrm>
          <a:off x="630644" y="3526802"/>
          <a:ext cx="8056155" cy="1214391"/>
        </p:xfrm>
        <a:graphic>
          <a:graphicData uri="http://schemas.openxmlformats.org/drawingml/2006/table">
            <a:tbl>
              <a:tblPr/>
              <a:tblGrid>
                <a:gridCol w="106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6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17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Traditional BLASTP to compare a protein query to a protein database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17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Traditional BLASTN requiring an exact match of 11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3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405"/>
            <a:ext cx="8229600" cy="579740"/>
          </a:xfrm>
        </p:spPr>
        <p:txBody>
          <a:bodyPr/>
          <a:lstStyle/>
          <a:p>
            <a:r>
              <a:rPr lang="en-US" dirty="0"/>
              <a:t>BLAST algorithm</a:t>
            </a:r>
          </a:p>
        </p:txBody>
      </p:sp>
      <p:sp>
        <p:nvSpPr>
          <p:cNvPr id="7" name="Rectangle 6"/>
          <p:cNvSpPr/>
          <p:nvPr/>
        </p:nvSpPr>
        <p:spPr>
          <a:xfrm>
            <a:off x="210185" y="642287"/>
            <a:ext cx="8933815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/>
              </a:rPr>
              <a:t>1. Make k-tuple words (seeds) of the query sequence.</a:t>
            </a:r>
          </a:p>
          <a:p>
            <a:r>
              <a:rPr lang="en-US" dirty="0">
                <a:latin typeface="Courier New"/>
                <a:cs typeface="Courier New"/>
              </a:rPr>
              <a:t>CTGTTGCTCGTCTCGGGACTGT</a:t>
            </a:r>
          </a:p>
          <a:p>
            <a:r>
              <a:rPr lang="en-US" dirty="0">
                <a:latin typeface="Courier New"/>
                <a:cs typeface="Courier New"/>
              </a:rPr>
              <a:t>CTG</a:t>
            </a:r>
          </a:p>
          <a:p>
            <a:r>
              <a:rPr lang="en-US" dirty="0">
                <a:latin typeface="Courier New"/>
                <a:cs typeface="Courier New"/>
              </a:rPr>
              <a:t> TGT</a:t>
            </a:r>
          </a:p>
          <a:p>
            <a:r>
              <a:rPr lang="en-US" dirty="0">
                <a:latin typeface="Courier New"/>
                <a:cs typeface="Courier New"/>
              </a:rPr>
              <a:t>  GTT</a:t>
            </a:r>
          </a:p>
          <a:p>
            <a:r>
              <a:rPr lang="en-US" dirty="0">
                <a:latin typeface="Courier New"/>
                <a:cs typeface="Courier New"/>
              </a:rPr>
              <a:t>   …</a:t>
            </a:r>
          </a:p>
          <a:p>
            <a:r>
              <a:rPr lang="en-US" sz="2000" dirty="0">
                <a:cs typeface="Courier New"/>
              </a:rPr>
              <a:t>2. List possible matching words for </a:t>
            </a:r>
            <a:r>
              <a:rPr lang="en-US" sz="2000" b="1" dirty="0">
                <a:cs typeface="Courier New"/>
              </a:rPr>
              <a:t>each k-tuple word </a:t>
            </a:r>
            <a:r>
              <a:rPr lang="en-US" sz="2000" dirty="0">
                <a:cs typeface="Courier New"/>
              </a:rPr>
              <a:t>&amp; remove low-scoring words</a:t>
            </a:r>
          </a:p>
          <a:p>
            <a:r>
              <a:rPr lang="en-US" i="1" dirty="0">
                <a:latin typeface="Courier New"/>
                <a:cs typeface="Courier New"/>
              </a:rPr>
              <a:t>k</a:t>
            </a:r>
            <a:r>
              <a:rPr lang="en-US" dirty="0">
                <a:latin typeface="Courier New"/>
                <a:cs typeface="Courier New"/>
              </a:rPr>
              <a:t>	mismatch</a:t>
            </a:r>
          </a:p>
          <a:p>
            <a:r>
              <a:rPr lang="en-US" dirty="0">
                <a:latin typeface="Courier New"/>
                <a:cs typeface="Courier New"/>
              </a:rPr>
              <a:t>CTG 0</a:t>
            </a:r>
          </a:p>
          <a:p>
            <a:r>
              <a:rPr lang="en-US" dirty="0">
                <a:latin typeface="Courier New"/>
                <a:cs typeface="Courier New"/>
              </a:rPr>
              <a:t>ATG 1</a:t>
            </a:r>
          </a:p>
          <a:p>
            <a:r>
              <a:rPr lang="en-US" dirty="0">
                <a:latin typeface="Courier New"/>
                <a:cs typeface="Courier New"/>
              </a:rPr>
              <a:t>TTG 1  high-scoring words</a:t>
            </a:r>
          </a:p>
          <a:p>
            <a:r>
              <a:rPr lang="en-US" dirty="0">
                <a:latin typeface="Courier New"/>
                <a:cs typeface="Courier New"/>
              </a:rPr>
              <a:t>GTG 1</a:t>
            </a:r>
          </a:p>
          <a:p>
            <a:r>
              <a:rPr lang="en-US" dirty="0">
                <a:latin typeface="Courier New"/>
                <a:cs typeface="Courier New"/>
              </a:rPr>
              <a:t>CAG 1</a:t>
            </a:r>
          </a:p>
          <a:p>
            <a:r>
              <a:rPr lang="en-US" dirty="0">
                <a:latin typeface="Courier New"/>
                <a:cs typeface="Courier New"/>
              </a:rPr>
              <a:t>…</a:t>
            </a:r>
          </a:p>
          <a:p>
            <a:r>
              <a:rPr lang="en-US" dirty="0">
                <a:latin typeface="Courier New"/>
                <a:cs typeface="Courier New"/>
              </a:rPr>
              <a:t>AAG 2</a:t>
            </a:r>
          </a:p>
          <a:p>
            <a:r>
              <a:rPr lang="en-US" dirty="0">
                <a:latin typeface="Courier New"/>
                <a:cs typeface="Courier New"/>
              </a:rPr>
              <a:t>…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0185" y="4400190"/>
            <a:ext cx="1380067" cy="0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603450" y="4133495"/>
            <a:ext cx="1811867" cy="481569"/>
            <a:chOff x="5672666" y="3983564"/>
            <a:chExt cx="1811867" cy="481569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6654800" y="4146827"/>
              <a:ext cx="829733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5672666" y="4146827"/>
              <a:ext cx="618067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72666" y="3983564"/>
              <a:ext cx="0" cy="38100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484532" y="3983564"/>
              <a:ext cx="0" cy="38100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233971" y="4095801"/>
              <a:ext cx="553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HSP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302382" y="3485799"/>
            <a:ext cx="5147734" cy="622295"/>
            <a:chOff x="1371599" y="3335868"/>
            <a:chExt cx="5147734" cy="62229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392333" y="3708399"/>
              <a:ext cx="0" cy="24976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451600" y="3335868"/>
              <a:ext cx="0" cy="431800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371599" y="3352802"/>
              <a:ext cx="5071534" cy="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519333" y="3708399"/>
              <a:ext cx="0" cy="24976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24516" y="3604336"/>
            <a:ext cx="3862284" cy="406394"/>
            <a:chOff x="4893733" y="3454406"/>
            <a:chExt cx="3862284" cy="40639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893733" y="3860800"/>
              <a:ext cx="3666067" cy="0"/>
            </a:xfrm>
            <a:prstGeom prst="line">
              <a:avLst/>
            </a:prstGeom>
            <a:ln w="57150" cmpd="sng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745431" y="3454406"/>
              <a:ext cx="2010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Database sequence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00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F6357-878A-847C-06D4-93B1A151B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F746-1BBA-4883-4A0A-BCF26887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 algorithm (cont.)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2D02E5-AD6F-A72A-FB92-3D958FFECECF}"/>
              </a:ext>
            </a:extLst>
          </p:cNvPr>
          <p:cNvSpPr/>
          <p:nvPr/>
        </p:nvSpPr>
        <p:spPr>
          <a:xfrm>
            <a:off x="210185" y="981611"/>
            <a:ext cx="89338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cs typeface="Courier New"/>
              </a:rPr>
              <a:t>1. Make k-tuple words (seeds) of the query sequence.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cs typeface="Courier New"/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  <a:cs typeface="Courier New"/>
              </a:rPr>
              <a:t>2. List possible matching words for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cs typeface="Courier New"/>
              </a:rPr>
              <a:t>each k-tuple word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cs typeface="Courier New"/>
              </a:rPr>
              <a:t>&amp; remove low-scoring words</a:t>
            </a:r>
          </a:p>
          <a:p>
            <a:endParaRPr lang="en-US" sz="2400" dirty="0">
              <a:cs typeface="Courier New"/>
            </a:endParaRPr>
          </a:p>
          <a:p>
            <a:r>
              <a:rPr lang="en-US" sz="2400" dirty="0">
                <a:cs typeface="Courier New"/>
              </a:rPr>
              <a:t>3. Compare the high-scoring words to the database sequences to identify exact matches</a:t>
            </a:r>
          </a:p>
          <a:p>
            <a:endParaRPr lang="en-US" sz="2400" dirty="0">
              <a:cs typeface="Courier New"/>
            </a:endParaRPr>
          </a:p>
          <a:p>
            <a:r>
              <a:rPr lang="en-US" sz="2400" dirty="0">
                <a:cs typeface="Courier New"/>
              </a:rPr>
              <a:t>4. Extend the exact matches to both directions on the database sequences to obtain high-scoring segment pairs (HSPs)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CD532C-AA76-1B2A-66B9-752FAA4F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1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based BLAST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268" y="1028224"/>
            <a:ext cx="7755464" cy="3909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 1:</a:t>
            </a:r>
          </a:p>
          <a:p>
            <a:r>
              <a:rPr lang="en-US" dirty="0"/>
              <a:t>Computer/server</a:t>
            </a:r>
          </a:p>
          <a:p>
            <a:r>
              <a:rPr lang="en-US" dirty="0"/>
              <a:t>Install the “BLAST+” software package</a:t>
            </a:r>
          </a:p>
          <a:p>
            <a:r>
              <a:rPr lang="en-US" dirty="0"/>
              <a:t>Make databases of collected sequences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Step 2:</a:t>
            </a:r>
          </a:p>
          <a:p>
            <a:pPr marL="0" indent="0">
              <a:buNone/>
            </a:pPr>
            <a:r>
              <a:rPr lang="en-US" dirty="0"/>
              <a:t>Run BLAST searching with your query sequences on the 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22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1297"/>
            <a:ext cx="8229600" cy="355596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makeblastdb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A program to create a BLAST database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makeblastdb</a:t>
            </a:r>
            <a:r>
              <a:rPr lang="en-US" sz="1600" dirty="0">
                <a:latin typeface="Courier New"/>
                <a:cs typeface="Courier New"/>
              </a:rPr>
              <a:t> –in MG1655.fasta -out MG1655 -</a:t>
            </a:r>
            <a:r>
              <a:rPr lang="en-US" sz="1600" dirty="0" err="1">
                <a:latin typeface="Courier New"/>
                <a:cs typeface="Courier New"/>
              </a:rPr>
              <a:t>dbtype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nucl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Database files were generated: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MG1655.nhr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MG1655.nin</a:t>
            </a:r>
          </a:p>
          <a:p>
            <a:pPr marL="0" indent="0">
              <a:buNone/>
            </a:pPr>
            <a:r>
              <a:rPr lang="fr-FR" sz="1800" dirty="0">
                <a:latin typeface="Courier New"/>
                <a:cs typeface="Courier New"/>
              </a:rPr>
              <a:t>MG1655.nsq</a:t>
            </a:r>
          </a:p>
          <a:p>
            <a:pPr marL="0" indent="0">
              <a:buNone/>
            </a:pPr>
            <a:r>
              <a:rPr lang="fr-FR" sz="1800" dirty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endParaRPr lang="fr-FR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1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149" y="1093155"/>
            <a:ext cx="7946024" cy="7700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Sequence alignment is the approach of comparing sequences of nucleotides or amino acids to identify regions of similarity.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04900" y="2266950"/>
            <a:ext cx="68146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Applications:</a:t>
            </a:r>
          </a:p>
          <a:p>
            <a:pPr marL="457200" indent="-457200">
              <a:buAutoNum type="arabicPeriod"/>
            </a:pPr>
            <a:r>
              <a:rPr lang="en-US" sz="2400" dirty="0"/>
              <a:t>Measure </a:t>
            </a:r>
            <a:r>
              <a:rPr lang="en-US" sz="2400" dirty="0">
                <a:latin typeface="Calibri" charset="0"/>
              </a:rPr>
              <a:t>relatedness between sequences</a:t>
            </a:r>
          </a:p>
          <a:p>
            <a:pPr marL="457200" indent="-457200">
              <a:buAutoNum type="arabicPeriod"/>
            </a:pPr>
            <a:r>
              <a:rPr lang="en-US" sz="2400" dirty="0"/>
              <a:t>Identify homologous genes or duplication regions</a:t>
            </a:r>
          </a:p>
          <a:p>
            <a:pPr marL="457200" indent="-457200">
              <a:buAutoNum type="arabicPeriod"/>
            </a:pPr>
            <a:r>
              <a:rPr lang="en-US" sz="2400" dirty="0"/>
              <a:t>Identify source of a sequence in a database</a:t>
            </a:r>
          </a:p>
          <a:p>
            <a:pPr marL="457200" indent="-457200">
              <a:buAutoNum type="arabicPeriod"/>
            </a:pPr>
            <a:r>
              <a:rPr lang="en-US" sz="2400" dirty="0"/>
              <a:t>Locate the position of a sequence in the genome</a:t>
            </a:r>
          </a:p>
          <a:p>
            <a:pPr marL="457200" indent="-457200">
              <a:buAutoNum type="arabicPeriod"/>
            </a:pPr>
            <a:r>
              <a:rPr lang="en-US" sz="2400" dirty="0"/>
              <a:t>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4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BLAST a query to a DNA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19"/>
            <a:ext cx="8229600" cy="72332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blastn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b="1" dirty="0" err="1">
                <a:latin typeface="Courier New"/>
                <a:cs typeface="Courier New"/>
              </a:rPr>
              <a:t>blastn</a:t>
            </a:r>
            <a:r>
              <a:rPr lang="en-US" sz="1900" b="1" dirty="0">
                <a:latin typeface="Courier New"/>
                <a:cs typeface="Courier New"/>
              </a:rPr>
              <a:t> -query MG1655dnaseq.fa –</a:t>
            </a:r>
            <a:r>
              <a:rPr lang="en-US" sz="1900" b="1" dirty="0" err="1">
                <a:latin typeface="Courier New"/>
                <a:cs typeface="Courier New"/>
              </a:rPr>
              <a:t>db</a:t>
            </a:r>
            <a:r>
              <a:rPr lang="en-US" sz="1900" b="1" dirty="0">
                <a:latin typeface="Courier New"/>
                <a:cs typeface="Courier New"/>
              </a:rPr>
              <a:t> MG1655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9082" y="1495521"/>
            <a:ext cx="6592531" cy="354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---output---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Query= MG1655_partial</a:t>
            </a: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Length=280</a:t>
            </a:r>
          </a:p>
          <a:p>
            <a:pPr>
              <a:lnSpc>
                <a:spcPct val="80000"/>
              </a:lnSpc>
            </a:pPr>
            <a:r>
              <a:rPr lang="fr-FR" sz="800" dirty="0">
                <a:latin typeface="Courier New"/>
                <a:cs typeface="Courier New"/>
              </a:rPr>
              <a:t>                                                                      Score     E</a:t>
            </a:r>
          </a:p>
          <a:p>
            <a:pPr>
              <a:lnSpc>
                <a:spcPct val="80000"/>
              </a:lnSpc>
            </a:pPr>
            <a:r>
              <a:rPr lang="fr-FR" sz="800" dirty="0" err="1">
                <a:latin typeface="Courier New"/>
                <a:cs typeface="Courier New"/>
              </a:rPr>
              <a:t>Sequences</a:t>
            </a:r>
            <a:r>
              <a:rPr lang="fr-FR" sz="800" dirty="0">
                <a:latin typeface="Courier New"/>
                <a:cs typeface="Courier New"/>
              </a:rPr>
              <a:t> </a:t>
            </a:r>
            <a:r>
              <a:rPr lang="fr-FR" sz="800" dirty="0" err="1">
                <a:latin typeface="Courier New"/>
                <a:cs typeface="Courier New"/>
              </a:rPr>
              <a:t>producing</a:t>
            </a:r>
            <a:r>
              <a:rPr lang="fr-FR" sz="800" dirty="0">
                <a:latin typeface="Courier New"/>
                <a:cs typeface="Courier New"/>
              </a:rPr>
              <a:t> </a:t>
            </a:r>
            <a:r>
              <a:rPr lang="fr-FR" sz="800" dirty="0" err="1">
                <a:latin typeface="Courier New"/>
                <a:cs typeface="Courier New"/>
              </a:rPr>
              <a:t>significant</a:t>
            </a:r>
            <a:r>
              <a:rPr lang="fr-FR" sz="800" dirty="0">
                <a:latin typeface="Courier New"/>
                <a:cs typeface="Courier New"/>
              </a:rPr>
              <a:t> </a:t>
            </a:r>
            <a:r>
              <a:rPr lang="fr-FR" sz="800" dirty="0" err="1">
                <a:latin typeface="Courier New"/>
                <a:cs typeface="Courier New"/>
              </a:rPr>
              <a:t>alignments</a:t>
            </a:r>
            <a:r>
              <a:rPr lang="fr-FR" sz="800" dirty="0">
                <a:latin typeface="Courier New"/>
                <a:cs typeface="Courier New"/>
              </a:rPr>
              <a:t>:                          (Bits)  Value</a:t>
            </a:r>
          </a:p>
          <a:p>
            <a:pPr>
              <a:lnSpc>
                <a:spcPct val="80000"/>
              </a:lnSpc>
            </a:pPr>
            <a:r>
              <a:rPr lang="it-IT" sz="800" dirty="0">
                <a:latin typeface="Courier New"/>
                <a:cs typeface="Courier New"/>
              </a:rPr>
              <a:t>gi|556503834|ref|NC_000913.3| Escherichia coli </a:t>
            </a:r>
            <a:r>
              <a:rPr lang="it-IT" sz="800" dirty="0" err="1">
                <a:latin typeface="Courier New"/>
                <a:cs typeface="Courier New"/>
              </a:rPr>
              <a:t>str</a:t>
            </a:r>
            <a:r>
              <a:rPr lang="it-IT" sz="800" dirty="0">
                <a:latin typeface="Courier New"/>
                <a:cs typeface="Courier New"/>
              </a:rPr>
              <a:t>. K-12 </a:t>
            </a:r>
            <a:r>
              <a:rPr lang="it-IT" sz="800" dirty="0" err="1">
                <a:latin typeface="Courier New"/>
                <a:cs typeface="Courier New"/>
              </a:rPr>
              <a:t>substr</a:t>
            </a:r>
            <a:r>
              <a:rPr lang="it-IT" sz="800" dirty="0">
                <a:latin typeface="Courier New"/>
                <a:cs typeface="Courier New"/>
              </a:rPr>
              <a:t>...    518   1e-147</a:t>
            </a:r>
          </a:p>
          <a:p>
            <a:pPr>
              <a:lnSpc>
                <a:spcPct val="80000"/>
              </a:lnSpc>
            </a:pPr>
            <a:endParaRPr lang="it-IT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it-IT" sz="800" dirty="0">
                <a:latin typeface="Courier New"/>
                <a:cs typeface="Courier New"/>
              </a:rPr>
              <a:t>&gt; gi|556503834|ref|NC_000913.3| Escherichia coli </a:t>
            </a:r>
            <a:r>
              <a:rPr lang="it-IT" sz="800" dirty="0" err="1">
                <a:latin typeface="Courier New"/>
                <a:cs typeface="Courier New"/>
              </a:rPr>
              <a:t>str</a:t>
            </a:r>
            <a:r>
              <a:rPr lang="it-IT" sz="800" dirty="0">
                <a:latin typeface="Courier New"/>
                <a:cs typeface="Courier New"/>
              </a:rPr>
              <a:t>. K-12 </a:t>
            </a:r>
            <a:r>
              <a:rPr lang="it-IT" sz="800" dirty="0" err="1">
                <a:latin typeface="Courier New"/>
                <a:cs typeface="Courier New"/>
              </a:rPr>
              <a:t>substr</a:t>
            </a:r>
            <a:r>
              <a:rPr lang="it-IT" sz="800" dirty="0">
                <a:latin typeface="Courier New"/>
                <a:cs typeface="Courier New"/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it-IT" sz="800" dirty="0">
                <a:latin typeface="Courier New"/>
                <a:cs typeface="Courier New"/>
              </a:rPr>
              <a:t>MG1655, complete </a:t>
            </a:r>
            <a:r>
              <a:rPr lang="it-IT" sz="800" dirty="0" err="1">
                <a:latin typeface="Courier New"/>
                <a:cs typeface="Courier New"/>
              </a:rPr>
              <a:t>genome</a:t>
            </a:r>
            <a:endParaRPr lang="it-IT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Length=4641652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fr-FR" sz="800" dirty="0">
                <a:latin typeface="Courier New"/>
                <a:cs typeface="Courier New"/>
              </a:rPr>
              <a:t> Score =   518 bits (280),  </a:t>
            </a:r>
            <a:r>
              <a:rPr lang="fr-FR" sz="800" dirty="0" err="1">
                <a:latin typeface="Courier New"/>
                <a:cs typeface="Courier New"/>
              </a:rPr>
              <a:t>Expect</a:t>
            </a:r>
            <a:r>
              <a:rPr lang="fr-FR" sz="800" dirty="0"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 Identities 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 Strand=Plus/Plus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800" dirty="0" err="1">
                <a:latin typeface="Courier New"/>
                <a:cs typeface="Courier New"/>
              </a:rPr>
              <a:t>Sbjct</a:t>
            </a:r>
            <a:r>
              <a:rPr lang="en-US" sz="8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Query  61     TTAAGCAGAATGGTGGTCATGCCGAAGCCCATCAGGCCCAGCGGTGCCGGATTAGCCAAC  120</a:t>
            </a: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800" dirty="0" err="1">
                <a:latin typeface="Courier New"/>
                <a:cs typeface="Courier New"/>
              </a:rPr>
              <a:t>Sbjct</a:t>
            </a:r>
            <a:r>
              <a:rPr lang="en-US" sz="800" dirty="0">
                <a:latin typeface="Courier New"/>
                <a:cs typeface="Courier New"/>
              </a:rPr>
              <a:t>  10421  TTAAGCAGAATGGTGGTCATGCCGAAGCCCATCAGGCCCAGCGGTGCCGGATTAGCCAAC  10480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Query  121    TTAGTGTTGCCCATAATTCCTCAAAAATCATCATCGAATGAATGGTGAAATAATTTCCCT  180</a:t>
            </a: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800" dirty="0" err="1">
                <a:latin typeface="Courier New"/>
                <a:cs typeface="Courier New"/>
              </a:rPr>
              <a:t>Sbjct</a:t>
            </a:r>
            <a:r>
              <a:rPr lang="en-US" sz="800" dirty="0">
                <a:latin typeface="Courier New"/>
                <a:cs typeface="Courier New"/>
              </a:rPr>
              <a:t>  10481  TTAGTGTTGCCCATAATTCCTCAAAAATCATCATCGAATGAATGGTGAAATAATTTCCCT  10540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Query  181    GAATAACTGTAGTGTTTTCAGGGCGCGGCATAATAATCAGCCAGTGGGGCAGTGTCTACG  240</a:t>
            </a: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800" dirty="0" err="1">
                <a:latin typeface="Courier New"/>
                <a:cs typeface="Courier New"/>
              </a:rPr>
              <a:t>Sbjct</a:t>
            </a:r>
            <a:r>
              <a:rPr lang="en-US" sz="800" dirty="0">
                <a:latin typeface="Courier New"/>
                <a:cs typeface="Courier New"/>
              </a:rPr>
              <a:t>  10541  GAATAACTGTAGTGTTTTCAGGGCGCGGCATAATAATCAGCCAGTGGGGCAGTGTCTACG  10600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800" dirty="0" err="1">
                <a:latin typeface="Courier New"/>
                <a:cs typeface="Courier New"/>
              </a:rPr>
              <a:t>Sbjct</a:t>
            </a:r>
            <a:r>
              <a:rPr lang="en-US" sz="800" dirty="0">
                <a:latin typeface="Courier New"/>
                <a:cs typeface="Courier New"/>
              </a:rPr>
              <a:t>  10601  ATCTTTTGAGGGGAAAATGAAAATTTTCCCCGGTTTCCGG  10640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1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output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9887"/>
            <a:ext cx="8229600" cy="437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 err="1">
                <a:latin typeface="Courier New"/>
                <a:cs typeface="Courier New"/>
              </a:rPr>
              <a:t>blastn</a:t>
            </a:r>
            <a:r>
              <a:rPr lang="en-US" sz="1900" b="1" dirty="0">
                <a:latin typeface="Courier New"/>
                <a:cs typeface="Courier New"/>
              </a:rPr>
              <a:t> -query MG1655dnaseq.fa –</a:t>
            </a:r>
            <a:r>
              <a:rPr lang="en-US" sz="1900" b="1" dirty="0" err="1">
                <a:latin typeface="Courier New"/>
                <a:cs typeface="Courier New"/>
              </a:rPr>
              <a:t>db</a:t>
            </a:r>
            <a:r>
              <a:rPr lang="en-US" sz="1900" b="1" dirty="0">
                <a:latin typeface="Courier New"/>
                <a:cs typeface="Courier New"/>
              </a:rPr>
              <a:t> MG1655 –</a:t>
            </a:r>
            <a:r>
              <a:rPr lang="en-US" sz="19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1900" b="1" dirty="0">
                <a:latin typeface="Courier New"/>
                <a:cs typeface="Courier New"/>
              </a:rPr>
              <a:t> 6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629100"/>
              </p:ext>
            </p:extLst>
          </p:nvPr>
        </p:nvGraphicFramePr>
        <p:xfrm>
          <a:off x="152398" y="2571750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4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4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6" y="2571749"/>
            <a:ext cx="8686800" cy="2578211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17375E"/>
                </a:solidFill>
              </a:rPr>
              <a:t>E-value </a:t>
            </a:r>
            <a:r>
              <a:rPr lang="en-US" sz="2000" dirty="0"/>
              <a:t>is a parameter that describes the number of hits that one can "expect" to see by chance when searching a database of a particular size. </a:t>
            </a:r>
            <a:r>
              <a:rPr lang="en-GB" sz="2000" dirty="0"/>
              <a:t>It is used to describe the significance (instead of a p-value) of each sequence alignment hit. </a:t>
            </a:r>
          </a:p>
          <a:p>
            <a:pPr marL="0" indent="0">
              <a:buNone/>
            </a:pPr>
            <a:r>
              <a:rPr lang="en-US" sz="2000" dirty="0"/>
              <a:t>E-value = 1: One match with a similar score would be obtained simply by chance in the database.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lower the E-value, the more "significant" the match is.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35897" y="748627"/>
            <a:ext cx="7264402" cy="182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Score =   518 bits (280),  </a:t>
            </a:r>
            <a:r>
              <a:rPr lang="fr-FR" b="1" dirty="0" err="1">
                <a:solidFill>
                  <a:srgbClr val="17375E"/>
                </a:solidFill>
                <a:latin typeface="Courier New"/>
                <a:cs typeface="Courier New"/>
              </a:rPr>
              <a:t>Expect</a:t>
            </a:r>
            <a:r>
              <a:rPr lang="fr-FR" b="1" dirty="0">
                <a:solidFill>
                  <a:srgbClr val="17375E"/>
                </a:solidFill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Identities 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Strand=Plus/Plus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…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10601  ATCTTTTGAGGGGAAAATGAAAATTTTCCCCGGTTTCCGG  10640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68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and Bit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26" y="2846443"/>
            <a:ext cx="8599640" cy="2021190"/>
          </a:xfrm>
        </p:spPr>
        <p:txBody>
          <a:bodyPr>
            <a:noAutofit/>
          </a:bodyPr>
          <a:lstStyle/>
          <a:p>
            <a:r>
              <a:rPr lang="en-US" sz="2200" dirty="0"/>
              <a:t>In the context of sequence alignments, a score is a numerical value that describes the overall quality of an alignment.</a:t>
            </a:r>
          </a:p>
          <a:p>
            <a:r>
              <a:rPr lang="en-US" sz="2200" dirty="0"/>
              <a:t>The </a:t>
            </a:r>
            <a:r>
              <a:rPr lang="en-US" sz="2200" b="1" dirty="0">
                <a:solidFill>
                  <a:srgbClr val="17375E"/>
                </a:solidFill>
              </a:rPr>
              <a:t>bit-score</a:t>
            </a:r>
            <a:r>
              <a:rPr lang="en-US" sz="2200" dirty="0"/>
              <a:t> is a rescaled alignment score to indicate the alignment quality, which is </a:t>
            </a:r>
            <a:r>
              <a:rPr lang="en-US" sz="2200" dirty="0">
                <a:solidFill>
                  <a:srgbClr val="FF0000"/>
                </a:solidFill>
              </a:rPr>
              <a:t>independent of </a:t>
            </a:r>
            <a:r>
              <a:rPr lang="en-US" sz="2200" dirty="0"/>
              <a:t>the size of the database.</a:t>
            </a:r>
          </a:p>
          <a:p>
            <a:r>
              <a:rPr lang="en-US" sz="2200" dirty="0"/>
              <a:t>The higher the score/bit-score, the better the alignment.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9799" y="950086"/>
            <a:ext cx="7264402" cy="182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b="1" dirty="0">
                <a:solidFill>
                  <a:srgbClr val="17375E"/>
                </a:solidFill>
                <a:latin typeface="Courier New"/>
                <a:cs typeface="Courier New"/>
              </a:rPr>
              <a:t>Score =   518 bits (280)</a:t>
            </a: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,  </a:t>
            </a:r>
            <a:r>
              <a:rPr lang="fr-FR" sz="1000" dirty="0" err="1">
                <a:solidFill>
                  <a:srgbClr val="17375E"/>
                </a:solidFill>
                <a:latin typeface="Courier New"/>
                <a:cs typeface="Courier New"/>
              </a:rPr>
              <a:t>Expect</a:t>
            </a: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Identities 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Strand=Plus/Plus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…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10601  ATCTTTTGAGGGGAAAATGAAAATTTTCCCCGGTTTCCGG  10640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58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DBE2-8971-631C-454D-4367504CE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4378"/>
            <a:ext cx="8229600" cy="264019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800" dirty="0"/>
              <a:t>E-value: how likely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dirty="0" err="1"/>
              <a:t>Bitscore</a:t>
            </a:r>
            <a:r>
              <a:rPr lang="en-US" sz="4800" dirty="0"/>
              <a:t>: how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BEB76-A0F1-A0EB-C44F-5F7E12D4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85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or subsequences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93" y="909473"/>
            <a:ext cx="8900107" cy="3050636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blastdbcmd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Extract sequences from the database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# Use Gi ID to search*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blastdbcmd</a:t>
            </a:r>
            <a:r>
              <a:rPr lang="en-US" sz="2000" dirty="0">
                <a:latin typeface="Courier New"/>
                <a:cs typeface="Courier New"/>
              </a:rPr>
              <a:t> –</a:t>
            </a:r>
            <a:r>
              <a:rPr lang="en-US" sz="2000" dirty="0" err="1">
                <a:latin typeface="Courier New"/>
                <a:cs typeface="Courier New"/>
              </a:rPr>
              <a:t>db</a:t>
            </a:r>
            <a:r>
              <a:rPr lang="en-US" sz="2000" dirty="0">
                <a:latin typeface="Courier New"/>
                <a:cs typeface="Courier New"/>
              </a:rPr>
              <a:t> MG1655 -entry 556503834 -range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393" y="4247535"/>
            <a:ext cx="8693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 Database formatting needs to be a little different:</a:t>
            </a:r>
          </a:p>
          <a:p>
            <a:r>
              <a:rPr lang="en-US" sz="1600" dirty="0" err="1">
                <a:latin typeface="Courier New"/>
                <a:cs typeface="Courier New"/>
              </a:rPr>
              <a:t>makeblastdb</a:t>
            </a:r>
            <a:r>
              <a:rPr lang="en-US" sz="1600" dirty="0">
                <a:latin typeface="Courier New"/>
                <a:cs typeface="Courier New"/>
              </a:rPr>
              <a:t> –in MG1655.fasta -out MG1655 -</a:t>
            </a:r>
            <a:r>
              <a:rPr lang="en-US" sz="1600" dirty="0" err="1">
                <a:latin typeface="Courier New"/>
                <a:cs typeface="Courier New"/>
              </a:rPr>
              <a:t>dbtype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nucl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/>
                <a:cs typeface="Courier New"/>
              </a:rPr>
              <a:t>–</a:t>
            </a:r>
            <a:r>
              <a:rPr lang="en-US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parse_seqids</a:t>
            </a:r>
            <a:endParaRPr lang="en-US" sz="16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43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532"/>
            <a:ext cx="8229600" cy="866693"/>
          </a:xfrm>
        </p:spPr>
        <p:txBody>
          <a:bodyPr/>
          <a:lstStyle/>
          <a:p>
            <a:r>
              <a:rPr lang="en-US" dirty="0"/>
              <a:t>BLAST tools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F2898-9E0C-6540-BFCF-667238EFF7FC}"/>
              </a:ext>
            </a:extLst>
          </p:cNvPr>
          <p:cNvSpPr txBox="1"/>
          <p:nvPr/>
        </p:nvSpPr>
        <p:spPr>
          <a:xfrm>
            <a:off x="497814" y="844502"/>
            <a:ext cx="82971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blastp</a:t>
            </a:r>
            <a:r>
              <a:rPr lang="en-US" sz="2200" dirty="0"/>
              <a:t>: protein blast search - protein to protein</a:t>
            </a:r>
          </a:p>
          <a:p>
            <a:endParaRPr lang="en-US" sz="2200" b="1" dirty="0"/>
          </a:p>
          <a:p>
            <a:r>
              <a:rPr lang="en-US" sz="2200" b="1" dirty="0" err="1"/>
              <a:t>blastx</a:t>
            </a:r>
            <a:r>
              <a:rPr lang="en-US" sz="2200" dirty="0"/>
              <a:t>: search protein databases using a translated nucleotide query - DNA (tr) to protein</a:t>
            </a:r>
          </a:p>
          <a:p>
            <a:endParaRPr lang="en-US" sz="2200" b="1" dirty="0"/>
          </a:p>
          <a:p>
            <a:r>
              <a:rPr lang="en-US" sz="2200" b="1" dirty="0" err="1"/>
              <a:t>tblastn</a:t>
            </a:r>
            <a:r>
              <a:rPr lang="en-US" sz="2200" dirty="0"/>
              <a:t>: search translated nucleotide databases using a protein query - protein to DNA (tr)</a:t>
            </a:r>
          </a:p>
          <a:p>
            <a:endParaRPr lang="en-US" sz="2200" b="1" dirty="0"/>
          </a:p>
          <a:p>
            <a:r>
              <a:rPr lang="en-US" sz="2200" b="1" dirty="0" err="1"/>
              <a:t>tblastx</a:t>
            </a:r>
            <a:r>
              <a:rPr lang="en-US" sz="2200" dirty="0"/>
              <a:t>: search translated nucleotide databases using a translated nucleotide query – DNA (tr) to DNA (tr)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4E1DB-6230-525E-ED32-9E6D10BCBF94}"/>
              </a:ext>
            </a:extLst>
          </p:cNvPr>
          <p:cNvSpPr txBox="1"/>
          <p:nvPr/>
        </p:nvSpPr>
        <p:spPr>
          <a:xfrm>
            <a:off x="457200" y="4442520"/>
            <a:ext cx="1730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 tr: translated</a:t>
            </a:r>
          </a:p>
        </p:txBody>
      </p:sp>
    </p:spTree>
    <p:extLst>
      <p:ext uri="{BB962C8B-B14F-4D97-AF65-F5344CB8AC3E}">
        <p14:creationId xmlns:p14="http://schemas.microsoft.com/office/powerpoint/2010/main" val="4188468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90015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4465" y="1371599"/>
            <a:ext cx="8289435" cy="22122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Dot plot: a usual tool to compare two sequences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Dynamic alignment: a basic alignment approach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Command line BLAST: a commonly used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2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algorithms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4201" y="5513461"/>
            <a:ext cx="41985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evomicsorg.wpengine.netdna-cdn.com</a:t>
            </a:r>
            <a:r>
              <a:rPr lang="en-US" sz="800" dirty="0"/>
              <a:t>/</a:t>
            </a:r>
            <a:r>
              <a:rPr lang="en-US" sz="800" dirty="0" err="1"/>
              <a:t>wp</a:t>
            </a:r>
            <a:r>
              <a:rPr lang="en-US" sz="800" dirty="0"/>
              <a:t>-content/uploads/2014/01/alignCompare2.jpg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46864" y="4433958"/>
            <a:ext cx="3379094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Long sequences             </a:t>
            </a:r>
            <a:r>
              <a:rPr lang="en-US" sz="1400" dirty="0">
                <a:solidFill>
                  <a:srgbClr val="0000FF"/>
                </a:solidFill>
              </a:rPr>
              <a:t>Short reads</a:t>
            </a:r>
          </a:p>
          <a:p>
            <a:r>
              <a:rPr lang="en-US" sz="1400" dirty="0">
                <a:solidFill>
                  <a:srgbClr val="FFFF00"/>
                </a:solidFill>
              </a:rPr>
              <a:t>Pairwise heuristic          </a:t>
            </a:r>
            <a:r>
              <a:rPr lang="en-US" sz="1400" dirty="0">
                <a:solidFill>
                  <a:srgbClr val="008000"/>
                </a:solidFill>
              </a:rPr>
              <a:t>Sensitive aligners</a:t>
            </a:r>
          </a:p>
        </p:txBody>
      </p:sp>
      <p:pic>
        <p:nvPicPr>
          <p:cNvPr id="6" name="Picture 5" descr="Screenshot 2016-03-01 10.22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555" y="848453"/>
            <a:ext cx="5285712" cy="344659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4201" y="1210443"/>
            <a:ext cx="2702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long noisy reads or short reads</a:t>
            </a:r>
          </a:p>
          <a:p>
            <a:r>
              <a:rPr lang="en-US" sz="2400" b="1" dirty="0"/>
              <a:t>minimap2</a:t>
            </a:r>
          </a:p>
        </p:txBody>
      </p:sp>
    </p:spTree>
    <p:extLst>
      <p:ext uri="{BB962C8B-B14F-4D97-AF65-F5344CB8AC3E}">
        <p14:creationId xmlns:p14="http://schemas.microsoft.com/office/powerpoint/2010/main" val="385914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07C-C6FA-844E-B2B0-AF1300FC9322}" type="slidenum">
              <a:rPr lang="en-US"/>
              <a:pPr/>
              <a:t>5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354"/>
            <a:ext cx="8229600" cy="579740"/>
          </a:xfrm>
        </p:spPr>
        <p:txBody>
          <a:bodyPr>
            <a:normAutofit/>
          </a:bodyPr>
          <a:lstStyle/>
          <a:p>
            <a:r>
              <a:rPr lang="es-ES" dirty="0" err="1"/>
              <a:t>Dot</a:t>
            </a:r>
            <a:r>
              <a:rPr lang="es-ES" dirty="0"/>
              <a:t> matrices in a single-base </a:t>
            </a:r>
            <a:r>
              <a:rPr lang="es-ES" dirty="0" err="1"/>
              <a:t>resolution</a:t>
            </a:r>
            <a:endParaRPr lang="es-ES" dirty="0"/>
          </a:p>
        </p:txBody>
      </p:sp>
      <p:sp>
        <p:nvSpPr>
          <p:cNvPr id="196611" name="Line 3"/>
          <p:cNvSpPr>
            <a:spLocks noChangeShapeType="1"/>
          </p:cNvSpPr>
          <p:nvPr/>
        </p:nvSpPr>
        <p:spPr bwMode="auto">
          <a:xfrm>
            <a:off x="1371163" y="1598128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2" name="Line 4"/>
          <p:cNvSpPr>
            <a:spLocks noChangeShapeType="1"/>
          </p:cNvSpPr>
          <p:nvPr/>
        </p:nvSpPr>
        <p:spPr bwMode="auto">
          <a:xfrm>
            <a:off x="1371163" y="2072791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>
            <a:off x="1371163" y="254745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>
            <a:off x="1371163" y="3022116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>
            <a:off x="1371163" y="3496778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1371163" y="3971441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>
            <a:off x="1371163" y="4446103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8" name="Line 10"/>
          <p:cNvSpPr>
            <a:spLocks noChangeShapeType="1"/>
          </p:cNvSpPr>
          <p:nvPr/>
        </p:nvSpPr>
        <p:spPr bwMode="auto">
          <a:xfrm>
            <a:off x="1371162" y="1598129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>
            <a:off x="1953775" y="1598129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>
            <a:off x="2536387" y="1598129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>
            <a:off x="3119000" y="1598129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>
            <a:off x="3701612" y="1598129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3" name="Line 15"/>
          <p:cNvSpPr>
            <a:spLocks noChangeShapeType="1"/>
          </p:cNvSpPr>
          <p:nvPr/>
        </p:nvSpPr>
        <p:spPr bwMode="auto">
          <a:xfrm>
            <a:off x="4284225" y="1598129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>
            <a:off x="4866837" y="1598129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1769625" y="1086954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3517463" y="1086953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2352238" y="1079016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8" name="Text Box 20"/>
          <p:cNvSpPr txBox="1">
            <a:spLocks noChangeArrowheads="1"/>
          </p:cNvSpPr>
          <p:nvPr/>
        </p:nvSpPr>
        <p:spPr bwMode="auto">
          <a:xfrm>
            <a:off x="2934851" y="1079016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4100076" y="1079016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0" name="Text Box 22"/>
          <p:cNvSpPr txBox="1">
            <a:spLocks noChangeArrowheads="1"/>
          </p:cNvSpPr>
          <p:nvPr/>
        </p:nvSpPr>
        <p:spPr bwMode="auto">
          <a:xfrm>
            <a:off x="1004450" y="1812441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1004450" y="2287104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1004450" y="2761766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3" name="Text Box 25"/>
          <p:cNvSpPr txBox="1">
            <a:spLocks noChangeArrowheads="1"/>
          </p:cNvSpPr>
          <p:nvPr/>
        </p:nvSpPr>
        <p:spPr bwMode="auto">
          <a:xfrm>
            <a:off x="1004450" y="3236429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4" name="Text Box 26"/>
          <p:cNvSpPr txBox="1">
            <a:spLocks noChangeArrowheads="1"/>
          </p:cNvSpPr>
          <p:nvPr/>
        </p:nvSpPr>
        <p:spPr bwMode="auto">
          <a:xfrm>
            <a:off x="1004450" y="3711091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5" name="Oval 27"/>
          <p:cNvSpPr>
            <a:spLocks noChangeArrowheads="1"/>
          </p:cNvSpPr>
          <p:nvPr/>
        </p:nvSpPr>
        <p:spPr bwMode="auto">
          <a:xfrm>
            <a:off x="1863288" y="1982304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36" name="Oval 28"/>
          <p:cNvSpPr>
            <a:spLocks noChangeArrowheads="1"/>
          </p:cNvSpPr>
          <p:nvPr/>
        </p:nvSpPr>
        <p:spPr bwMode="auto">
          <a:xfrm>
            <a:off x="2445901" y="2456967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7" name="Oval 29"/>
          <p:cNvSpPr>
            <a:spLocks noChangeArrowheads="1"/>
          </p:cNvSpPr>
          <p:nvPr/>
        </p:nvSpPr>
        <p:spPr bwMode="auto">
          <a:xfrm>
            <a:off x="3611126" y="2456967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8" name="Oval 30"/>
          <p:cNvSpPr>
            <a:spLocks noChangeArrowheads="1"/>
          </p:cNvSpPr>
          <p:nvPr/>
        </p:nvSpPr>
        <p:spPr bwMode="auto">
          <a:xfrm>
            <a:off x="1863288" y="2931629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9" name="Oval 31"/>
          <p:cNvSpPr>
            <a:spLocks noChangeArrowheads="1"/>
          </p:cNvSpPr>
          <p:nvPr/>
        </p:nvSpPr>
        <p:spPr bwMode="auto">
          <a:xfrm>
            <a:off x="2445901" y="3406292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0" name="Oval 32"/>
          <p:cNvSpPr>
            <a:spLocks noChangeArrowheads="1"/>
          </p:cNvSpPr>
          <p:nvPr/>
        </p:nvSpPr>
        <p:spPr bwMode="auto">
          <a:xfrm>
            <a:off x="3611126" y="3406292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1" name="Oval 33"/>
          <p:cNvSpPr>
            <a:spLocks noChangeArrowheads="1"/>
          </p:cNvSpPr>
          <p:nvPr/>
        </p:nvSpPr>
        <p:spPr bwMode="auto">
          <a:xfrm>
            <a:off x="3028513" y="3880954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2" name="Oval 34"/>
          <p:cNvSpPr>
            <a:spLocks noChangeArrowheads="1"/>
          </p:cNvSpPr>
          <p:nvPr/>
        </p:nvSpPr>
        <p:spPr bwMode="auto">
          <a:xfrm>
            <a:off x="4193738" y="3880954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3" name="Line 35"/>
          <p:cNvSpPr>
            <a:spLocks noChangeShapeType="1"/>
          </p:cNvSpPr>
          <p:nvPr/>
        </p:nvSpPr>
        <p:spPr bwMode="auto">
          <a:xfrm>
            <a:off x="1953775" y="2088666"/>
            <a:ext cx="582612" cy="474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4" name="Line 36"/>
          <p:cNvSpPr>
            <a:spLocks noChangeShapeType="1"/>
          </p:cNvSpPr>
          <p:nvPr/>
        </p:nvSpPr>
        <p:spPr bwMode="auto">
          <a:xfrm>
            <a:off x="1953776" y="3022117"/>
            <a:ext cx="1165225" cy="949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5" name="Line 37"/>
          <p:cNvSpPr>
            <a:spLocks noChangeShapeType="1"/>
          </p:cNvSpPr>
          <p:nvPr/>
        </p:nvSpPr>
        <p:spPr bwMode="auto">
          <a:xfrm>
            <a:off x="3701613" y="3496779"/>
            <a:ext cx="582613" cy="474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628A07-67A5-4678-33AF-F5AF9F723F34}"/>
              </a:ext>
            </a:extLst>
          </p:cNvPr>
          <p:cNvSpPr txBox="1"/>
          <p:nvPr/>
        </p:nvSpPr>
        <p:spPr>
          <a:xfrm>
            <a:off x="5307066" y="2052621"/>
            <a:ext cx="33298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Make dots for all nucleotide matches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Connect continuous matching dots</a:t>
            </a:r>
          </a:p>
        </p:txBody>
      </p:sp>
    </p:spTree>
    <p:extLst>
      <p:ext uri="{BB962C8B-B14F-4D97-AF65-F5344CB8AC3E}">
        <p14:creationId xmlns:p14="http://schemas.microsoft.com/office/powerpoint/2010/main" val="19439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35" grpId="0" animBg="1"/>
      <p:bldP spid="196636" grpId="0" animBg="1"/>
      <p:bldP spid="196637" grpId="0" animBg="1"/>
      <p:bldP spid="196638" grpId="0" animBg="1"/>
      <p:bldP spid="196639" grpId="0" animBg="1"/>
      <p:bldP spid="196640" grpId="0" animBg="1"/>
      <p:bldP spid="196641" grpId="0" animBg="1"/>
      <p:bldP spid="196642" grpId="0" animBg="1"/>
      <p:bldP spid="196643" grpId="0" animBg="1"/>
      <p:bldP spid="196644" grpId="0" animBg="1"/>
      <p:bldP spid="1966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B106-4CAD-4A49-961B-DAFB54B901D0}" type="slidenum">
              <a:rPr lang="en-US"/>
              <a:pPr/>
              <a:t>6</a:t>
            </a:fld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6181"/>
            <a:ext cx="8229600" cy="605895"/>
          </a:xfrm>
        </p:spPr>
        <p:txBody>
          <a:bodyPr/>
          <a:lstStyle/>
          <a:p>
            <a:r>
              <a:rPr lang="en-US" dirty="0"/>
              <a:t>Dot plot comparison using windows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267" y="834915"/>
            <a:ext cx="7775197" cy="60589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Dot matrices can be noisy due to insignificant matches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84800" y="1294963"/>
            <a:ext cx="3302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400" dirty="0" err="1"/>
              <a:t>e.g</a:t>
            </a:r>
            <a:r>
              <a:rPr lang="es-ES" sz="2400" dirty="0"/>
              <a:t>., </a:t>
            </a:r>
            <a:r>
              <a:rPr lang="es-ES" sz="2400" dirty="0" err="1"/>
              <a:t>Put</a:t>
            </a:r>
            <a:r>
              <a:rPr lang="es-ES" sz="2400" dirty="0"/>
              <a:t> a </a:t>
            </a:r>
            <a:r>
              <a:rPr lang="es-ES" sz="2400" dirty="0" err="1"/>
              <a:t>dot</a:t>
            </a:r>
            <a:r>
              <a:rPr lang="es-ES" sz="2400" dirty="0"/>
              <a:t>/line </a:t>
            </a:r>
            <a:r>
              <a:rPr lang="es-ES" sz="2400" dirty="0" err="1"/>
              <a:t>only</a:t>
            </a:r>
            <a:r>
              <a:rPr lang="es-ES" sz="2400" dirty="0"/>
              <a:t> </a:t>
            </a:r>
            <a:r>
              <a:rPr lang="es-ES" sz="2400" dirty="0" err="1"/>
              <a:t>if</a:t>
            </a:r>
            <a:r>
              <a:rPr lang="es-ES" sz="2400" dirty="0"/>
              <a:t> at </a:t>
            </a:r>
            <a:r>
              <a:rPr lang="es-ES" sz="2400" dirty="0" err="1"/>
              <a:t>least</a:t>
            </a:r>
            <a:r>
              <a:rPr lang="es-ES" sz="2400" dirty="0"/>
              <a:t> 9 </a:t>
            </a:r>
            <a:r>
              <a:rPr lang="es-ES" sz="2400" dirty="0" err="1"/>
              <a:t>out</a:t>
            </a:r>
            <a:r>
              <a:rPr lang="es-ES" sz="2400" dirty="0"/>
              <a:t> of 10 </a:t>
            </a:r>
            <a:r>
              <a:rPr lang="es-ES" sz="2400" dirty="0" err="1"/>
              <a:t>nucleotides</a:t>
            </a:r>
            <a:r>
              <a:rPr lang="es-ES" sz="2400" dirty="0"/>
              <a:t> are </a:t>
            </a:r>
            <a:r>
              <a:rPr lang="es-ES" sz="2400" dirty="0" err="1"/>
              <a:t>identical</a:t>
            </a:r>
            <a:r>
              <a:rPr lang="es-ES" sz="2400" dirty="0"/>
              <a:t>.</a:t>
            </a:r>
          </a:p>
          <a:p>
            <a:pPr>
              <a:spcBef>
                <a:spcPct val="50000"/>
              </a:spcBef>
            </a:pPr>
            <a:r>
              <a:rPr lang="es-ES" sz="2400" dirty="0" err="1">
                <a:solidFill>
                  <a:srgbClr val="FF0000"/>
                </a:solidFill>
              </a:rPr>
              <a:t>window</a:t>
            </a:r>
            <a:r>
              <a:rPr lang="es-ES" sz="2400" dirty="0">
                <a:solidFill>
                  <a:srgbClr val="FF0000"/>
                </a:solidFill>
              </a:rPr>
              <a:t> </a:t>
            </a:r>
            <a:r>
              <a:rPr lang="es-ES" sz="2400" dirty="0" err="1">
                <a:solidFill>
                  <a:srgbClr val="FF0000"/>
                </a:solidFill>
              </a:rPr>
              <a:t>size</a:t>
            </a:r>
            <a:r>
              <a:rPr lang="es-ES" sz="2400" dirty="0">
                <a:solidFill>
                  <a:srgbClr val="FF0000"/>
                </a:solidFill>
              </a:rPr>
              <a:t> = 10</a:t>
            </a:r>
          </a:p>
          <a:p>
            <a:pPr>
              <a:spcBef>
                <a:spcPct val="50000"/>
              </a:spcBef>
            </a:pPr>
            <a:r>
              <a:rPr lang="es-ES" sz="2400" dirty="0">
                <a:solidFill>
                  <a:srgbClr val="FF0000"/>
                </a:solidFill>
              </a:rPr>
              <a:t>min </a:t>
            </a:r>
            <a:r>
              <a:rPr lang="es-ES" sz="2400" dirty="0" err="1">
                <a:solidFill>
                  <a:srgbClr val="FF0000"/>
                </a:solidFill>
              </a:rPr>
              <a:t>matches</a:t>
            </a:r>
            <a:r>
              <a:rPr lang="es-ES" sz="2400" dirty="0">
                <a:solidFill>
                  <a:srgbClr val="FF0000"/>
                </a:solidFill>
              </a:rPr>
              <a:t> = 9</a:t>
            </a:r>
          </a:p>
        </p:txBody>
      </p:sp>
      <p:pic>
        <p:nvPicPr>
          <p:cNvPr id="2" name="Picture 1" descr="Screenshot 2016-02-24 22.50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64" y="1725592"/>
            <a:ext cx="1674532" cy="1689528"/>
          </a:xfrm>
          <a:prstGeom prst="rect">
            <a:avLst/>
          </a:prstGeom>
        </p:spPr>
      </p:pic>
      <p:pic>
        <p:nvPicPr>
          <p:cNvPr id="3" name="Picture 2" descr="Screenshot 2016-02-24 22.50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704" y="1725592"/>
            <a:ext cx="1648162" cy="1672688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-12935" y="3498416"/>
            <a:ext cx="8991600" cy="1612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Solution: use a window and a threshold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compare sequences within a window (need choose window size)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require certain fraction of matches within window in order to display it with a dot</a:t>
            </a:r>
          </a:p>
        </p:txBody>
      </p:sp>
    </p:spTree>
    <p:extLst>
      <p:ext uri="{BB962C8B-B14F-4D97-AF65-F5344CB8AC3E}">
        <p14:creationId xmlns:p14="http://schemas.microsoft.com/office/powerpoint/2010/main" val="40322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07C-C6FA-844E-B2B0-AF1300FC9322}" type="slidenum">
              <a:rPr lang="en-US"/>
              <a:pPr/>
              <a:t>7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33841"/>
            <a:ext cx="8229600" cy="579740"/>
          </a:xfrm>
        </p:spPr>
        <p:txBody>
          <a:bodyPr>
            <a:normAutofit/>
          </a:bodyPr>
          <a:lstStyle/>
          <a:p>
            <a:r>
              <a:rPr lang="es-ES" dirty="0" err="1"/>
              <a:t>Dot</a:t>
            </a:r>
            <a:r>
              <a:rPr lang="es-ES" dirty="0"/>
              <a:t>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window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</p:txBody>
      </p:sp>
      <p:sp>
        <p:nvSpPr>
          <p:cNvPr id="196611" name="Line 3"/>
          <p:cNvSpPr>
            <a:spLocks noChangeShapeType="1"/>
          </p:cNvSpPr>
          <p:nvPr/>
        </p:nvSpPr>
        <p:spPr bwMode="auto">
          <a:xfrm>
            <a:off x="2809876" y="2044700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2" name="Line 4"/>
          <p:cNvSpPr>
            <a:spLocks noChangeShapeType="1"/>
          </p:cNvSpPr>
          <p:nvPr/>
        </p:nvSpPr>
        <p:spPr bwMode="auto">
          <a:xfrm>
            <a:off x="2809876" y="251936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>
            <a:off x="2809876" y="2994025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>
            <a:off x="2809876" y="3468688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>
            <a:off x="2809876" y="3943350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2809876" y="441801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>
            <a:off x="2809876" y="4892675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8" name="Line 10"/>
          <p:cNvSpPr>
            <a:spLocks noChangeShapeType="1"/>
          </p:cNvSpPr>
          <p:nvPr/>
        </p:nvSpPr>
        <p:spPr bwMode="auto">
          <a:xfrm>
            <a:off x="2809875" y="2044701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>
            <a:off x="3392488" y="2044701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>
            <a:off x="3975100" y="2044701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>
            <a:off x="4557713" y="2044701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>
            <a:off x="5140325" y="2044701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3" name="Line 15"/>
          <p:cNvSpPr>
            <a:spLocks noChangeShapeType="1"/>
          </p:cNvSpPr>
          <p:nvPr/>
        </p:nvSpPr>
        <p:spPr bwMode="auto">
          <a:xfrm>
            <a:off x="5722938" y="2044701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>
            <a:off x="6305550" y="2044701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3208338" y="1533526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4956176" y="1533525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3790951" y="152558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8" name="Text Box 20"/>
          <p:cNvSpPr txBox="1">
            <a:spLocks noChangeArrowheads="1"/>
          </p:cNvSpPr>
          <p:nvPr/>
        </p:nvSpPr>
        <p:spPr bwMode="auto">
          <a:xfrm>
            <a:off x="4373564" y="152558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5538789" y="152558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0" name="Text Box 22"/>
          <p:cNvSpPr txBox="1">
            <a:spLocks noChangeArrowheads="1"/>
          </p:cNvSpPr>
          <p:nvPr/>
        </p:nvSpPr>
        <p:spPr bwMode="auto">
          <a:xfrm>
            <a:off x="2443163" y="225901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2443163" y="2733676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2443163" y="3208338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3" name="Text Box 25"/>
          <p:cNvSpPr txBox="1">
            <a:spLocks noChangeArrowheads="1"/>
          </p:cNvSpPr>
          <p:nvPr/>
        </p:nvSpPr>
        <p:spPr bwMode="auto">
          <a:xfrm>
            <a:off x="2443163" y="3683001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4" name="Text Box 26"/>
          <p:cNvSpPr txBox="1">
            <a:spLocks noChangeArrowheads="1"/>
          </p:cNvSpPr>
          <p:nvPr/>
        </p:nvSpPr>
        <p:spPr bwMode="auto">
          <a:xfrm>
            <a:off x="2443163" y="415766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43" name="Line 35"/>
          <p:cNvSpPr>
            <a:spLocks noChangeShapeType="1"/>
          </p:cNvSpPr>
          <p:nvPr/>
        </p:nvSpPr>
        <p:spPr bwMode="auto">
          <a:xfrm>
            <a:off x="3392489" y="2519364"/>
            <a:ext cx="1747837" cy="14239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4" name="Line 36"/>
          <p:cNvSpPr>
            <a:spLocks noChangeShapeType="1"/>
          </p:cNvSpPr>
          <p:nvPr/>
        </p:nvSpPr>
        <p:spPr bwMode="auto">
          <a:xfrm>
            <a:off x="3975100" y="3000375"/>
            <a:ext cx="1747838" cy="14176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2443163" y="731230"/>
            <a:ext cx="440002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/>
            <a:r>
              <a:rPr lang="es-ES" sz="2400" dirty="0" err="1"/>
              <a:t>Window</a:t>
            </a:r>
            <a:r>
              <a:rPr lang="es-ES" sz="2400" dirty="0"/>
              <a:t> </a:t>
            </a:r>
            <a:r>
              <a:rPr lang="es-ES" sz="2400" dirty="0" err="1"/>
              <a:t>size</a:t>
            </a:r>
            <a:r>
              <a:rPr lang="es-ES" sz="2400" dirty="0"/>
              <a:t> = 4</a:t>
            </a:r>
          </a:p>
          <a:p>
            <a:pPr algn="l" eaLnBrk="1" hangingPunct="1"/>
            <a:r>
              <a:rPr lang="es-ES" sz="2400" dirty="0" err="1"/>
              <a:t>Stringency</a:t>
            </a:r>
            <a:r>
              <a:rPr lang="es-ES" sz="2400" dirty="0"/>
              <a:t> = 3 (min </a:t>
            </a:r>
            <a:r>
              <a:rPr lang="es-ES" sz="2400" dirty="0" err="1"/>
              <a:t>matches</a:t>
            </a:r>
            <a:r>
              <a:rPr lang="es-E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59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43" grpId="0" animBg="1"/>
      <p:bldP spid="19664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303" y="29752"/>
            <a:ext cx="3327400" cy="772987"/>
          </a:xfrm>
        </p:spPr>
        <p:txBody>
          <a:bodyPr/>
          <a:lstStyle/>
          <a:p>
            <a:r>
              <a:rPr lang="en-US" dirty="0"/>
              <a:t>Dot-plots (examples)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438058" y="809887"/>
            <a:ext cx="3475121" cy="2272927"/>
            <a:chOff x="-258275" y="1155925"/>
            <a:chExt cx="3971741" cy="2597745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100665" y="1960341"/>
              <a:ext cx="0" cy="145897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109132" y="3408142"/>
              <a:ext cx="14630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380064" y="3384338"/>
              <a:ext cx="109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reference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481550" y="2469937"/>
              <a:ext cx="727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query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 flipV="1">
              <a:off x="1092199" y="1960341"/>
              <a:ext cx="1488440" cy="1693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72172" y="1994209"/>
              <a:ext cx="0" cy="1422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109132" y="1977276"/>
              <a:ext cx="1463041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-258275" y="1155925"/>
              <a:ext cx="3971741" cy="73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query is identical to reference and contains no repeats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80933" y="3325040"/>
            <a:ext cx="2511042" cy="1619079"/>
            <a:chOff x="641771" y="4680722"/>
            <a:chExt cx="2781287" cy="1793329"/>
          </a:xfrm>
        </p:grpSpPr>
        <p:sp>
          <p:nvSpPr>
            <p:cNvPr id="38" name="TextBox 37"/>
            <p:cNvSpPr txBox="1"/>
            <p:nvPr/>
          </p:nvSpPr>
          <p:spPr>
            <a:xfrm>
              <a:off x="2644125" y="5051819"/>
              <a:ext cx="778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?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1082036" y="4680722"/>
              <a:ext cx="0" cy="145897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1090503" y="6128523"/>
              <a:ext cx="14630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361435" y="6104719"/>
              <a:ext cx="1094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reference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462921" y="5190318"/>
              <a:ext cx="727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query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 flipV="1">
              <a:off x="1073570" y="4680722"/>
              <a:ext cx="1488440" cy="1693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553543" y="4714590"/>
              <a:ext cx="0" cy="1422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090503" y="4697657"/>
              <a:ext cx="1463041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90503" y="4697657"/>
              <a:ext cx="1463040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72000" y="154124"/>
            <a:ext cx="3991592" cy="4886983"/>
            <a:chOff x="4472994" y="337370"/>
            <a:chExt cx="5165984" cy="6324812"/>
          </a:xfrm>
        </p:grpSpPr>
        <p:pic>
          <p:nvPicPr>
            <p:cNvPr id="9" name="Picture 8" descr="Screenshot 2017-02-16 08.37.1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2650" y="2965201"/>
              <a:ext cx="1503117" cy="1111500"/>
            </a:xfrm>
            <a:prstGeom prst="rect">
              <a:avLst/>
            </a:prstGeom>
          </p:spPr>
        </p:pic>
        <p:pic>
          <p:nvPicPr>
            <p:cNvPr id="11" name="Picture 10" descr="Screenshot 2017-02-16 08.36.4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2650" y="337370"/>
              <a:ext cx="1379779" cy="2439252"/>
            </a:xfrm>
            <a:prstGeom prst="rect">
              <a:avLst/>
            </a:prstGeom>
          </p:spPr>
        </p:pic>
        <p:pic>
          <p:nvPicPr>
            <p:cNvPr id="14" name="Picture 13" descr="Screenshot 2017-02-16 08.37.4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4800" y="4229825"/>
              <a:ext cx="1621079" cy="1574572"/>
            </a:xfrm>
            <a:prstGeom prst="rect">
              <a:avLst/>
            </a:prstGeom>
          </p:spPr>
        </p:pic>
        <p:pic>
          <p:nvPicPr>
            <p:cNvPr id="15" name="Picture 14" descr="Screenshot 2017-02-16 08.37.31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7549" y="4350548"/>
              <a:ext cx="1672817" cy="159968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129526" y="643083"/>
              <a:ext cx="3217740" cy="467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deletion of "I" in query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29525" y="1991575"/>
              <a:ext cx="3509453" cy="467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deletion of a "R" in query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29525" y="3265885"/>
              <a:ext cx="3424592" cy="467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deletion of "IR" in query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36241" y="5969572"/>
              <a:ext cx="1035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inversion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86780" y="5844905"/>
              <a:ext cx="2505684" cy="817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Rearrangement &amp; deletion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22185" y="1414554"/>
              <a:ext cx="89220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reference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322953" y="727085"/>
              <a:ext cx="6078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query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99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2837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74823" y="1237347"/>
            <a:ext cx="6580093" cy="2655056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Alignment overview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Dot plot</a:t>
            </a:r>
          </a:p>
          <a:p>
            <a:r>
              <a:rPr lang="en-US" sz="2800" dirty="0"/>
              <a:t>Dynamic alignment</a:t>
            </a:r>
          </a:p>
          <a:p>
            <a:pPr marL="0" indent="0">
              <a:buNone/>
            </a:pPr>
            <a:r>
              <a:rPr lang="en-US" sz="2800" dirty="0"/>
              <a:t>(example: local alignment)</a:t>
            </a:r>
          </a:p>
          <a:p>
            <a:r>
              <a:rPr lang="en-US" sz="2800" dirty="0"/>
              <a:t>BLAST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17683</TotalTime>
  <Words>3176</Words>
  <Application>Microsoft Macintosh PowerPoint</Application>
  <PresentationFormat>On-screen Show (16:9)</PresentationFormat>
  <Paragraphs>1091</Paragraphs>
  <Slides>37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Courier</vt:lpstr>
      <vt:lpstr>Courier New</vt:lpstr>
      <vt:lpstr>Office Theme</vt:lpstr>
      <vt:lpstr>Equation</vt:lpstr>
      <vt:lpstr>Alignment (I)  Bioinformatics Applications (PLPTH813)</vt:lpstr>
      <vt:lpstr>Outline</vt:lpstr>
      <vt:lpstr>Sequence alignment</vt:lpstr>
      <vt:lpstr>Alignment algorithms</vt:lpstr>
      <vt:lpstr>Dot matrices in a single-base resolution</vt:lpstr>
      <vt:lpstr>Dot plot comparison using windows</vt:lpstr>
      <vt:lpstr>Dot plot with a window method</vt:lpstr>
      <vt:lpstr>Dot-plots (examples)</vt:lpstr>
      <vt:lpstr>Outline</vt:lpstr>
      <vt:lpstr>Local and global alignments</vt:lpstr>
      <vt:lpstr>Best (local) alignment</vt:lpstr>
      <vt:lpstr>Best (local) alignment</vt:lpstr>
      <vt:lpstr>A classic algorithm for local alignment – Smith-Waterman</vt:lpstr>
      <vt:lpstr>Alignment with no gaps</vt:lpstr>
      <vt:lpstr>SW example</vt:lpstr>
      <vt:lpstr>SW example</vt:lpstr>
      <vt:lpstr>SW example</vt:lpstr>
      <vt:lpstr>SW example</vt:lpstr>
      <vt:lpstr>SW example</vt:lpstr>
      <vt:lpstr>SW example (cont.)</vt:lpstr>
      <vt:lpstr>SW example (cont.)</vt:lpstr>
      <vt:lpstr>Global alignment – Needleman-Wunsch</vt:lpstr>
      <vt:lpstr>BLAST (Basic Local Alignment Search Tool)</vt:lpstr>
      <vt:lpstr>Question</vt:lpstr>
      <vt:lpstr>BLAST+</vt:lpstr>
      <vt:lpstr>BLAST algorithm</vt:lpstr>
      <vt:lpstr>BLAST algorithm (cont.)</vt:lpstr>
      <vt:lpstr>Command line based BLAST</vt:lpstr>
      <vt:lpstr>Step 1: Create a database</vt:lpstr>
      <vt:lpstr>Step 2: BLAST a query to a DNA database</vt:lpstr>
      <vt:lpstr>Select output format</vt:lpstr>
      <vt:lpstr>E-value</vt:lpstr>
      <vt:lpstr>Score and Bit scores</vt:lpstr>
      <vt:lpstr>PowerPoint Presentation</vt:lpstr>
      <vt:lpstr>Extract sequences or subsequences</vt:lpstr>
      <vt:lpstr>BLAST tools</vt:lpstr>
      <vt:lpstr>Summary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183</cp:revision>
  <dcterms:created xsi:type="dcterms:W3CDTF">2014-12-15T18:58:14Z</dcterms:created>
  <dcterms:modified xsi:type="dcterms:W3CDTF">2025-01-29T15:27:21Z</dcterms:modified>
</cp:coreProperties>
</file>