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22" r:id="rId15"/>
    <p:sldId id="323" r:id="rId16"/>
    <p:sldId id="328" r:id="rId17"/>
    <p:sldId id="329" r:id="rId18"/>
    <p:sldId id="330" r:id="rId19"/>
    <p:sldId id="282" r:id="rId20"/>
    <p:sldId id="285" r:id="rId21"/>
    <p:sldId id="284" r:id="rId22"/>
    <p:sldId id="335" r:id="rId23"/>
    <p:sldId id="310" r:id="rId24"/>
    <p:sldId id="288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71" autoAdjust="0"/>
    <p:restoredTop sz="94658" autoAdjust="0"/>
  </p:normalViewPr>
  <p:slideViewPr>
    <p:cSldViewPr snapToGrid="0" snapToObjects="1">
      <p:cViewPr varScale="1">
        <p:scale>
          <a:sx n="154" d="100"/>
          <a:sy n="154" d="100"/>
        </p:scale>
        <p:origin x="1096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3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two.merge.txt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raw/refs/heads/master/PLPTH813Bioinformatis/2025/3_data/lab02/cigarette_adult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8375"/>
            <a:ext cx="7772400" cy="20913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UNIX</a:t>
            </a:r>
            <a:br>
              <a:rPr lang="en-US" sz="4000" dirty="0"/>
            </a:br>
            <a:r>
              <a:rPr lang="en-US" sz="40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05546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1/30/2025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2588" y="943593"/>
            <a:ext cx="7596908" cy="37614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grep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grep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grep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grep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grep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269" y="1038657"/>
            <a:ext cx="8229600" cy="355596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grep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069" y="1250965"/>
            <a:ext cx="8305409" cy="2786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cat </a:t>
            </a:r>
            <a:r>
              <a:rPr lang="en-US" sz="2800" dirty="0" err="1"/>
              <a:t>adult.txt</a:t>
            </a:r>
            <a:r>
              <a:rPr lang="en-US" sz="2800" dirty="0"/>
              <a:t> </a:t>
            </a:r>
            <a:r>
              <a:rPr lang="en-US" sz="2800" dirty="0" err="1"/>
              <a:t>youth.txt</a:t>
            </a:r>
            <a:r>
              <a:rPr lang="en-US" sz="2800" dirty="0"/>
              <a:t> &gt;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cut </a:t>
            </a:r>
            <a:r>
              <a:rPr lang="en-US" sz="2800" dirty="0" err="1"/>
              <a:t>two.cat.txt</a:t>
            </a:r>
            <a:r>
              <a:rPr lang="en-US" sz="2800" dirty="0"/>
              <a:t> -f 2 | sort | </a:t>
            </a:r>
            <a:r>
              <a:rPr lang="en-US" sz="2800" dirty="0" err="1"/>
              <a:t>uniq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45" y="1132743"/>
            <a:ext cx="3294084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D1411-669C-D940-9E1F-FD7EA5DC5151}"/>
              </a:ext>
            </a:extLst>
          </p:cNvPr>
          <p:cNvSpPr txBox="1"/>
          <p:nvPr/>
        </p:nvSpPr>
        <p:spPr>
          <a:xfrm>
            <a:off x="2703945" y="3806443"/>
            <a:ext cx="311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:%s/\t/ /g</a:t>
            </a:r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038"/>
            <a:ext cx="8229600" cy="5797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539" y="662710"/>
            <a:ext cx="2857500" cy="4357781"/>
          </a:xfrm>
        </p:spPr>
        <p:txBody>
          <a:bodyPr>
            <a:noAutofit/>
          </a:bodyPr>
          <a:lstStyle/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744248" y="665355"/>
            <a:ext cx="3265715" cy="43967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lnSpc>
                <a:spcPct val="85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lnSpc>
                <a:spcPct val="85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24953-EFD8-494E-B897-61869CF37AD3}"/>
              </a:ext>
            </a:extLst>
          </p:cNvPr>
          <p:cNvSpPr txBox="1"/>
          <p:nvPr/>
        </p:nvSpPr>
        <p:spPr>
          <a:xfrm>
            <a:off x="5016175" y="2941353"/>
            <a:ext cx="4044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Try:</a:t>
            </a:r>
          </a:p>
          <a:p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sort -k1,1 -k2n,2 </a:t>
            </a:r>
            <a:r>
              <a:rPr lang="en-US" dirty="0" err="1">
                <a:solidFill>
                  <a:srgbClr val="FF0000"/>
                </a:solidFill>
                <a:latin typeface="Courier" pitchFamily="2" charset="0"/>
              </a:rPr>
              <a:t>fruit.txt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079" y="897702"/>
            <a:ext cx="6527800" cy="39815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793" y="1021391"/>
            <a:ext cx="5500254" cy="3334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845300" y="1743300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DE95-A30D-FC43-8FD6-154BD7DB75D4}"/>
              </a:ext>
            </a:extLst>
          </p:cNvPr>
          <p:cNvSpPr txBox="1"/>
          <p:nvPr/>
        </p:nvSpPr>
        <p:spPr>
          <a:xfrm>
            <a:off x="800793" y="4442520"/>
            <a:ext cx="6752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“g” indicates the replacement of all matches in a line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3832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65025" y="1042138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974" y="1132129"/>
            <a:ext cx="7623579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50" b="1" dirty="0">
                <a:solidFill>
                  <a:srgbClr val="376092"/>
                </a:solidFill>
                <a:latin typeface="Courier New"/>
                <a:cs typeface="Courier New"/>
              </a:rPr>
              <a:t>https://</a:t>
            </a:r>
            <a:r>
              <a:rPr lang="en-US" sz="1050" b="1" dirty="0" err="1">
                <a:solidFill>
                  <a:srgbClr val="376092"/>
                </a:solidFill>
                <a:latin typeface="Courier New"/>
                <a:cs typeface="Courier New"/>
              </a:rPr>
              <a:t>cbx-prod.b-cdn.net</a:t>
            </a:r>
            <a:r>
              <a:rPr lang="en-US" sz="1050" b="1" dirty="0">
                <a:solidFill>
                  <a:srgbClr val="376092"/>
                </a:solidFill>
                <a:latin typeface="Courier New"/>
                <a:cs typeface="Courier New"/>
              </a:rPr>
              <a:t>/COLOURBOX64404485.jpg?width=1200&amp;height=1200&amp;quality=70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193"/>
            <a:ext cx="8229600" cy="61514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24" y="806335"/>
            <a:ext cx="3522190" cy="4065002"/>
          </a:xfrm>
        </p:spPr>
        <p:txBody>
          <a:bodyPr>
            <a:noAutofit/>
          </a:bodyPr>
          <a:lstStyle/>
          <a:p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 -I</a:t>
            </a:r>
          </a:p>
          <a:p>
            <a:pPr marL="0" indent="0">
              <a:buNone/>
            </a:pPr>
            <a:r>
              <a:rPr lang="en-US" sz="2800" dirty="0"/>
              <a:t>date -R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1 2025</a:t>
            </a:r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156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028" y="1012448"/>
            <a:ext cx="8171103" cy="3501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Login through </a:t>
            </a:r>
            <a:r>
              <a:rPr lang="en-US" sz="3200" dirty="0" err="1"/>
              <a:t>Opendemand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581" y="1269004"/>
            <a:ext cx="2917080" cy="3086303"/>
          </a:xfrm>
        </p:spPr>
        <p:txBody>
          <a:bodyPr>
            <a:normAutofit/>
          </a:bodyPr>
          <a:lstStyle/>
          <a:p>
            <a:r>
              <a:rPr lang="en-US" sz="2800" dirty="0"/>
              <a:t>sleep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sleep 3s</a:t>
            </a:r>
          </a:p>
          <a:p>
            <a:pPr marL="0" indent="0">
              <a:buNone/>
            </a:pPr>
            <a:r>
              <a:rPr lang="en-US" sz="2800" dirty="0"/>
              <a:t>sleep 3</a:t>
            </a:r>
          </a:p>
          <a:p>
            <a:pPr marL="0" indent="0">
              <a:buNone/>
            </a:pPr>
            <a:r>
              <a:rPr lang="en-US" sz="2800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2365"/>
            <a:ext cx="8229600" cy="59264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7142" y="815006"/>
            <a:ext cx="7713156" cy="4106129"/>
          </a:xfrm>
        </p:spPr>
        <p:txBody>
          <a:bodyPr>
            <a:noAutofit/>
          </a:bodyPr>
          <a:lstStyle/>
          <a:p>
            <a:r>
              <a:rPr lang="en-US" sz="2800" dirty="0"/>
              <a:t>clear: clean the screen</a:t>
            </a:r>
          </a:p>
          <a:p>
            <a:r>
              <a:rPr lang="en-US" sz="2800" dirty="0"/>
              <a:t>history: display previous input command lines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  <a:p>
            <a:pPr marL="0" indent="0">
              <a:buNone/>
            </a:pPr>
            <a:r>
              <a:rPr lang="en-US" sz="2800" dirty="0"/>
              <a:t>history</a:t>
            </a:r>
          </a:p>
          <a:p>
            <a:pPr marL="0" indent="0">
              <a:buNone/>
            </a:pPr>
            <a:r>
              <a:rPr lang="en-US" sz="2800" dirty="0"/>
              <a:t>history | more</a:t>
            </a:r>
          </a:p>
          <a:p>
            <a:pPr marL="0" indent="0">
              <a:buNone/>
            </a:pPr>
            <a:r>
              <a:rPr lang="en-US" sz="2800" dirty="0"/>
              <a:t>history | </a:t>
            </a:r>
            <a:r>
              <a:rPr lang="en-US" sz="2800" dirty="0" err="1"/>
              <a:t>grep</a:t>
            </a:r>
            <a:r>
              <a:rPr lang="en-US" sz="2800" dirty="0"/>
              <a:t> “paste”</a:t>
            </a:r>
          </a:p>
          <a:p>
            <a:pPr marL="0" indent="0">
              <a:buNone/>
            </a:pPr>
            <a:r>
              <a:rPr lang="en-US" sz="2800" dirty="0"/>
              <a:t>history &gt; practice01302025.sh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4416"/>
            <a:ext cx="8229600" cy="579740"/>
          </a:xfrm>
        </p:spPr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21130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1923701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2758135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3592569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1692"/>
            <a:ext cx="8229600" cy="674732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4" y="1729961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873" y="1859201"/>
            <a:ext cx="4300759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|---PLPTH813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302" y="1277757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3200" dirty="0"/>
              <a:t>,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6062" y="1132312"/>
            <a:ext cx="6181301" cy="3522816"/>
          </a:xfrm>
        </p:spPr>
        <p:txBody>
          <a:bodyPr>
            <a:noAutofit/>
          </a:bodyPr>
          <a:lstStyle/>
          <a:p>
            <a:r>
              <a:rPr lang="en-US" sz="3200" dirty="0"/>
              <a:t>Display contents 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Show working directory (</a:t>
            </a:r>
            <a:r>
              <a:rPr lang="en-US" sz="3200" dirty="0" err="1"/>
              <a:t>pwd</a:t>
            </a:r>
            <a:r>
              <a:rPr lang="en-US" sz="3200" dirty="0"/>
              <a:t>)</a:t>
            </a:r>
          </a:p>
          <a:p>
            <a:r>
              <a:rPr lang="en-US" sz="3200" dirty="0"/>
              <a:t>Create a new directory</a:t>
            </a:r>
          </a:p>
          <a:p>
            <a:pPr marL="0" indent="0">
              <a:buNone/>
            </a:pPr>
            <a:r>
              <a:rPr lang="en-US" sz="3200" dirty="0" err="1"/>
              <a:t>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pwd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unixp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data through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015" y="839679"/>
            <a:ext cx="8322458" cy="4043976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95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1200" dirty="0">
                <a:hlinkClick r:id="rId2"/>
              </a:rPr>
              <a:t>https://github.com/liu3zhenlab/teaching/raw/refs/heads/master/PLPTH813Bioinformatis/2025/3_data/lab02/cigarette_adult.xlsx</a:t>
            </a:r>
            <a:endParaRPr lang="en-US" sz="1200" dirty="0"/>
          </a:p>
          <a:p>
            <a:pPr marL="0" indent="0">
              <a:lnSpc>
                <a:spcPct val="95000"/>
              </a:lnSpc>
              <a:buNone/>
            </a:pPr>
            <a:r>
              <a:rPr lang="en-US" dirty="0"/>
              <a:t>Open Excel file </a:t>
            </a:r>
            <a:r>
              <a:rPr lang="en-US" dirty="0" err="1"/>
              <a:t>cigarette_adult.xlxs</a:t>
            </a:r>
            <a:endParaRPr lang="en-US" dirty="0"/>
          </a:p>
          <a:p>
            <a:pPr marL="457200" indent="-457200">
              <a:lnSpc>
                <a:spcPct val="95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95000"/>
              </a:lnSpc>
              <a:buAutoNum type="arabicPeriod" startAt="2"/>
            </a:pPr>
            <a:r>
              <a:rPr lang="en-US" dirty="0"/>
              <a:t>Copy</a:t>
            </a:r>
          </a:p>
          <a:p>
            <a:pPr>
              <a:lnSpc>
                <a:spcPct val="95000"/>
              </a:lnSpc>
            </a:pPr>
            <a:r>
              <a:rPr lang="en-US" dirty="0"/>
              <a:t>In your terminal</a:t>
            </a:r>
          </a:p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95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95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3" y="1038617"/>
            <a:ext cx="6616500" cy="3394591"/>
          </a:xfrm>
        </p:spPr>
        <p:txBody>
          <a:bodyPr>
            <a:noAutofit/>
          </a:bodyPr>
          <a:lstStyle/>
          <a:p>
            <a:r>
              <a:rPr lang="en-US" sz="2800" dirty="0"/>
              <a:t>cd ..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jump to user home directory</a:t>
            </a:r>
          </a:p>
          <a:p>
            <a:r>
              <a:rPr lang="en-US" sz="2800" dirty="0"/>
              <a:t>cd ~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4989" y="2797161"/>
            <a:ext cx="7056506" cy="14979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ls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814" y="966828"/>
            <a:ext cx="7990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Download data: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814" y="1514167"/>
            <a:ext cx="908581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latin typeface="Courier"/>
                <a:cs typeface="Courier"/>
              </a:rPr>
              <a:t>wget</a:t>
            </a:r>
            <a:r>
              <a:rPr lang="en-US" sz="1000" dirty="0">
                <a:latin typeface="Courier"/>
                <a:cs typeface="Courier"/>
              </a:rPr>
              <a:t> https://</a:t>
            </a:r>
            <a:r>
              <a:rPr lang="en-US" sz="1000" dirty="0" err="1">
                <a:latin typeface="Courier"/>
                <a:cs typeface="Courier"/>
              </a:rPr>
              <a:t>github.com</a:t>
            </a:r>
            <a:r>
              <a:rPr lang="en-US" sz="1000" dirty="0">
                <a:latin typeface="Courier"/>
                <a:cs typeface="Courier"/>
              </a:rPr>
              <a:t>/liu3zhenlab/teaching/raw/refs/heads/master/PLPTH813Bioinformatis/2025/3_data/lab02/</a:t>
            </a:r>
            <a:r>
              <a:rPr lang="en-US" sz="1000" dirty="0" err="1">
                <a:latin typeface="Courier"/>
                <a:cs typeface="Courier"/>
              </a:rPr>
              <a:t>adult.txt</a:t>
            </a:r>
            <a:endParaRPr lang="en-US" sz="1000" dirty="0">
              <a:latin typeface="Courier"/>
              <a:cs typeface="Courier"/>
            </a:endParaRP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wget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 https://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github.com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/liu3zhenlab/teaching/raw/refs/heads/master/PLPTH813Bioinformatis/2025/3_data/lab02/</a:t>
            </a:r>
            <a:r>
              <a:rPr kumimoji="0" 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/>
                <a:ea typeface="+mn-ea"/>
                <a:cs typeface="Courier"/>
              </a:rPr>
              <a:t>youth.txt</a:t>
            </a:r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>
                <a:latin typeface="Courier"/>
                <a:cs typeface="Courier"/>
              </a:rPr>
              <a:t>ls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content: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570" y="770717"/>
            <a:ext cx="6351482" cy="2098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85570" y="2868929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62" y="1131351"/>
            <a:ext cx="7922138" cy="21777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adult.txt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youth.txt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two.cat.txt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two.cat.txt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paste: concatenate data side by side from files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A53F0-5FAF-D543-A975-75D5C5EBE4B3}"/>
              </a:ext>
            </a:extLst>
          </p:cNvPr>
          <p:cNvSpPr txBox="1"/>
          <p:nvPr/>
        </p:nvSpPr>
        <p:spPr>
          <a:xfrm>
            <a:off x="685522" y="3480196"/>
            <a:ext cx="759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</a:t>
            </a:r>
          </a:p>
          <a:p>
            <a:r>
              <a:rPr lang="en-US" sz="2400" dirty="0"/>
              <a:t>use “paste” to put “</a:t>
            </a:r>
            <a:r>
              <a:rPr lang="en-US" sz="2400" dirty="0" err="1"/>
              <a:t>adult.txt</a:t>
            </a:r>
            <a:r>
              <a:rPr lang="en-US" sz="2400" dirty="0"/>
              <a:t>” and ”</a:t>
            </a:r>
            <a:r>
              <a:rPr lang="en-US" sz="2400" dirty="0" err="1"/>
              <a:t>youth.txt</a:t>
            </a:r>
            <a:r>
              <a:rPr lang="en-US" sz="2400" dirty="0"/>
              <a:t>” side by side</a:t>
            </a:r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070" y="1197676"/>
            <a:ext cx="6600965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8033</TotalTime>
  <Words>1138</Words>
  <Application>Microsoft Macintosh PowerPoint</Application>
  <PresentationFormat>On-screen Show (16:9)</PresentationFormat>
  <Paragraphs>249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pwd, and mkdir</vt:lpstr>
      <vt:lpstr>Generate data through vi</vt:lpstr>
      <vt:lpstr>cd</vt:lpstr>
      <vt:lpstr>cp, mv, rm</vt:lpstr>
      <vt:lpstr>Display content: more, less, 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date and cal</vt:lpstr>
      <vt:lpstr>sleep</vt:lpstr>
      <vt:lpstr>clear, history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122</cp:revision>
  <dcterms:created xsi:type="dcterms:W3CDTF">2014-12-15T18:58:14Z</dcterms:created>
  <dcterms:modified xsi:type="dcterms:W3CDTF">2025-01-29T15:27:14Z</dcterms:modified>
</cp:coreProperties>
</file>