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301" r:id="rId2"/>
    <p:sldId id="269" r:id="rId3"/>
    <p:sldId id="314" r:id="rId4"/>
    <p:sldId id="324" r:id="rId5"/>
    <p:sldId id="325" r:id="rId6"/>
    <p:sldId id="346" r:id="rId7"/>
    <p:sldId id="317" r:id="rId8"/>
    <p:sldId id="319" r:id="rId9"/>
    <p:sldId id="320" r:id="rId10"/>
    <p:sldId id="321" r:id="rId11"/>
    <p:sldId id="334" r:id="rId12"/>
    <p:sldId id="322" r:id="rId13"/>
    <p:sldId id="323" r:id="rId14"/>
    <p:sldId id="347" r:id="rId15"/>
    <p:sldId id="342" r:id="rId16"/>
    <p:sldId id="333" r:id="rId17"/>
    <p:sldId id="343" r:id="rId18"/>
    <p:sldId id="335" r:id="rId19"/>
    <p:sldId id="327" r:id="rId20"/>
    <p:sldId id="338" r:id="rId21"/>
    <p:sldId id="340" r:id="rId22"/>
    <p:sldId id="337" r:id="rId23"/>
    <p:sldId id="336" r:id="rId24"/>
    <p:sldId id="348" r:id="rId25"/>
    <p:sldId id="331" r:id="rId26"/>
    <p:sldId id="345" r:id="rId2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6" userDrawn="1">
          <p15:clr>
            <a:srgbClr val="A4A3A4"/>
          </p15:clr>
        </p15:guide>
        <p15:guide id="2" pos="456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CD3EF"/>
    <a:srgbClr val="FFBC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62" autoAdjust="0"/>
    <p:restoredTop sz="94641" autoAdjust="0"/>
  </p:normalViewPr>
  <p:slideViewPr>
    <p:cSldViewPr snapToGrid="0" snapToObjects="1">
      <p:cViewPr varScale="1">
        <p:scale>
          <a:sx n="215" d="100"/>
          <a:sy n="215" d="100"/>
        </p:scale>
        <p:origin x="440" y="184"/>
      </p:cViewPr>
      <p:guideLst>
        <p:guide orient="horz" pos="2156"/>
        <p:guide pos="4565"/>
      </p:guideLst>
    </p:cSldViewPr>
  </p:slideViewPr>
  <p:outlineViewPr>
    <p:cViewPr>
      <p:scale>
        <a:sx n="33" d="100"/>
        <a:sy n="33" d="100"/>
      </p:scale>
      <p:origin x="0" y="164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E6E0A8-E17C-C949-B17E-7A1A6494483A}" type="datetimeFigureOut">
              <a:rPr lang="en-US" smtClean="0"/>
              <a:t>4/15/25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2B8C24-ACAE-AE41-B565-178ED9327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1809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01829"/>
            <a:ext cx="7772400" cy="110251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12399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4/15/25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043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4/15/25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851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4/15/25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953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4/15/25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682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4/15/25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367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4/15/25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054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4/15/25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496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4/15/25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010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4/15/25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166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4/15/25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291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4/15/25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749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797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38657"/>
            <a:ext cx="8229600" cy="35559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B8B0BE-C8D7-EB48-AD68-71DB5002F24B}" type="datetimeFigureOut">
              <a:rPr lang="en-US" smtClean="0"/>
              <a:t>4/15/25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07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kbroman.org/qtl2/pages/sampledata.htm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zzlab.net/GAPIT/index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package" Target="../embeddings/Microsoft_Excel_Worksheet.xlsx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48490"/>
            <a:ext cx="7772400" cy="1470025"/>
          </a:xfrm>
        </p:spPr>
        <p:txBody>
          <a:bodyPr>
            <a:normAutofit/>
          </a:bodyPr>
          <a:lstStyle/>
          <a:p>
            <a:r>
              <a:rPr lang="en-US" sz="3600" dirty="0"/>
              <a:t>QTL mapping and GWAS</a:t>
            </a:r>
            <a:br>
              <a:rPr lang="en-US" sz="3600" dirty="0"/>
            </a:br>
            <a:br>
              <a:rPr lang="en-US" dirty="0"/>
            </a:br>
            <a:r>
              <a:rPr lang="en-US" sz="2000" dirty="0"/>
              <a:t>Bioinformatics Applications (PLPTH813)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4516" y="3146902"/>
            <a:ext cx="6400800" cy="1752600"/>
          </a:xfrm>
        </p:spPr>
        <p:txBody>
          <a:bodyPr>
            <a:normAutofit/>
          </a:bodyPr>
          <a:lstStyle/>
          <a:p>
            <a:r>
              <a:rPr lang="en-US" sz="2800" dirty="0"/>
              <a:t>Sanzhen Liu</a:t>
            </a:r>
          </a:p>
          <a:p>
            <a:endParaRPr lang="en-US" sz="2800" dirty="0"/>
          </a:p>
          <a:p>
            <a:r>
              <a:rPr lang="en-US" altLang="zh-CN" sz="2800" dirty="0"/>
              <a:t>4</a:t>
            </a:r>
            <a:r>
              <a:rPr lang="en-US" sz="2800" dirty="0"/>
              <a:t>/</a:t>
            </a:r>
            <a:r>
              <a:rPr lang="en-US" altLang="zh-CN" sz="2800" dirty="0"/>
              <a:t>17</a:t>
            </a:r>
            <a:r>
              <a:rPr lang="en-US" sz="2800" dirty="0"/>
              <a:t>/202</a:t>
            </a:r>
            <a:r>
              <a:rPr lang="en-US" altLang="zh-CN" sz="2800" dirty="0"/>
              <a:t>5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78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1281"/>
            <a:ext cx="8229600" cy="346915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# Reconstruct a genetic map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newmap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est.map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qtld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error.prob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=0.01)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plotMap(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qtld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newmap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Replace the genetic map with the new one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qtld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replace.map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qtld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newmap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4"/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5862" y="1915046"/>
            <a:ext cx="2418384" cy="1809057"/>
          </a:xfrm>
          <a:prstGeom prst="rect">
            <a:avLst/>
          </a:prstGeom>
        </p:spPr>
      </p:pic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72987"/>
          </a:xfrm>
        </p:spPr>
        <p:txBody>
          <a:bodyPr>
            <a:normAutofit/>
          </a:bodyPr>
          <a:lstStyle/>
          <a:p>
            <a:r>
              <a:rPr lang="en-US" sz="3200" dirty="0"/>
              <a:t>Construct a new genetic map</a:t>
            </a:r>
          </a:p>
        </p:txBody>
      </p:sp>
    </p:spTree>
    <p:extLst>
      <p:ext uri="{BB962C8B-B14F-4D97-AF65-F5344CB8AC3E}">
        <p14:creationId xmlns:p14="http://schemas.microsoft.com/office/powerpoint/2010/main" val="3133026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/>
        </p:nvSpPr>
        <p:spPr>
          <a:xfrm>
            <a:off x="457200" y="1133879"/>
            <a:ext cx="8429105" cy="305573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/>
              <a:t># Calculate the error LOD score</a:t>
            </a:r>
          </a:p>
          <a:p>
            <a:pPr algn="l"/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qtld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calc.errorlod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qtld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error.prob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=0.01)</a:t>
            </a:r>
          </a:p>
          <a:p>
            <a:pPr algn="l"/>
            <a:endParaRPr lang="en-US" sz="2400" dirty="0"/>
          </a:p>
          <a:p>
            <a:pPr algn="l"/>
            <a:endParaRPr lang="en-US" sz="2400" dirty="0"/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# List potential problematic markers</a:t>
            </a:r>
          </a:p>
          <a:p>
            <a:pPr algn="l"/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top.errorlod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qtld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Identify genotypes that are likely wrong</a:t>
            </a:r>
          </a:p>
        </p:txBody>
      </p:sp>
      <p:pic>
        <p:nvPicPr>
          <p:cNvPr id="13" name="Picture 12" descr="Screenshot 2016-04-06 23.49.2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2645" y="2344428"/>
            <a:ext cx="2927900" cy="1845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71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67589"/>
            <a:ext cx="8312727" cy="387892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# determine probability of genotypes using multiple points data</a:t>
            </a:r>
          </a:p>
          <a:p>
            <a:pPr marL="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qtld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calc.genoprob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qtld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step=2,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map.function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haldane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interval mapping</a:t>
            </a: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imqtl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scanone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qtld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pheno.col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=1, method="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hk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plot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plot(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imqtl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QTL mapping (interval mapping)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7666" y="2907052"/>
            <a:ext cx="2537260" cy="2029808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3432165" y="3091908"/>
            <a:ext cx="2179916" cy="1889856"/>
            <a:chOff x="1831677" y="4526002"/>
            <a:chExt cx="3008806" cy="2228526"/>
          </a:xfrm>
        </p:grpSpPr>
        <p:pic>
          <p:nvPicPr>
            <p:cNvPr id="7" name="Picture 6" descr="Screenshot 2016-04-07 09.15.07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2761" y="4526002"/>
              <a:ext cx="2012382" cy="1929356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1831677" y="6464183"/>
              <a:ext cx="3008806" cy="2903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Nature Genetics  27, 259 - 260 (2001)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79723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111" y="877363"/>
            <a:ext cx="8775700" cy="35882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# QTL with permutation</a:t>
            </a: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imqtl.perm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scanone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qtld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method="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hk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n.perm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=1000)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thresh1 &lt;- summary(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imqtl.perm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, alpha=0.05)</a:t>
            </a:r>
          </a:p>
          <a:p>
            <a:pPr marL="0" indent="0">
              <a:buNone/>
            </a:pPr>
            <a:r>
              <a:rPr lang="en-US" dirty="0"/>
              <a:t># plot and highlight thresholds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plot(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imqtl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abline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(h=thresh1,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="dotted", col="red")</a:t>
            </a:r>
          </a:p>
          <a:p>
            <a:pPr marL="0" indent="0">
              <a:buNone/>
            </a:pPr>
            <a:r>
              <a:rPr lang="en-US" dirty="0"/>
              <a:t># summary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summary(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imqtl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perm=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imqtl.perm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, alpha=0.05) 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Permutation to determine a threshold</a:t>
            </a:r>
          </a:p>
        </p:txBody>
      </p:sp>
      <p:pic>
        <p:nvPicPr>
          <p:cNvPr id="6" name="Picture 5" descr="Screenshot 2016-04-07 00.13.0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1166" y="4266137"/>
            <a:ext cx="2278980" cy="754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6915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EFE40-1AF7-FBBA-1655-6A0433ED9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Problem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323F6-D8DC-1131-2DF2-F5E159769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39815"/>
            <a:ext cx="8229600" cy="272812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# QTL with permutation</a:t>
            </a: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imqtl.perm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scanone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qtld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method="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hk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n.perm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=1000)</a:t>
            </a:r>
          </a:p>
          <a:p>
            <a:pPr marL="0" indent="0">
              <a:buNone/>
            </a:pPr>
            <a:r>
              <a:rPr lang="en-US" sz="20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thresh1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&lt;- summary(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imqtl.perm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, </a:t>
            </a:r>
            <a:r>
              <a:rPr lang="en-US" sz="20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alpha=0.05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/>
              <a:t># plot and highlight thresholds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plot(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imqtl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abline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(h=</a:t>
            </a:r>
            <a:r>
              <a:rPr lang="en-US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thresh1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="dotted", col=</a:t>
            </a:r>
            <a:r>
              <a:rPr lang="en-US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"red"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984E59-C736-A419-71F5-7E7B1B7EBECD}"/>
              </a:ext>
            </a:extLst>
          </p:cNvPr>
          <p:cNvSpPr txBox="1"/>
          <p:nvPr/>
        </p:nvSpPr>
        <p:spPr>
          <a:xfrm>
            <a:off x="542611" y="944546"/>
            <a:ext cx="80587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Change the Type I error threshold from 5% to 1% and draw the new threshold using the  color of "orange"</a:t>
            </a:r>
          </a:p>
        </p:txBody>
      </p:sp>
    </p:spTree>
    <p:extLst>
      <p:ext uri="{BB962C8B-B14F-4D97-AF65-F5344CB8AC3E}">
        <p14:creationId xmlns:p14="http://schemas.microsoft.com/office/powerpoint/2010/main" val="21875827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72093-F2A9-EBA6-95A6-E5895A5FA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07076"/>
            <a:ext cx="8229600" cy="839585"/>
          </a:xfrm>
        </p:spPr>
        <p:txBody>
          <a:bodyPr>
            <a:noAutofit/>
          </a:bodyPr>
          <a:lstStyle/>
          <a:p>
            <a:r>
              <a:rPr lang="en-US" sz="3600" dirty="0"/>
              <a:t>Updated r/</a:t>
            </a:r>
            <a:r>
              <a:rPr lang="en-US" sz="3600" dirty="0" err="1"/>
              <a:t>qrt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7ED12-3CBE-9D72-CDF5-3CFFC6F48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178268"/>
            <a:ext cx="8229600" cy="66851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dirty="0">
                <a:hlinkClick r:id="rId2"/>
              </a:rPr>
              <a:t>qtl2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5963680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1317"/>
            <a:ext cx="8229600" cy="910070"/>
          </a:xfrm>
        </p:spPr>
        <p:txBody>
          <a:bodyPr>
            <a:normAutofit/>
          </a:bodyPr>
          <a:lstStyle/>
          <a:p>
            <a:r>
              <a:rPr lang="en-US" sz="3600" dirty="0"/>
              <a:t>Goal of today’s lab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7826" y="1376756"/>
            <a:ext cx="7048348" cy="159808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solidFill>
                  <a:schemeClr val="bg1">
                    <a:lumMod val="75000"/>
                  </a:schemeClr>
                </a:solidFill>
              </a:rPr>
              <a:t>Perform QTL analysis with R/</a:t>
            </a:r>
            <a:r>
              <a:rPr lang="en-US" sz="3200" dirty="0" err="1">
                <a:solidFill>
                  <a:schemeClr val="bg1">
                    <a:lumMod val="75000"/>
                  </a:schemeClr>
                </a:solidFill>
              </a:rPr>
              <a:t>qtl</a:t>
            </a:r>
            <a:endParaRPr lang="en-US" sz="3200" dirty="0">
              <a:solidFill>
                <a:schemeClr val="bg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sz="3200" dirty="0"/>
              <a:t>Perform GWAS analysis with GAPIT</a:t>
            </a:r>
          </a:p>
        </p:txBody>
      </p:sp>
    </p:spTree>
    <p:extLst>
      <p:ext uri="{BB962C8B-B14F-4D97-AF65-F5344CB8AC3E}">
        <p14:creationId xmlns:p14="http://schemas.microsoft.com/office/powerpoint/2010/main" val="11869873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B6C34-B166-9B33-51F4-FCC816A8B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08065"/>
            <a:ext cx="8229600" cy="677654"/>
          </a:xfrm>
        </p:spPr>
        <p:txBody>
          <a:bodyPr/>
          <a:lstStyle/>
          <a:p>
            <a:r>
              <a:rPr lang="en-US" dirty="0"/>
              <a:t>Installation of GAPIT3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146C6B-1B9B-DB93-3686-6C0B72A6D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386" y="759794"/>
            <a:ext cx="8229600" cy="14509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install.packages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devtools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devtools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install_github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jiabowang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/GAPIT3",force=T)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library(GAPIT)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C0162D2-7AF3-22A3-DEC4-5A685826A11E}"/>
              </a:ext>
            </a:extLst>
          </p:cNvPr>
          <p:cNvSpPr txBox="1">
            <a:spLocks/>
          </p:cNvSpPr>
          <p:nvPr/>
        </p:nvSpPr>
        <p:spPr>
          <a:xfrm>
            <a:off x="457200" y="2571750"/>
            <a:ext cx="8229600" cy="22921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(!require("</a:t>
            </a:r>
            <a:r>
              <a:rPr lang="en-US" sz="180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BiocManager</a:t>
            </a:r>
            <a:r>
              <a:rPr lang="en-US" sz="18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quietly = TRUE))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install.packages</a:t>
            </a:r>
            <a:r>
              <a:rPr lang="en-US" sz="18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80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BiocManager</a:t>
            </a:r>
            <a:r>
              <a:rPr lang="en-US" sz="18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0" indent="0">
              <a:buNone/>
            </a:pPr>
            <a:r>
              <a:rPr lang="en-US" sz="180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BiocManager</a:t>
            </a:r>
            <a:r>
              <a:rPr lang="en-US" sz="18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::install(c("</a:t>
            </a:r>
            <a:r>
              <a:rPr lang="en-US" sz="180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snpStats</a:t>
            </a:r>
            <a:r>
              <a:rPr lang="en-US" sz="18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"</a:t>
            </a:r>
            <a:r>
              <a:rPr lang="en-US" sz="180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rtracklayer</a:t>
            </a:r>
            <a:r>
              <a:rPr lang="en-US" sz="18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"</a:t>
            </a:r>
            <a:r>
              <a:rPr lang="en-US" sz="180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GenomicRanges</a:t>
            </a:r>
            <a:r>
              <a:rPr lang="en-US" sz="18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"</a:t>
            </a:r>
            <a:r>
              <a:rPr lang="en-US" sz="180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GenomInfoDb</a:t>
            </a:r>
            <a:r>
              <a:rPr lang="en-US" sz="18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"</a:t>
            </a:r>
            <a:r>
              <a:rPr lang="en-US" sz="180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IRanges</a:t>
            </a:r>
            <a:r>
              <a:rPr lang="en-US" sz="18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"))</a:t>
            </a:r>
          </a:p>
          <a:p>
            <a:pPr marL="0" indent="0">
              <a:buNone/>
            </a:pPr>
            <a:r>
              <a:rPr lang="en-US" sz="180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devtools</a:t>
            </a:r>
            <a:r>
              <a:rPr lang="en-US" sz="18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80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install_github</a:t>
            </a:r>
            <a:r>
              <a:rPr lang="en-US" sz="18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80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SFUStatgen</a:t>
            </a:r>
            <a:r>
              <a:rPr lang="en-US" sz="18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80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LDheatmap</a:t>
            </a:r>
            <a:r>
              <a:rPr lang="en-US" sz="18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0" indent="0">
              <a:buNone/>
            </a:pPr>
            <a:r>
              <a:rPr lang="en-US" sz="180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devtools</a:t>
            </a:r>
            <a:r>
              <a:rPr lang="en-US" sz="18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80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install_github</a:t>
            </a:r>
            <a:r>
              <a:rPr lang="en-US" sz="18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80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jiabowang</a:t>
            </a:r>
            <a:r>
              <a:rPr lang="en-US" sz="18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/GAPIT3",force=TRUE)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library(GAPIT)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14E016-4624-4CE3-3B5E-F824C159BF12}"/>
              </a:ext>
            </a:extLst>
          </p:cNvPr>
          <p:cNvSpPr txBox="1"/>
          <p:nvPr/>
        </p:nvSpPr>
        <p:spPr>
          <a:xfrm>
            <a:off x="219160" y="2026049"/>
            <a:ext cx="5130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Note: If you have trouble for the installation, try this:</a:t>
            </a:r>
          </a:p>
        </p:txBody>
      </p:sp>
    </p:spTree>
    <p:extLst>
      <p:ext uri="{BB962C8B-B14F-4D97-AF65-F5344CB8AC3E}">
        <p14:creationId xmlns:p14="http://schemas.microsoft.com/office/powerpoint/2010/main" val="284875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Prepare data for GAPIT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5598" y="800999"/>
            <a:ext cx="8797561" cy="24520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# setup working directory</a:t>
            </a: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setwd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20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~/BA25/labs/lab10/</a:t>
            </a:r>
            <a:r>
              <a:rPr lang="en-US" sz="20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gwas</a:t>
            </a:r>
            <a:r>
              <a:rPr lang="en-US" sz="20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/run1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phenoFile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system.file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extdata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",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mdp_traits.txt.gz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", package="GAPIT")</a:t>
            </a:r>
          </a:p>
          <a:p>
            <a:pPr marL="0" indent="0"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genoFile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system.file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extdata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", "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mdp_genotype_test.hmp.txt.gz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", package="GAPIT")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pheno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read.table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phenoFile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header = TRUE)</a:t>
            </a:r>
          </a:p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geno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read.table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genoFile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header = FALSE)</a:t>
            </a:r>
          </a:p>
        </p:txBody>
      </p:sp>
      <p:pic>
        <p:nvPicPr>
          <p:cNvPr id="4" name="Picture 3" descr="Screenshot 2016-04-07 00.53.2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501" y="3500157"/>
            <a:ext cx="2296275" cy="1313733"/>
          </a:xfrm>
          <a:prstGeom prst="rect">
            <a:avLst/>
          </a:prstGeom>
        </p:spPr>
      </p:pic>
      <p:pic>
        <p:nvPicPr>
          <p:cNvPr id="5" name="Picture 4" descr="Screenshot 2016-04-07 00.54.0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7656" y="3384261"/>
            <a:ext cx="4469139" cy="1545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5315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 + K model using GAPIT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041" y="895547"/>
            <a:ext cx="8744989" cy="267721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# step 2: Run GAPIT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library("GAPIT")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myGATIT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&lt;- GAPIT(Y=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pheno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[, 1:2],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G=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PCA.total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=3,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model="MLM")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2E3FB1-7F3F-810B-0AA1-22BBF3A97917}"/>
              </a:ext>
            </a:extLst>
          </p:cNvPr>
          <p:cNvSpPr txBox="1"/>
          <p:nvPr/>
        </p:nvSpPr>
        <p:spPr>
          <a:xfrm>
            <a:off x="205883" y="3682587"/>
            <a:ext cx="883714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Notes:</a:t>
            </a:r>
          </a:p>
          <a:p>
            <a:pPr marL="347663" indent="-347663">
              <a:buAutoNum type="arabicPeriod"/>
            </a:pPr>
            <a:r>
              <a:rPr lang="en-US" sz="2000" dirty="0" err="1"/>
              <a:t>PCA.total</a:t>
            </a:r>
            <a:r>
              <a:rPr lang="en-US" sz="2000" dirty="0"/>
              <a:t> refers to the number of principal components to include as covariates</a:t>
            </a:r>
          </a:p>
          <a:p>
            <a:pPr marL="347663" indent="-347663">
              <a:buAutoNum type="arabicPeriod"/>
            </a:pPr>
            <a:r>
              <a:rPr lang="en-US" sz="2000" dirty="0"/>
              <a:t>MLM: Mixture Linear Model that include population structure and kinship</a:t>
            </a:r>
          </a:p>
        </p:txBody>
      </p:sp>
    </p:spTree>
    <p:extLst>
      <p:ext uri="{BB962C8B-B14F-4D97-AF65-F5344CB8AC3E}">
        <p14:creationId xmlns:p14="http://schemas.microsoft.com/office/powerpoint/2010/main" val="4287874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784419"/>
          </a:xfrm>
        </p:spPr>
        <p:txBody>
          <a:bodyPr>
            <a:normAutofit/>
          </a:bodyPr>
          <a:lstStyle/>
          <a:p>
            <a:r>
              <a:rPr lang="en-US" sz="3600" dirty="0"/>
              <a:t>Goal of today’s lab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7381" y="1330036"/>
            <a:ext cx="6764869" cy="169579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3200" dirty="0"/>
              <a:t>Perform QTL analysis with R/</a:t>
            </a:r>
            <a:r>
              <a:rPr lang="en-US" sz="3200" dirty="0" err="1"/>
              <a:t>qtl</a:t>
            </a:r>
            <a:endParaRPr lang="en-US" sz="3200" dirty="0"/>
          </a:p>
          <a:p>
            <a:pPr>
              <a:lnSpc>
                <a:spcPct val="150000"/>
              </a:lnSpc>
            </a:pPr>
            <a:r>
              <a:rPr lang="en-US" sz="3200" dirty="0"/>
              <a:t>Perform GWAS analysis with GAPIT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64048" y="3355319"/>
            <a:ext cx="386627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Acknowledgements:</a:t>
            </a:r>
          </a:p>
          <a:p>
            <a:r>
              <a:rPr lang="en-US" i="1" dirty="0"/>
              <a:t>Some slides were prepared by Dr. Lei Li </a:t>
            </a:r>
          </a:p>
          <a:p>
            <a:r>
              <a:rPr lang="en-US" i="1" dirty="0"/>
              <a:t>QTL data from Dr. Karl W. Broman</a:t>
            </a:r>
          </a:p>
          <a:p>
            <a:r>
              <a:rPr lang="en-US" i="1" dirty="0"/>
              <a:t>GWAS data from Dr. </a:t>
            </a:r>
            <a:r>
              <a:rPr lang="en-US" i="1" dirty="0" err="1"/>
              <a:t>Zhiwu</a:t>
            </a:r>
            <a:r>
              <a:rPr lang="en-US" i="1" dirty="0"/>
              <a:t> Zhang   </a:t>
            </a:r>
          </a:p>
        </p:txBody>
      </p:sp>
    </p:spTree>
    <p:extLst>
      <p:ext uri="{BB962C8B-B14F-4D97-AF65-F5344CB8AC3E}">
        <p14:creationId xmlns:p14="http://schemas.microsoft.com/office/powerpoint/2010/main" val="6960692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output result - I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1816689"/>
              </p:ext>
            </p:extLst>
          </p:nvPr>
        </p:nvGraphicFramePr>
        <p:xfrm>
          <a:off x="262441" y="2803714"/>
          <a:ext cx="8619119" cy="1414700"/>
        </p:xfrm>
        <a:graphic>
          <a:graphicData uri="http://schemas.openxmlformats.org/drawingml/2006/table">
            <a:tbl>
              <a:tblPr/>
              <a:tblGrid>
                <a:gridCol w="7048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05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45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94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7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122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7035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0083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23130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9780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021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555555"/>
                          </a:solidFill>
                          <a:effectLst/>
                          <a:latin typeface="Lucida Sans"/>
                        </a:rPr>
                        <a:t>SNP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555555"/>
                          </a:solidFill>
                          <a:effectLst/>
                          <a:latin typeface="Lucida Sans"/>
                        </a:rPr>
                        <a:t>Chromosome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555555"/>
                          </a:solidFill>
                          <a:effectLst/>
                          <a:latin typeface="Lucida Sans"/>
                        </a:rPr>
                        <a:t>Position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 dirty="0" err="1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Lucida Sans"/>
                        </a:rPr>
                        <a:t>P.value</a:t>
                      </a:r>
                      <a:endParaRPr lang="en-US" sz="700" b="1" i="0" u="none" strike="noStrike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Lucida Sans"/>
                      </a:endParaRP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555555"/>
                          </a:solidFill>
                          <a:effectLst/>
                          <a:latin typeface="Lucida Sans"/>
                        </a:rPr>
                        <a:t>maf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555555"/>
                          </a:solidFill>
                          <a:effectLst/>
                          <a:latin typeface="Lucida Sans"/>
                        </a:rPr>
                        <a:t>nobs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555555"/>
                          </a:solidFill>
                          <a:effectLst/>
                          <a:latin typeface="Lucida Sans"/>
                        </a:rPr>
                        <a:t>Rsquare.of.Model.without.SNP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 dirty="0" err="1">
                          <a:solidFill>
                            <a:srgbClr val="555555"/>
                          </a:solidFill>
                          <a:effectLst/>
                          <a:latin typeface="Lucida Sans"/>
                        </a:rPr>
                        <a:t>Rsquare.of.Model.with.SNP</a:t>
                      </a:r>
                      <a:endParaRPr lang="en-US" sz="700" b="1" i="0" u="none" strike="noStrike" dirty="0">
                        <a:solidFill>
                          <a:srgbClr val="555555"/>
                        </a:solidFill>
                        <a:effectLst/>
                        <a:latin typeface="Lucida Sans"/>
                      </a:endParaRP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555555"/>
                          </a:solidFill>
                          <a:effectLst/>
                          <a:latin typeface="Lucida Sans"/>
                        </a:rPr>
                        <a:t>FDR_Adjusted_P.values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555555"/>
                          </a:solidFill>
                          <a:effectLst/>
                          <a:latin typeface="Lucida Sans"/>
                        </a:rPr>
                        <a:t>effect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21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PZA03188.4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1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280719882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Lucida Sans"/>
                        </a:rPr>
                        <a:t>0.000258998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0.28315412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279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0.2566854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0.2937205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0.5553945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1.88463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21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PZA03397.1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7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143547413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Lucida Sans"/>
                        </a:rPr>
                        <a:t>0.00035913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0.0125448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279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0.2566854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0.291982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0.5553945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-1.176011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21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an1.5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1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175504926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Lucida Sans"/>
                        </a:rPr>
                        <a:t>0.001341724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0.38172043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279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0.2566854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0.2850641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1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2.589423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21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PZB01881.10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6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93263605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Lucida Sans"/>
                        </a:rPr>
                        <a:t>0.00212124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0.04301075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279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0.2566854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0.2826985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1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1" u="none" strike="noStrike">
                          <a:solidFill>
                            <a:srgbClr val="B0B0B0"/>
                          </a:solidFill>
                          <a:effectLst/>
                          <a:latin typeface="Lucida Sans"/>
                        </a:rPr>
                        <a:t>NA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21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PZA03152.2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4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147044761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Lucida Sans"/>
                        </a:rPr>
                        <a:t>0.002350452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0.03584229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279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0.2566854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0.2821716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1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2.913919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21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PZA00277.9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2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141942814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Lucida Sans"/>
                        </a:rPr>
                        <a:t>0.002418229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0.19354839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279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0.2566854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0.2820258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1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-1.284217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62441" y="1117608"/>
            <a:ext cx="8815058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# read an output file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out &lt;-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read.csv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GAPIT.Association.GWAS_Results.MLM.EarHT.csv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out &lt;- out[order(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out$P.value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), ]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head(out)</a:t>
            </a:r>
          </a:p>
        </p:txBody>
      </p:sp>
    </p:spTree>
    <p:extLst>
      <p:ext uri="{BB962C8B-B14F-4D97-AF65-F5344CB8AC3E}">
        <p14:creationId xmlns:p14="http://schemas.microsoft.com/office/powerpoint/2010/main" val="14980124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 - population structure</a:t>
            </a:r>
          </a:p>
        </p:txBody>
      </p:sp>
      <p:pic>
        <p:nvPicPr>
          <p:cNvPr id="5" name="Picture 4" descr="GAPIT.PCA.2D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2603" y="776292"/>
            <a:ext cx="3841288" cy="384128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D4AFBBC-0B4B-9D8B-CF0C-2945CAE0ED16}"/>
              </a:ext>
            </a:extLst>
          </p:cNvPr>
          <p:cNvSpPr txBox="1"/>
          <p:nvPr/>
        </p:nvSpPr>
        <p:spPr>
          <a:xfrm>
            <a:off x="3063045" y="4566634"/>
            <a:ext cx="2880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GAPIT.Genotype.PCA_2D.pdf</a:t>
            </a:r>
          </a:p>
        </p:txBody>
      </p:sp>
    </p:spTree>
    <p:extLst>
      <p:ext uri="{BB962C8B-B14F-4D97-AF65-F5344CB8AC3E}">
        <p14:creationId xmlns:p14="http://schemas.microsoft.com/office/powerpoint/2010/main" val="14675974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QQ plot</a:t>
            </a:r>
          </a:p>
        </p:txBody>
      </p:sp>
      <p:pic>
        <p:nvPicPr>
          <p:cNvPr id="3" name="Picture 2" descr="GAPIT.MLM.EarHT.QQ-Plot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871" y="506390"/>
            <a:ext cx="3810086" cy="381008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5ED1FD1-B99A-3788-4462-4FD9111DD84C}"/>
              </a:ext>
            </a:extLst>
          </p:cNvPr>
          <p:cNvSpPr txBox="1"/>
          <p:nvPr/>
        </p:nvSpPr>
        <p:spPr>
          <a:xfrm>
            <a:off x="311243" y="4407872"/>
            <a:ext cx="3733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GAPIT.Association.QQ.MLM.EarHT.pdf</a:t>
            </a:r>
            <a:endParaRPr lang="en-US" dirty="0"/>
          </a:p>
        </p:txBody>
      </p:sp>
      <p:pic>
        <p:nvPicPr>
          <p:cNvPr id="6" name="Picture 5" descr="Screenshot 2016-04-05 23.53.51.png">
            <a:extLst>
              <a:ext uri="{FF2B5EF4-FFF2-40B4-BE49-F238E27FC236}">
                <a16:creationId xmlns:a16="http://schemas.microsoft.com/office/drawing/2014/main" id="{D71A4AC5-09C9-737A-CDD3-321EFDD71F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0071" y="1519537"/>
            <a:ext cx="2354797" cy="2154517"/>
          </a:xfrm>
          <a:prstGeom prst="rect">
            <a:avLst/>
          </a:prstGeom>
        </p:spPr>
      </p:pic>
      <p:pic>
        <p:nvPicPr>
          <p:cNvPr id="7" name="Picture 6" descr="A graph with a line and dots&#10;&#10;AI-generated content may be incorrect.">
            <a:extLst>
              <a:ext uri="{FF2B5EF4-FFF2-40B4-BE49-F238E27FC236}">
                <a16:creationId xmlns:a16="http://schemas.microsoft.com/office/drawing/2014/main" id="{7F9783CA-AC77-428C-EAC7-38EF2A7F1D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2295" y="1519537"/>
            <a:ext cx="2409392" cy="2086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456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Manhattan plot</a:t>
            </a:r>
          </a:p>
        </p:txBody>
      </p:sp>
      <p:pic>
        <p:nvPicPr>
          <p:cNvPr id="3" name="Picture 2" descr="GAPIT.MLM.EarHT.Manhattan.Plot.Genomewis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994002"/>
            <a:ext cx="7691009" cy="340179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10686" y="4537411"/>
            <a:ext cx="56387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GAPIT.Association.Manhattan_Geno.MLM.EarHT.pdf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478870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ACFCBC-621E-8855-EF81-BD305A5D1F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9BBE0-09FB-01E7-8D09-87A59CC3A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2 :Randomize the trait and run GAPIT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A9940-B929-4431-AFF3-403FC32628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8041" y="1317121"/>
            <a:ext cx="8169065" cy="27870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setwd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24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~/BA25/labs/lab10</a:t>
            </a:r>
            <a:r>
              <a:rPr lang="en-US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gwas</a:t>
            </a:r>
            <a:r>
              <a:rPr lang="en-US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/run3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Randomize the trait and run GAPIT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random_pheno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pheno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[1]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random_pheno$RnEarHT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&lt;- sample(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pheno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[, 2])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0949679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Supply own data of population structure and kinship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22466"/>
            <a:ext cx="8358447" cy="373807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# setup working directory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setwd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24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~/BA25/labs/lab10</a:t>
            </a:r>
            <a:r>
              <a:rPr lang="en-US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gwas</a:t>
            </a:r>
            <a:r>
              <a:rPr lang="en-US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/run3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step 1: Set data directory and import files</a:t>
            </a:r>
          </a:p>
          <a:p>
            <a:pPr marL="0" indent="0">
              <a:buNone/>
            </a:pP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"https://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people.beocat.ksu.edu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/~liu3zhen/PLPTH813/labs/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QTLgwas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buNone/>
            </a:pP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myCV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read.table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(paste0(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, "/Q_PCA3.txt"), header=T)</a:t>
            </a:r>
          </a:p>
          <a:p>
            <a:pPr marL="0" indent="0">
              <a:buNone/>
            </a:pP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myKI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read.table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(paste0(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, "/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KSN.txt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"), header=F)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step 2: Run GAPIT</a:t>
            </a:r>
          </a:p>
          <a:p>
            <a:pPr marL="0" indent="0">
              <a:buNone/>
            </a:pPr>
            <a:r>
              <a:rPr lang="en-US" sz="3800" dirty="0">
                <a:latin typeface="Courier New" panose="02070309020205020404" pitchFamily="49" charset="0"/>
                <a:cs typeface="Courier New" panose="02070309020205020404" pitchFamily="49" charset="0"/>
              </a:rPr>
              <a:t>myGAPIT2 &lt;- GAPIT(Y = </a:t>
            </a:r>
            <a:r>
              <a:rPr lang="en-US" sz="3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pheno</a:t>
            </a:r>
            <a:r>
              <a:rPr lang="en-US" sz="3800" dirty="0">
                <a:latin typeface="Courier New" panose="02070309020205020404" pitchFamily="49" charset="0"/>
                <a:cs typeface="Courier New" panose="02070309020205020404" pitchFamily="49" charset="0"/>
              </a:rPr>
              <a:t>[, 1:2],</a:t>
            </a:r>
          </a:p>
          <a:p>
            <a:pPr marL="0" indent="0">
              <a:buNone/>
            </a:pPr>
            <a:r>
              <a:rPr lang="en-US" sz="3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G = </a:t>
            </a:r>
            <a:r>
              <a:rPr lang="en-US" sz="3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geno</a:t>
            </a:r>
            <a:r>
              <a:rPr lang="en-US" sz="38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3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CV = </a:t>
            </a:r>
            <a:r>
              <a:rPr lang="en-US" sz="3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myCV</a:t>
            </a:r>
            <a:r>
              <a:rPr lang="en-US" sz="38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3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KI = </a:t>
            </a:r>
            <a:r>
              <a:rPr lang="en-US" sz="3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myKI</a:t>
            </a:r>
            <a:r>
              <a:rPr lang="en-US" sz="3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651497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GAPIT with multiple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02936"/>
            <a:ext cx="8420793" cy="278090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# Run GAPIT with multiple models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setwd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~/BA25/labs/lab10/</a:t>
            </a:r>
            <a:r>
              <a:rPr lang="en-US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gwas</a:t>
            </a:r>
            <a:r>
              <a:rPr lang="en-US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/run4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myGAPIT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&lt;- GAPIT(Y=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pheno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[, 1:3],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G=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model=c("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FarmCPU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", "MLM"),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Multiple_analysis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=TRUE)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117E28-8970-9202-07A9-1E77E405A582}"/>
              </a:ext>
            </a:extLst>
          </p:cNvPr>
          <p:cNvSpPr txBox="1"/>
          <p:nvPr/>
        </p:nvSpPr>
        <p:spPr>
          <a:xfrm>
            <a:off x="1061650" y="4196406"/>
            <a:ext cx="61345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hlinkClick r:id="rId2"/>
              </a:rPr>
              <a:t>the GAPIT guide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41345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Install R/</a:t>
            </a:r>
            <a:r>
              <a:rPr lang="en-US" sz="3200" dirty="0" err="1"/>
              <a:t>qtl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4684" y="1099994"/>
            <a:ext cx="5112327" cy="147175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install r/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qtl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package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install.packages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qtl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library("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qtl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73FB69-F7C3-D15E-9868-EDF3030F567B}"/>
              </a:ext>
            </a:extLst>
          </p:cNvPr>
          <p:cNvSpPr txBox="1"/>
          <p:nvPr/>
        </p:nvSpPr>
        <p:spPr>
          <a:xfrm>
            <a:off x="260723" y="2864635"/>
            <a:ext cx="8622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Note: If you have trouble to install the package in </a:t>
            </a:r>
            <a:r>
              <a:rPr lang="en-US" dirty="0" err="1">
                <a:solidFill>
                  <a:srgbClr val="FF0000"/>
                </a:solidFill>
              </a:rPr>
              <a:t>Rstudio</a:t>
            </a:r>
            <a:r>
              <a:rPr lang="en-US" dirty="0">
                <a:solidFill>
                  <a:srgbClr val="FF0000"/>
                </a:solidFill>
              </a:rPr>
              <a:t>, try installing it in the “terminal”.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F3DF6D-E9BC-9953-0181-4FD1176DDF46}"/>
              </a:ext>
            </a:extLst>
          </p:cNvPr>
          <p:cNvSpPr txBox="1"/>
          <p:nvPr/>
        </p:nvSpPr>
        <p:spPr>
          <a:xfrm>
            <a:off x="2144684" y="3450337"/>
            <a:ext cx="44246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module load R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install.packages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qtl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3474359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83236"/>
          </a:xfrm>
        </p:spPr>
        <p:txBody>
          <a:bodyPr>
            <a:normAutofit/>
          </a:bodyPr>
          <a:lstStyle/>
          <a:p>
            <a:r>
              <a:rPr lang="en-US" sz="3200" dirty="0"/>
              <a:t>Working directories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83323" y="989215"/>
            <a:ext cx="5279011" cy="178226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~/BA25/labs/lab10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~/BA25/labs/lab10/</a:t>
            </a:r>
            <a:r>
              <a:rPr lang="en-US" sz="1600" dirty="0" err="1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qtl</a:t>
            </a:r>
            <a:endParaRPr lang="en-US" sz="1600" dirty="0">
              <a:solidFill>
                <a:schemeClr val="bg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~/BA25/labs/lab10/</a:t>
            </a:r>
            <a:r>
              <a:rPr lang="en-US" sz="1600" dirty="0" err="1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gwas</a:t>
            </a:r>
            <a:endParaRPr lang="en-US" sz="1600" dirty="0">
              <a:solidFill>
                <a:schemeClr val="bg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~/BA25/labs/lab10/</a:t>
            </a:r>
            <a:r>
              <a:rPr lang="en-US" sz="1600" dirty="0" err="1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gwas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/run1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~/BA25/labs/lab10/</a:t>
            </a:r>
            <a:r>
              <a:rPr lang="en-US" sz="1600" dirty="0" err="1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gwas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/run2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~/BA25/labs/lab10/</a:t>
            </a:r>
            <a:r>
              <a:rPr lang="en-US" sz="1600" dirty="0" err="1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gwas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/run3</a:t>
            </a:r>
          </a:p>
          <a:p>
            <a:pPr marL="0" indent="0">
              <a:buNone/>
            </a:pPr>
            <a:endParaRPr lang="en-US" sz="1600" dirty="0">
              <a:solidFill>
                <a:schemeClr val="bg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864623"/>
            <a:ext cx="16419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 </a:t>
            </a:r>
            <a:r>
              <a:rPr lang="en-US" sz="2800" dirty="0" err="1"/>
              <a:t>Beocat</a:t>
            </a:r>
            <a:r>
              <a:rPr lang="en-US" sz="2800" dirty="0"/>
              <a:t>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936645-F34F-3F76-2157-6CD0B7488F53}"/>
              </a:ext>
            </a:extLst>
          </p:cNvPr>
          <p:cNvSpPr txBox="1"/>
          <p:nvPr/>
        </p:nvSpPr>
        <p:spPr>
          <a:xfrm>
            <a:off x="1894785" y="2837467"/>
            <a:ext cx="483595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~/BA25/labs/lab10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cd ~/BA25/labs/lab10</a:t>
            </a: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qtl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gwas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cd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gwas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run1 run2 run3 run4</a:t>
            </a:r>
          </a:p>
        </p:txBody>
      </p:sp>
    </p:spTree>
    <p:extLst>
      <p:ext uri="{BB962C8B-B14F-4D97-AF65-F5344CB8AC3E}">
        <p14:creationId xmlns:p14="http://schemas.microsoft.com/office/powerpoint/2010/main" val="2399867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41425"/>
          </a:xfrm>
        </p:spPr>
        <p:txBody>
          <a:bodyPr>
            <a:normAutofit/>
          </a:bodyPr>
          <a:lstStyle/>
          <a:p>
            <a:r>
              <a:rPr lang="en-US" sz="3200" dirty="0"/>
              <a:t>Data preparation</a:t>
            </a:r>
          </a:p>
        </p:txBody>
      </p:sp>
      <p:pic>
        <p:nvPicPr>
          <p:cNvPr id="6" name="Picture 5" descr="Screenshot 2016-04-06 23.00.1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4110" y="1313670"/>
            <a:ext cx="5893440" cy="3383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896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C371EE-28BE-1EF0-F7B4-BA71D96C0A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80EB4-928B-5C3C-1F3B-70B3990CC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41425"/>
          </a:xfrm>
        </p:spPr>
        <p:txBody>
          <a:bodyPr>
            <a:normAutofit/>
          </a:bodyPr>
          <a:lstStyle/>
          <a:p>
            <a:r>
              <a:rPr lang="en-US" sz="3200" dirty="0"/>
              <a:t>Data preparation</a:t>
            </a:r>
          </a:p>
        </p:txBody>
      </p:sp>
      <p:graphicFrame>
        <p:nvGraphicFramePr>
          <p:cNvPr id="25" name="Object 24">
            <a:extLst>
              <a:ext uri="{FF2B5EF4-FFF2-40B4-BE49-F238E27FC236}">
                <a16:creationId xmlns:a16="http://schemas.microsoft.com/office/drawing/2014/main" id="{0CEDC76B-5D4C-0B77-68AD-5B346928154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5681058"/>
              </p:ext>
            </p:extLst>
          </p:nvPr>
        </p:nvGraphicFramePr>
        <p:xfrm>
          <a:off x="425304" y="2029644"/>
          <a:ext cx="8632881" cy="185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6273800" imgH="1346200" progId="Excel.Sheet.12">
                  <p:embed/>
                </p:oleObj>
              </mc:Choice>
              <mc:Fallback>
                <p:oleObj name="Worksheet" r:id="rId2" imgW="6273800" imgH="1346200" progId="Excel.Sheet.12">
                  <p:embed/>
                  <p:pic>
                    <p:nvPicPr>
                      <p:cNvPr id="25" name="Object 2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25304" y="2029644"/>
                        <a:ext cx="8632881" cy="1852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BF3E4898-5FCB-C2DD-1590-246EBF06DED7}"/>
              </a:ext>
            </a:extLst>
          </p:cNvPr>
          <p:cNvSpPr txBox="1"/>
          <p:nvPr/>
        </p:nvSpPr>
        <p:spPr>
          <a:xfrm>
            <a:off x="556956" y="1261456"/>
            <a:ext cx="13147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Phenotype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1C8FAE9-9503-FA08-3261-0B528B826C0C}"/>
              </a:ext>
            </a:extLst>
          </p:cNvPr>
          <p:cNvCxnSpPr>
            <a:cxnSpLocks/>
          </p:cNvCxnSpPr>
          <p:nvPr/>
        </p:nvCxnSpPr>
        <p:spPr>
          <a:xfrm>
            <a:off x="1014842" y="1704693"/>
            <a:ext cx="0" cy="33270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5447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4073" y="1057087"/>
            <a:ext cx="8535080" cy="332637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/>
              <a:t># setup working directory</a:t>
            </a:r>
          </a:p>
          <a:p>
            <a:pPr marL="0" indent="0">
              <a:buNone/>
            </a:pP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setwd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28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~/BA25/labs/lab10/</a:t>
            </a:r>
            <a:r>
              <a:rPr lang="en-US" sz="28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qtl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0" indent="0">
              <a:buNone/>
            </a:pPr>
            <a:r>
              <a:rPr lang="en-US" sz="2800" dirty="0"/>
              <a:t># read QTL data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qtl_data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&lt;- "http://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www.rqtl.org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sampledata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qtld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read.cross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(format = 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qtl_data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file = 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listeria.csv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073" y="90719"/>
            <a:ext cx="8229600" cy="966368"/>
          </a:xfrm>
        </p:spPr>
        <p:txBody>
          <a:bodyPr>
            <a:normAutofit/>
          </a:bodyPr>
          <a:lstStyle/>
          <a:p>
            <a:r>
              <a:rPr lang="en-US" sz="3200" dirty="0"/>
              <a:t>Read QTL data</a:t>
            </a:r>
          </a:p>
        </p:txBody>
      </p:sp>
    </p:spTree>
    <p:extLst>
      <p:ext uri="{BB962C8B-B14F-4D97-AF65-F5344CB8AC3E}">
        <p14:creationId xmlns:p14="http://schemas.microsoft.com/office/powerpoint/2010/main" val="2599203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2746" y="893783"/>
            <a:ext cx="6284737" cy="167796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summary(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qtld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plotMap(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qtld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show.marker.names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= F)</a:t>
            </a:r>
          </a:p>
          <a:p>
            <a:pPr marL="0" indent="0"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plotPheno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qtld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pheno.col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= 1)</a:t>
            </a:r>
          </a:p>
          <a:p>
            <a:pPr marL="0" indent="0"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plotMissing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qtld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 reorder = TRUE)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Check data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204" y="2642105"/>
            <a:ext cx="7095647" cy="2257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85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67920" y="978019"/>
            <a:ext cx="8229600" cy="1303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/>
              <a:t># estimate recombination fractions between all pairs of markers</a:t>
            </a:r>
          </a:p>
          <a:p>
            <a:pPr algn="l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qtld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est.rf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qtld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plotRF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qtld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Recombination fractions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9" y="1401397"/>
            <a:ext cx="3765665" cy="35999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43335" y="2594655"/>
            <a:ext cx="388930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Upper left triangle:</a:t>
            </a:r>
          </a:p>
          <a:p>
            <a:r>
              <a:rPr lang="en-US" sz="2400" dirty="0"/>
              <a:t>recombination fractions (r)</a:t>
            </a:r>
          </a:p>
          <a:p>
            <a:endParaRPr lang="en-US" sz="2400" dirty="0"/>
          </a:p>
          <a:p>
            <a:r>
              <a:rPr lang="en-US" sz="2400" dirty="0"/>
              <a:t>Lower right triangle:</a:t>
            </a:r>
          </a:p>
          <a:p>
            <a:r>
              <a:rPr lang="en-US" sz="2400" dirty="0"/>
              <a:t>LOD scores for tests of r = 0.5</a:t>
            </a:r>
          </a:p>
        </p:txBody>
      </p:sp>
    </p:spTree>
    <p:extLst>
      <p:ext uri="{BB962C8B-B14F-4D97-AF65-F5344CB8AC3E}">
        <p14:creationId xmlns:p14="http://schemas.microsoft.com/office/powerpoint/2010/main" val="3612422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69866</TotalTime>
  <Words>1354</Words>
  <Application>Microsoft Macintosh PowerPoint</Application>
  <PresentationFormat>On-screen Show (16:9)</PresentationFormat>
  <Paragraphs>246</Paragraphs>
  <Slides>26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Courier New</vt:lpstr>
      <vt:lpstr>Lucida Sans</vt:lpstr>
      <vt:lpstr>Office Theme</vt:lpstr>
      <vt:lpstr>Worksheet</vt:lpstr>
      <vt:lpstr>QTL mapping and GWAS  Bioinformatics Applications (PLPTH813)</vt:lpstr>
      <vt:lpstr>Goal of today’s lab</vt:lpstr>
      <vt:lpstr>Install R/qtl</vt:lpstr>
      <vt:lpstr>Working directories</vt:lpstr>
      <vt:lpstr>Data preparation</vt:lpstr>
      <vt:lpstr>Data preparation</vt:lpstr>
      <vt:lpstr>Read QTL data</vt:lpstr>
      <vt:lpstr>Check data</vt:lpstr>
      <vt:lpstr>Recombination fractions</vt:lpstr>
      <vt:lpstr>Construct a new genetic map</vt:lpstr>
      <vt:lpstr>Identify genotypes that are likely wrong</vt:lpstr>
      <vt:lpstr>QTL mapping (interval mapping)</vt:lpstr>
      <vt:lpstr>Permutation to determine a threshold</vt:lpstr>
      <vt:lpstr>Problem 1</vt:lpstr>
      <vt:lpstr>Updated r/qrt</vt:lpstr>
      <vt:lpstr>Goal of today’s lab</vt:lpstr>
      <vt:lpstr>Installation of GAPIT3</vt:lpstr>
      <vt:lpstr>Prepare data for GAPIT</vt:lpstr>
      <vt:lpstr>Q + K model using GAPIT</vt:lpstr>
      <vt:lpstr>output result - I</vt:lpstr>
      <vt:lpstr>PCA - population structure</vt:lpstr>
      <vt:lpstr>QQ plot</vt:lpstr>
      <vt:lpstr>Manhattan plot</vt:lpstr>
      <vt:lpstr>Problem 2 :Randomize the trait and run GAPIT</vt:lpstr>
      <vt:lpstr>Supply own data of population structure and kinship</vt:lpstr>
      <vt:lpstr>GAPIT with multiple models</vt:lpstr>
    </vt:vector>
  </TitlesOfParts>
  <Company>Kansas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  Bioinformatics Applications (PLPTH613)</dc:title>
  <dc:creator>Sanzhen Liu</dc:creator>
  <cp:lastModifiedBy>Sanzhen Liu</cp:lastModifiedBy>
  <cp:revision>233</cp:revision>
  <dcterms:created xsi:type="dcterms:W3CDTF">2014-12-15T18:58:14Z</dcterms:created>
  <dcterms:modified xsi:type="dcterms:W3CDTF">2025-04-17T14:55:55Z</dcterms:modified>
</cp:coreProperties>
</file>