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72" r:id="rId2"/>
    <p:sldId id="257" r:id="rId3"/>
    <p:sldId id="290" r:id="rId4"/>
    <p:sldId id="313" r:id="rId5"/>
    <p:sldId id="260" r:id="rId6"/>
    <p:sldId id="308" r:id="rId7"/>
    <p:sldId id="293" r:id="rId8"/>
    <p:sldId id="322" r:id="rId9"/>
    <p:sldId id="325" r:id="rId10"/>
    <p:sldId id="310" r:id="rId11"/>
    <p:sldId id="292" r:id="rId12"/>
    <p:sldId id="294" r:id="rId13"/>
    <p:sldId id="291" r:id="rId14"/>
    <p:sldId id="289" r:id="rId15"/>
    <p:sldId id="311" r:id="rId16"/>
    <p:sldId id="295" r:id="rId17"/>
    <p:sldId id="312" r:id="rId18"/>
    <p:sldId id="258" r:id="rId19"/>
    <p:sldId id="263" r:id="rId20"/>
    <p:sldId id="264" r:id="rId21"/>
    <p:sldId id="265" r:id="rId22"/>
    <p:sldId id="307" r:id="rId23"/>
    <p:sldId id="318" r:id="rId24"/>
    <p:sldId id="299" r:id="rId25"/>
    <p:sldId id="324" r:id="rId26"/>
    <p:sldId id="317" r:id="rId27"/>
    <p:sldId id="297" r:id="rId28"/>
    <p:sldId id="298" r:id="rId29"/>
    <p:sldId id="314" r:id="rId30"/>
    <p:sldId id="320" r:id="rId31"/>
    <p:sldId id="321" r:id="rId32"/>
    <p:sldId id="319" r:id="rId33"/>
    <p:sldId id="309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68"/>
    <p:restoredTop sz="83302"/>
  </p:normalViewPr>
  <p:slideViewPr>
    <p:cSldViewPr snapToGrid="0" snapToObjects="1">
      <p:cViewPr varScale="1">
        <p:scale>
          <a:sx n="200" d="100"/>
          <a:sy n="20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CAC3-BC96-1B48-ABA7-081ADDC031D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2D64-B0EB-4845-B085-D499D4D0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4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stash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command. To apply stashed changes, you can use the </a:t>
            </a:r>
            <a:r>
              <a:rPr lang="en-US" dirty="0"/>
              <a:t>git stash apply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command, and to discard stashed changes, you can use the </a:t>
            </a:r>
            <a:r>
              <a:rPr lang="en-US" dirty="0"/>
              <a:t>git stash drop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9C14-42EF-F037-7D9A-E2EE2D02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EF0344-D10F-DC48-1749-DA71EB182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CFDA46-F21B-5D56-7042-B9626968C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014DE-AB6D-7F39-48F8-FFB19350B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"make" is a command that is often used for compiling software from source code on Unix systems. The "make" command reads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Makefile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which is a file that describes how the software should be compiled and linked, and then invokes a set of build tools to compile the software. The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Makefile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typically specifies dependencies between different source files and libraries, and "make" uses this information to determine which files need to be recompiled when changes are made to the source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3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www.anaconda.com</a:t>
            </a:r>
            <a:r>
              <a:rPr lang="en-US" dirty="0"/>
              <a:t>/products/distribution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0AC4-D4BA-D14E-BFAC-9F8211D28A16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biohpc.swmed.edu/index.php/s/hisat2-220-Linux_x86_64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4.10-1-Linux-x86_64.s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raining.github.com/downloads/github-git-cheat-sheet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stars.org/p/1716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B055-8F24-5942-B20C-EE45A164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30304"/>
            <a:ext cx="7772400" cy="1799557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BEDtools</a:t>
            </a:r>
            <a:r>
              <a:rPr lang="en-US" sz="4800" dirty="0"/>
              <a:t>, software installation, Git</a:t>
            </a:r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Bioinformatics Applications (PLPTH813)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22B4B-4FA1-B548-836B-E131639E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16910"/>
            <a:ext cx="6858000" cy="1580543"/>
          </a:xfrm>
        </p:spPr>
        <p:txBody>
          <a:bodyPr>
            <a:noAutofit/>
          </a:bodyPr>
          <a:lstStyle/>
          <a:p>
            <a:r>
              <a:rPr lang="en-US" sz="3200" dirty="0" err="1"/>
              <a:t>Sanzhen</a:t>
            </a:r>
            <a:r>
              <a:rPr lang="en-US" sz="3200" dirty="0"/>
              <a:t> Liu</a:t>
            </a:r>
          </a:p>
          <a:p>
            <a:endParaRPr lang="en-US" sz="3200" dirty="0"/>
          </a:p>
          <a:p>
            <a:r>
              <a:rPr lang="en-US" sz="3200" dirty="0"/>
              <a:t>2/13/2025</a:t>
            </a:r>
          </a:p>
        </p:txBody>
      </p:sp>
    </p:spTree>
    <p:extLst>
      <p:ext uri="{BB962C8B-B14F-4D97-AF65-F5344CB8AC3E}">
        <p14:creationId xmlns:p14="http://schemas.microsoft.com/office/powerpoint/2010/main" val="228165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56" y="209550"/>
            <a:ext cx="8168986" cy="57746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73244" y="787018"/>
            <a:ext cx="779751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bed=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genes.bed</a:t>
            </a:r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ref=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ref.fasta</a:t>
            </a:r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clen=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chrs.length</a:t>
            </a:r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=2000</a:t>
            </a: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out=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genes.promoter</a:t>
            </a:r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# generate a BED file</a:t>
            </a:r>
          </a:p>
          <a:p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flank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$bed -g $clen \</a:t>
            </a: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 -l $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-r 0 -s &gt; $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# extract sequence</a:t>
            </a:r>
          </a:p>
          <a:p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000" b="1" dirty="0" err="1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getfasta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-s -fi $ref \</a:t>
            </a: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 -bed $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fo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${out}.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5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683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flank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76" y="800080"/>
            <a:ext cx="5388274" cy="1665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-b    bp flanking in each direction.</a:t>
            </a:r>
          </a:p>
          <a:p>
            <a:pPr marL="0" indent="0">
              <a:buNone/>
            </a:pPr>
            <a:r>
              <a:rPr lang="en-US" dirty="0"/>
              <a:t>-l     bp flanking from start coordinate.</a:t>
            </a:r>
          </a:p>
          <a:p>
            <a:pPr marL="0" indent="0">
              <a:buNone/>
            </a:pPr>
            <a:r>
              <a:rPr lang="en-US" dirty="0"/>
              <a:t>-r    bp flanking from end coordinate</a:t>
            </a:r>
          </a:p>
          <a:p>
            <a:pPr marL="0" indent="0">
              <a:buNone/>
            </a:pPr>
            <a:r>
              <a:rPr lang="en-US" dirty="0"/>
              <a:t>-s    define “start” and “end” based on strand.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A2625-CBB5-1E4D-93D4-012EE6ECE52B}"/>
              </a:ext>
            </a:extLst>
          </p:cNvPr>
          <p:cNvCxnSpPr/>
          <p:nvPr/>
        </p:nvCxnSpPr>
        <p:spPr>
          <a:xfrm>
            <a:off x="817427" y="2972173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6A199A6-E61D-EF4F-B806-99F82D6E19F9}"/>
              </a:ext>
            </a:extLst>
          </p:cNvPr>
          <p:cNvSpPr/>
          <p:nvPr/>
        </p:nvSpPr>
        <p:spPr>
          <a:xfrm>
            <a:off x="2828497" y="2812846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C6B61-3964-BA41-8F8F-7466F3515CC4}"/>
              </a:ext>
            </a:extLst>
          </p:cNvPr>
          <p:cNvSpPr txBox="1"/>
          <p:nvPr/>
        </p:nvSpPr>
        <p:spPr>
          <a:xfrm>
            <a:off x="3545872" y="2528964"/>
            <a:ext cx="917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+/-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74A23F-4ACA-FA48-BDB6-9B96628ECED3}"/>
              </a:ext>
            </a:extLst>
          </p:cNvPr>
          <p:cNvCxnSpPr>
            <a:cxnSpLocks/>
          </p:cNvCxnSpPr>
          <p:nvPr/>
        </p:nvCxnSpPr>
        <p:spPr>
          <a:xfrm>
            <a:off x="2828496" y="252896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B4C890-61F7-F443-844D-D4B3B062DDE0}"/>
              </a:ext>
            </a:extLst>
          </p:cNvPr>
          <p:cNvCxnSpPr>
            <a:cxnSpLocks/>
          </p:cNvCxnSpPr>
          <p:nvPr/>
        </p:nvCxnSpPr>
        <p:spPr>
          <a:xfrm>
            <a:off x="1290643" y="252896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03C13-E495-D540-91B1-91C048B37C13}"/>
              </a:ext>
            </a:extLst>
          </p:cNvPr>
          <p:cNvCxnSpPr/>
          <p:nvPr/>
        </p:nvCxnSpPr>
        <p:spPr>
          <a:xfrm>
            <a:off x="1290644" y="2670904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8FEFB7-DB8A-6E42-9E8F-6C3A99BC788E}"/>
              </a:ext>
            </a:extLst>
          </p:cNvPr>
          <p:cNvSpPr txBox="1"/>
          <p:nvPr/>
        </p:nvSpPr>
        <p:spPr>
          <a:xfrm>
            <a:off x="1867069" y="225605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13038D-5CB2-0440-AEC4-FDA710620194}"/>
              </a:ext>
            </a:extLst>
          </p:cNvPr>
          <p:cNvCxnSpPr>
            <a:cxnSpLocks/>
          </p:cNvCxnSpPr>
          <p:nvPr/>
        </p:nvCxnSpPr>
        <p:spPr>
          <a:xfrm>
            <a:off x="6583076" y="252896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938128-4616-ED43-A3BE-A2957AE2FD2B}"/>
              </a:ext>
            </a:extLst>
          </p:cNvPr>
          <p:cNvCxnSpPr>
            <a:cxnSpLocks/>
          </p:cNvCxnSpPr>
          <p:nvPr/>
        </p:nvCxnSpPr>
        <p:spPr>
          <a:xfrm>
            <a:off x="5045223" y="252896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198841-D5F8-A64F-B87A-BA216BD0DF55}"/>
              </a:ext>
            </a:extLst>
          </p:cNvPr>
          <p:cNvCxnSpPr/>
          <p:nvPr/>
        </p:nvCxnSpPr>
        <p:spPr>
          <a:xfrm>
            <a:off x="5045224" y="2670904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ADD9E6-D426-ED45-8F0C-251BDAF62CA2}"/>
              </a:ext>
            </a:extLst>
          </p:cNvPr>
          <p:cNvSpPr txBox="1"/>
          <p:nvPr/>
        </p:nvSpPr>
        <p:spPr>
          <a:xfrm>
            <a:off x="5621649" y="2256057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8634BA-ED90-F04F-9CA7-A3BE50FD4915}"/>
              </a:ext>
            </a:extLst>
          </p:cNvPr>
          <p:cNvCxnSpPr/>
          <p:nvPr/>
        </p:nvCxnSpPr>
        <p:spPr>
          <a:xfrm>
            <a:off x="845128" y="4574050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76CE5D5-36AE-1242-BC14-BD53344AB865}"/>
              </a:ext>
            </a:extLst>
          </p:cNvPr>
          <p:cNvSpPr/>
          <p:nvPr/>
        </p:nvSpPr>
        <p:spPr>
          <a:xfrm>
            <a:off x="2856198" y="4414723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1BDCEE-FD0C-B241-BB5A-A92C83BC09E7}"/>
              </a:ext>
            </a:extLst>
          </p:cNvPr>
          <p:cNvSpPr txBox="1"/>
          <p:nvPr/>
        </p:nvSpPr>
        <p:spPr>
          <a:xfrm>
            <a:off x="629343" y="45740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0CDEC5-A11B-F74B-8D74-1177EDA5020D}"/>
              </a:ext>
            </a:extLst>
          </p:cNvPr>
          <p:cNvSpPr txBox="1"/>
          <p:nvPr/>
        </p:nvSpPr>
        <p:spPr>
          <a:xfrm>
            <a:off x="7563923" y="457405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E16F00-1ED1-DB49-9A0E-CEEB33C294F3}"/>
              </a:ext>
            </a:extLst>
          </p:cNvPr>
          <p:cNvSpPr txBox="1"/>
          <p:nvPr/>
        </p:nvSpPr>
        <p:spPr>
          <a:xfrm>
            <a:off x="3775872" y="413084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CFFC78-814E-CB4D-8380-A541B1EDD16C}"/>
              </a:ext>
            </a:extLst>
          </p:cNvPr>
          <p:cNvCxnSpPr>
            <a:cxnSpLocks/>
          </p:cNvCxnSpPr>
          <p:nvPr/>
        </p:nvCxnSpPr>
        <p:spPr>
          <a:xfrm>
            <a:off x="2856197" y="4676940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03CB3D-6A19-FF49-81DE-6C8F6963AE38}"/>
              </a:ext>
            </a:extLst>
          </p:cNvPr>
          <p:cNvCxnSpPr>
            <a:cxnSpLocks/>
          </p:cNvCxnSpPr>
          <p:nvPr/>
        </p:nvCxnSpPr>
        <p:spPr>
          <a:xfrm>
            <a:off x="1318344" y="4676940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2289F0-B7DF-CD4A-B72A-89A620799890}"/>
              </a:ext>
            </a:extLst>
          </p:cNvPr>
          <p:cNvCxnSpPr/>
          <p:nvPr/>
        </p:nvCxnSpPr>
        <p:spPr>
          <a:xfrm>
            <a:off x="1318345" y="4818881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C97F43-EFAB-7343-A858-7B92E2D245EA}"/>
              </a:ext>
            </a:extLst>
          </p:cNvPr>
          <p:cNvSpPr txBox="1"/>
          <p:nvPr/>
        </p:nvSpPr>
        <p:spPr>
          <a:xfrm>
            <a:off x="1894770" y="440403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DFDDE0-7695-BD4A-B6C1-3D3E312963A3}"/>
              </a:ext>
            </a:extLst>
          </p:cNvPr>
          <p:cNvCxnSpPr>
            <a:cxnSpLocks/>
          </p:cNvCxnSpPr>
          <p:nvPr/>
        </p:nvCxnSpPr>
        <p:spPr>
          <a:xfrm>
            <a:off x="6610777" y="4676940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78AA4B-4751-2B4E-AA4A-030B3A59D94E}"/>
              </a:ext>
            </a:extLst>
          </p:cNvPr>
          <p:cNvCxnSpPr>
            <a:cxnSpLocks/>
          </p:cNvCxnSpPr>
          <p:nvPr/>
        </p:nvCxnSpPr>
        <p:spPr>
          <a:xfrm>
            <a:off x="5072924" y="4676940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C1C258-9044-BC48-A07C-4B4C92129896}"/>
              </a:ext>
            </a:extLst>
          </p:cNvPr>
          <p:cNvCxnSpPr/>
          <p:nvPr/>
        </p:nvCxnSpPr>
        <p:spPr>
          <a:xfrm>
            <a:off x="5072925" y="4818881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8E0D9E-9D4A-EC4D-8172-CE1036A264B5}"/>
              </a:ext>
            </a:extLst>
          </p:cNvPr>
          <p:cNvSpPr txBox="1"/>
          <p:nvPr/>
        </p:nvSpPr>
        <p:spPr>
          <a:xfrm>
            <a:off x="5649350" y="44040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E0D9A5-D061-CE4F-8FD3-802305A46079}"/>
              </a:ext>
            </a:extLst>
          </p:cNvPr>
          <p:cNvSpPr txBox="1"/>
          <p:nvPr/>
        </p:nvSpPr>
        <p:spPr>
          <a:xfrm>
            <a:off x="71469" y="369191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E26616-1AFA-DE49-8E68-E5758652C62F}"/>
              </a:ext>
            </a:extLst>
          </p:cNvPr>
          <p:cNvSpPr txBox="1"/>
          <p:nvPr/>
        </p:nvSpPr>
        <p:spPr>
          <a:xfrm>
            <a:off x="71469" y="2452647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0406E-419C-9D43-B0AC-32FCD9F31E1F}"/>
              </a:ext>
            </a:extLst>
          </p:cNvPr>
          <p:cNvSpPr txBox="1"/>
          <p:nvPr/>
        </p:nvSpPr>
        <p:spPr>
          <a:xfrm>
            <a:off x="175328" y="250378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490DB-9EE1-20E3-2124-3FBA6FDE24B2}"/>
              </a:ext>
            </a:extLst>
          </p:cNvPr>
          <p:cNvSpPr txBox="1"/>
          <p:nvPr/>
        </p:nvSpPr>
        <p:spPr>
          <a:xfrm>
            <a:off x="4822973" y="779146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16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flank</a:t>
            </a:r>
            <a:r>
              <a:rPr lang="en-US" sz="16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1600" dirty="0" err="1">
                <a:solidFill>
                  <a:srgbClr val="333333"/>
                </a:solidFill>
                <a:latin typeface="Courier" pitchFamily="2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Courier" pitchFamily="2" charset="0"/>
              </a:rPr>
              <a:t> $bed -g $clen \</a:t>
            </a:r>
          </a:p>
          <a:p>
            <a:r>
              <a:rPr lang="en-US" sz="1600" dirty="0">
                <a:solidFill>
                  <a:srgbClr val="333333"/>
                </a:solidFill>
                <a:latin typeface="Courier" pitchFamily="2" charset="0"/>
              </a:rPr>
              <a:t>  -l $</a:t>
            </a:r>
            <a:r>
              <a:rPr lang="en-US" sz="16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1600" dirty="0">
                <a:solidFill>
                  <a:srgbClr val="333333"/>
                </a:solidFill>
                <a:latin typeface="Courier" pitchFamily="2" charset="0"/>
              </a:rPr>
              <a:t> -r 0 -s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95A9A-40E2-E24F-6ADC-44A7065087F2}"/>
              </a:ext>
            </a:extLst>
          </p:cNvPr>
          <p:cNvSpPr txBox="1"/>
          <p:nvPr/>
        </p:nvSpPr>
        <p:spPr>
          <a:xfrm>
            <a:off x="5956455" y="1542109"/>
            <a:ext cx="2817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   input bed</a:t>
            </a:r>
          </a:p>
          <a:p>
            <a:r>
              <a:rPr lang="en-US" dirty="0"/>
              <a:t>-g   chromosome/contig size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679F3B-9A26-BD3C-2B17-80264BC93F47}"/>
              </a:ext>
            </a:extLst>
          </p:cNvPr>
          <p:cNvCxnSpPr/>
          <p:nvPr/>
        </p:nvCxnSpPr>
        <p:spPr>
          <a:xfrm>
            <a:off x="823777" y="4058023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47BDD-70D8-BB9B-4A52-B056DFCB2554}"/>
              </a:ext>
            </a:extLst>
          </p:cNvPr>
          <p:cNvSpPr/>
          <p:nvPr/>
        </p:nvSpPr>
        <p:spPr>
          <a:xfrm>
            <a:off x="2834847" y="3898696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6E00F-B090-B82F-2BD0-63A2C5F0467F}"/>
              </a:ext>
            </a:extLst>
          </p:cNvPr>
          <p:cNvSpPr txBox="1"/>
          <p:nvPr/>
        </p:nvSpPr>
        <p:spPr>
          <a:xfrm>
            <a:off x="3723672" y="361481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672F20-81AC-8BB6-0B1E-7A338AF29F58}"/>
              </a:ext>
            </a:extLst>
          </p:cNvPr>
          <p:cNvCxnSpPr>
            <a:cxnSpLocks/>
          </p:cNvCxnSpPr>
          <p:nvPr/>
        </p:nvCxnSpPr>
        <p:spPr>
          <a:xfrm>
            <a:off x="2834846" y="361481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D0D9D-81EE-0B48-6E33-1E24EB86BE80}"/>
              </a:ext>
            </a:extLst>
          </p:cNvPr>
          <p:cNvCxnSpPr>
            <a:cxnSpLocks/>
          </p:cNvCxnSpPr>
          <p:nvPr/>
        </p:nvCxnSpPr>
        <p:spPr>
          <a:xfrm>
            <a:off x="1296993" y="361481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1361-68EE-34AE-70A3-F54ACD6FD954}"/>
              </a:ext>
            </a:extLst>
          </p:cNvPr>
          <p:cNvCxnSpPr/>
          <p:nvPr/>
        </p:nvCxnSpPr>
        <p:spPr>
          <a:xfrm>
            <a:off x="1296994" y="3756754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785074-81A7-2911-FAF5-618BF324C095}"/>
              </a:ext>
            </a:extLst>
          </p:cNvPr>
          <p:cNvSpPr txBox="1"/>
          <p:nvPr/>
        </p:nvSpPr>
        <p:spPr>
          <a:xfrm>
            <a:off x="1873419" y="334190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A77E6C-CB72-9233-F1B3-B0686A3A1601}"/>
              </a:ext>
            </a:extLst>
          </p:cNvPr>
          <p:cNvCxnSpPr>
            <a:cxnSpLocks/>
          </p:cNvCxnSpPr>
          <p:nvPr/>
        </p:nvCxnSpPr>
        <p:spPr>
          <a:xfrm>
            <a:off x="6589426" y="361481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DE43EC-8ED9-D92A-63BC-F28C522749ED}"/>
              </a:ext>
            </a:extLst>
          </p:cNvPr>
          <p:cNvCxnSpPr>
            <a:cxnSpLocks/>
          </p:cNvCxnSpPr>
          <p:nvPr/>
        </p:nvCxnSpPr>
        <p:spPr>
          <a:xfrm>
            <a:off x="5051573" y="361481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BD1749-FDEF-013E-6DEA-94158519A1A1}"/>
              </a:ext>
            </a:extLst>
          </p:cNvPr>
          <p:cNvCxnSpPr/>
          <p:nvPr/>
        </p:nvCxnSpPr>
        <p:spPr>
          <a:xfrm>
            <a:off x="5051574" y="3756754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15A2D-4BA4-FC75-F01E-77EECB9B8E5A}"/>
              </a:ext>
            </a:extLst>
          </p:cNvPr>
          <p:cNvSpPr txBox="1"/>
          <p:nvPr/>
        </p:nvSpPr>
        <p:spPr>
          <a:xfrm>
            <a:off x="5627999" y="3341907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</p:spTree>
    <p:extLst>
      <p:ext uri="{BB962C8B-B14F-4D97-AF65-F5344CB8AC3E}">
        <p14:creationId xmlns:p14="http://schemas.microsoft.com/office/powerpoint/2010/main" val="17091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38" grpId="0"/>
      <p:bldP spid="42" grpId="0"/>
      <p:bldP spid="46" grpId="0"/>
      <p:bldP spid="47" grpId="0"/>
      <p:bldP spid="14" grpId="0" animBg="1"/>
      <p:bldP spid="21" grpId="0"/>
      <p:bldP spid="25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421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Promoter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4021"/>
            <a:ext cx="7988877" cy="83099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flank -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gene.bed</a:t>
            </a:r>
            <a:r>
              <a:rPr lang="en-US" sz="2400" dirty="0">
                <a:latin typeface="Courier" pitchFamily="2" charset="0"/>
              </a:rPr>
              <a:t> -g </a:t>
            </a:r>
            <a:r>
              <a:rPr lang="en-US" sz="2400" dirty="0" err="1">
                <a:latin typeface="Courier" pitchFamily="2" charset="0"/>
              </a:rPr>
              <a:t>ref.length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-l 20 -r 0 -s &gt;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87E27-452E-1C4A-99EF-D46574C2960C}"/>
              </a:ext>
            </a:extLst>
          </p:cNvPr>
          <p:cNvSpPr/>
          <p:nvPr/>
        </p:nvSpPr>
        <p:spPr>
          <a:xfrm>
            <a:off x="637310" y="650997"/>
            <a:ext cx="77377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ref.fas</a:t>
            </a:r>
            <a:endParaRPr lang="en-US" dirty="0"/>
          </a:p>
          <a:p>
            <a:r>
              <a:rPr lang="en-US" sz="1600" dirty="0">
                <a:latin typeface="Courier" pitchFamily="2" charset="0"/>
              </a:rPr>
              <a:t>&gt;ref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AAAAAAAAAAAAAAAAAAAACCCCCCCCCCCCCCCCCCCCAAGGGGGGGGGGGGGGGGGG</a:t>
            </a:r>
            <a:endParaRPr lang="en-US" sz="16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gene.bed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	20	40	a1	0.5	+</a:t>
            </a:r>
            <a:br>
              <a:rPr lang="en-US" dirty="0">
                <a:solidFill>
                  <a:srgbClr val="333333"/>
                </a:solidFill>
                <a:latin typeface="Open Sans"/>
              </a:rPr>
            </a:br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40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a2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0.5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-</a:t>
            </a: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3.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ref.length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6EA7F-DC04-394A-B50B-12B6F7169F85}"/>
              </a:ext>
            </a:extLst>
          </p:cNvPr>
          <p:cNvSpPr txBox="1"/>
          <p:nvPr/>
        </p:nvSpPr>
        <p:spPr>
          <a:xfrm>
            <a:off x="2297855" y="4107281"/>
            <a:ext cx="3600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ref	0	20	a1	0.5	+</a:t>
            </a:r>
          </a:p>
          <a:p>
            <a:r>
              <a:rPr lang="en-US" sz="2400" dirty="0">
                <a:latin typeface="Courier" pitchFamily="2" charset="0"/>
              </a:rPr>
              <a:t>ref	40	60	a2	0.5	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1B9B9-E381-A74C-B1BE-BFBB553A63C9}"/>
              </a:ext>
            </a:extLst>
          </p:cNvPr>
          <p:cNvSpPr txBox="1"/>
          <p:nvPr/>
        </p:nvSpPr>
        <p:spPr>
          <a:xfrm>
            <a:off x="637310" y="4061115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9297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940"/>
            <a:ext cx="7886700" cy="62287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</a:t>
            </a:r>
            <a:r>
              <a:rPr lang="en-US" sz="3200" dirty="0" err="1"/>
              <a:t>getfasta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D4BC57-586D-9F43-901D-D571C5C5BE40}"/>
              </a:ext>
            </a:extLst>
          </p:cNvPr>
          <p:cNvSpPr txBox="1">
            <a:spLocks/>
          </p:cNvSpPr>
          <p:nvPr/>
        </p:nvSpPr>
        <p:spPr>
          <a:xfrm>
            <a:off x="628650" y="633490"/>
            <a:ext cx="8067675" cy="1134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 pitchFamily="2" charset="0"/>
              </a:rPr>
              <a:t>-fi       Input FASTA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 pitchFamily="2" charset="0"/>
              </a:rPr>
              <a:t>-</a:t>
            </a:r>
            <a:r>
              <a:rPr lang="en-US" sz="1600" dirty="0" err="1">
                <a:latin typeface="Courier" pitchFamily="2" charset="0"/>
              </a:rPr>
              <a:t>fo</a:t>
            </a:r>
            <a:r>
              <a:rPr lang="en-US" sz="1600" dirty="0">
                <a:latin typeface="Courier" pitchFamily="2" charset="0"/>
              </a:rPr>
              <a:t>       Output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 pitchFamily="2" charset="0"/>
              </a:rPr>
              <a:t>-bed      BED/GFF/VCF file of ranges to extract from -fi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 pitchFamily="2" charset="0"/>
              </a:rPr>
              <a:t>-s        Force </a:t>
            </a:r>
            <a:r>
              <a:rPr lang="en-US" sz="1600" dirty="0" err="1">
                <a:latin typeface="Courier" pitchFamily="2" charset="0"/>
              </a:rPr>
              <a:t>strandedness</a:t>
            </a:r>
            <a:r>
              <a:rPr lang="en-US" sz="1600" dirty="0">
                <a:latin typeface="Courier" pitchFamily="2" charset="0"/>
              </a:rPr>
              <a:t>. If the strand is minus(-), the sequence will be reverse complemented.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F4B48-5180-3041-B51B-D0E239CD280A}"/>
              </a:ext>
            </a:extLst>
          </p:cNvPr>
          <p:cNvSpPr txBox="1"/>
          <p:nvPr/>
        </p:nvSpPr>
        <p:spPr>
          <a:xfrm>
            <a:off x="227858" y="3447748"/>
            <a:ext cx="460895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-s \</a:t>
            </a:r>
          </a:p>
          <a:p>
            <a:r>
              <a:rPr lang="en-US" sz="2400" dirty="0">
                <a:latin typeface="Courier" pitchFamily="2" charset="0"/>
              </a:rPr>
              <a:t>-fi </a:t>
            </a:r>
            <a:r>
              <a:rPr lang="en-US" sz="2400" dirty="0" err="1">
                <a:latin typeface="Courier" pitchFamily="2" charset="0"/>
              </a:rPr>
              <a:t>ref.fas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-bed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</a:t>
            </a:r>
            <a:r>
              <a:rPr lang="en-US" sz="2400" dirty="0" err="1">
                <a:latin typeface="Courier" pitchFamily="2" charset="0"/>
              </a:rPr>
              <a:t>fo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gene.promoter.fas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958E6-709D-8A42-B994-B6B1D0499B4E}"/>
              </a:ext>
            </a:extLst>
          </p:cNvPr>
          <p:cNvSpPr/>
          <p:nvPr/>
        </p:nvSpPr>
        <p:spPr>
          <a:xfrm>
            <a:off x="310387" y="1847310"/>
            <a:ext cx="77377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1. </a:t>
            </a:r>
            <a:r>
              <a:rPr lang="en-US" dirty="0" err="1">
                <a:latin typeface="+mj-lt"/>
              </a:rPr>
              <a:t>ref.fas</a:t>
            </a:r>
            <a:endParaRPr lang="en-US" dirty="0">
              <a:latin typeface="+mj-lt"/>
            </a:endParaRPr>
          </a:p>
          <a:p>
            <a:r>
              <a:rPr lang="en-US" sz="1600" dirty="0">
                <a:latin typeface="+mj-lt"/>
              </a:rPr>
              <a:t>&gt;ref</a:t>
            </a:r>
            <a:br>
              <a:rPr lang="en-US" sz="1600" dirty="0">
                <a:latin typeface="+mj-lt"/>
              </a:rPr>
            </a:br>
            <a:r>
              <a:rPr lang="en-US" sz="1400" dirty="0">
                <a:solidFill>
                  <a:srgbClr val="FF0000"/>
                </a:solidFill>
                <a:latin typeface="+mj-lt"/>
              </a:rPr>
              <a:t>AAAAAAAAAAAAAAAAAAAA</a:t>
            </a:r>
            <a:r>
              <a:rPr lang="en-US" sz="1400" dirty="0">
                <a:latin typeface="+mj-lt"/>
              </a:rPr>
              <a:t>CCCCCCCCCCCCCCCCCCCC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AAGGGGGGGGGGGGGGGGGG</a:t>
            </a:r>
          </a:p>
          <a:p>
            <a:r>
              <a:rPr lang="en-US" dirty="0">
                <a:solidFill>
                  <a:srgbClr val="333333"/>
                </a:solidFill>
                <a:latin typeface="+mj-lt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+mj-lt"/>
              </a:rPr>
              <a:t>gene.promoter.bed</a:t>
            </a:r>
            <a:endParaRPr lang="en-US" dirty="0">
              <a:solidFill>
                <a:srgbClr val="333333"/>
              </a:solidFill>
              <a:latin typeface="+mj-lt"/>
            </a:endParaRPr>
          </a:p>
          <a:p>
            <a:r>
              <a:rPr lang="en-US" sz="1600" dirty="0">
                <a:latin typeface="+mj-lt"/>
              </a:rPr>
              <a:t>ref	0	20	a1	0.5	+</a:t>
            </a:r>
          </a:p>
          <a:p>
            <a:r>
              <a:rPr lang="en-US" sz="1600" dirty="0">
                <a:latin typeface="+mj-lt"/>
              </a:rPr>
              <a:t>ref	40	60	a2	0.5	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60D18-1DE2-334B-934D-A7476663B451}"/>
              </a:ext>
            </a:extLst>
          </p:cNvPr>
          <p:cNvSpPr txBox="1"/>
          <p:nvPr/>
        </p:nvSpPr>
        <p:spPr>
          <a:xfrm>
            <a:off x="5109880" y="3693969"/>
            <a:ext cx="3656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&gt;ref:0-20(+)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AAAAAAAAAAAAAAAAAAAA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&gt;ref:40-60(-)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CCCCCCCCCCCCCCCCCCTT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EB33A-1C1B-764A-902E-FCF2835B5262}"/>
              </a:ext>
            </a:extLst>
          </p:cNvPr>
          <p:cNvSpPr txBox="1"/>
          <p:nvPr/>
        </p:nvSpPr>
        <p:spPr>
          <a:xfrm>
            <a:off x="5109880" y="3371829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863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329" y="914402"/>
            <a:ext cx="6922078" cy="38802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d1.bed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100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200	300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500	550	a3	.	+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d2.bed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20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150	250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600	750	a3	.	+</a:t>
            </a:r>
          </a:p>
        </p:txBody>
      </p:sp>
    </p:spTree>
    <p:extLst>
      <p:ext uri="{BB962C8B-B14F-4D97-AF65-F5344CB8AC3E}">
        <p14:creationId xmlns:p14="http://schemas.microsoft.com/office/powerpoint/2010/main" val="101797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318"/>
            <a:ext cx="7886700" cy="6757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62" y="3814833"/>
            <a:ext cx="8612333" cy="119965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bedtools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 intersect -a d1.bed -b d2.bed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10 20 a1 . 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chr1 200 250 a2 . +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840039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23DD6-1ACC-0E29-ACB9-B0344A27283A}"/>
              </a:ext>
            </a:extLst>
          </p:cNvPr>
          <p:cNvSpPr txBox="1"/>
          <p:nvPr/>
        </p:nvSpPr>
        <p:spPr>
          <a:xfrm>
            <a:off x="5111750" y="4414659"/>
            <a:ext cx="26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Overlapping regions</a:t>
            </a:r>
          </a:p>
        </p:txBody>
      </p:sp>
    </p:spTree>
    <p:extLst>
      <p:ext uri="{BB962C8B-B14F-4D97-AF65-F5344CB8AC3E}">
        <p14:creationId xmlns:p14="http://schemas.microsoft.com/office/powerpoint/2010/main" val="114526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17"/>
            <a:ext cx="7886700" cy="69885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89" y="2878258"/>
            <a:ext cx="8739622" cy="1156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intersect -a d1.bed -b d2.bed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-wo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chr1	10	100</a:t>
            </a:r>
            <a:r>
              <a:rPr lang="en-US" sz="1800" dirty="0"/>
              <a:t>	a1	.	+	chr1	10	20	a1	.	+	10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chr1	200	300</a:t>
            </a:r>
            <a:r>
              <a:rPr lang="en-US" sz="1800" dirty="0"/>
              <a:t>	a2	.	+	chr1	150	250	a2	.	+	50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818869"/>
            <a:ext cx="6922078" cy="1995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7279-74F5-D748-8230-0D502D579CD6}"/>
              </a:ext>
            </a:extLst>
          </p:cNvPr>
          <p:cNvSpPr txBox="1"/>
          <p:nvPr/>
        </p:nvSpPr>
        <p:spPr>
          <a:xfrm>
            <a:off x="202189" y="4220931"/>
            <a:ext cx="8739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-wo: </a:t>
            </a:r>
            <a:r>
              <a:rPr lang="en-US" sz="2000" dirty="0"/>
              <a:t>write the original A and B entries plus the number of base pairs of overlap between the two features.</a:t>
            </a:r>
          </a:p>
        </p:txBody>
      </p:sp>
    </p:spTree>
    <p:extLst>
      <p:ext uri="{BB962C8B-B14F-4D97-AF65-F5344CB8AC3E}">
        <p14:creationId xmlns:p14="http://schemas.microsoft.com/office/powerpoint/2010/main" val="206731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63" y="116631"/>
            <a:ext cx="7886700" cy="5423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" y="2787898"/>
            <a:ext cx="8905876" cy="1336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dirty="0" err="1">
                <a:latin typeface="Courier" pitchFamily="2" charset="0"/>
              </a:rPr>
              <a:t>bedtools</a:t>
            </a:r>
            <a:r>
              <a:rPr lang="en-US" sz="3400" dirty="0">
                <a:latin typeface="Courier" pitchFamily="2" charset="0"/>
              </a:rPr>
              <a:t> intersect -a d1.bed -b d2.bed </a:t>
            </a:r>
            <a:r>
              <a:rPr lang="en-US" sz="3400" dirty="0">
                <a:solidFill>
                  <a:srgbClr val="FF0000"/>
                </a:solidFill>
                <a:latin typeface="Courier" pitchFamily="2" charset="0"/>
              </a:rPr>
              <a:t>-</a:t>
            </a:r>
            <a:r>
              <a:rPr lang="en-US" sz="3400" dirty="0" err="1">
                <a:solidFill>
                  <a:srgbClr val="FF0000"/>
                </a:solidFill>
                <a:latin typeface="Courier" pitchFamily="2" charset="0"/>
              </a:rPr>
              <a:t>wao</a:t>
            </a:r>
            <a:endParaRPr lang="en-US" sz="34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chr1	10	100</a:t>
            </a:r>
            <a:r>
              <a:rPr lang="en-US" sz="2600" dirty="0">
                <a:latin typeface="Courier" pitchFamily="2" charset="0"/>
              </a:rPr>
              <a:t>	a1	.	+	chr1	10	20	a1	.	+	10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chr1	200	300</a:t>
            </a:r>
            <a:r>
              <a:rPr lang="en-US" sz="2600" dirty="0">
                <a:latin typeface="Courier" pitchFamily="2" charset="0"/>
              </a:rPr>
              <a:t>	a2	.	+	chr1	150	250	a2	.	+	50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chr1	500	550</a:t>
            </a:r>
            <a:r>
              <a:rPr lang="en-US" sz="2600" dirty="0">
                <a:latin typeface="Courier" pitchFamily="2" charset="0"/>
              </a:rPr>
              <a:t>	a3	.	+	.	-1	-1	.	-1	.	0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52504" y="718443"/>
            <a:ext cx="6922078" cy="2009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b="1" dirty="0"/>
              <a:t>cat d1.bed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dirty="0"/>
              <a:t>chr1	10	100	a1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dirty="0"/>
              <a:t>chr1	200	300	a2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dirty="0"/>
              <a:t>chr1	500	550	a3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b="1" dirty="0"/>
              <a:t>cat d2.bed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dirty="0"/>
              <a:t>chr1	10	20	a1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dirty="0"/>
              <a:t>chr1	150	250	a2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55EDC-AFCC-794B-A8D7-F30D02085FD4}"/>
              </a:ext>
            </a:extLst>
          </p:cNvPr>
          <p:cNvSpPr txBox="1"/>
          <p:nvPr/>
        </p:nvSpPr>
        <p:spPr>
          <a:xfrm>
            <a:off x="119062" y="4184091"/>
            <a:ext cx="876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 err="1">
                <a:solidFill>
                  <a:srgbClr val="FF0000"/>
                </a:solidFill>
              </a:rPr>
              <a:t>wao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write the original A and B entries plus the number of base pairs of overlap between the two features. A features w/o overlap are also reported.</a:t>
            </a:r>
          </a:p>
        </p:txBody>
      </p:sp>
    </p:spTree>
    <p:extLst>
      <p:ext uri="{BB962C8B-B14F-4D97-AF65-F5344CB8AC3E}">
        <p14:creationId xmlns:p14="http://schemas.microsoft.com/office/powerpoint/2010/main" val="264968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2376"/>
            <a:ext cx="7886700" cy="64314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819"/>
            <a:ext cx="8058150" cy="461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coverage -</a:t>
            </a:r>
            <a:r>
              <a:rPr lang="en-US" dirty="0" err="1">
                <a:latin typeface="Courier" pitchFamily="2" charset="0"/>
              </a:rPr>
              <a:t>abam</a:t>
            </a:r>
            <a:r>
              <a:rPr lang="en-US" dirty="0">
                <a:latin typeface="Courier" pitchFamily="2" charset="0"/>
              </a:rPr>
              <a:t> $bam -b $bed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569" y="3128012"/>
            <a:ext cx="8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Interval_1	0	16451		10	-3.84	</a:t>
            </a:r>
            <a:r>
              <a:rPr lang="en-US" b="1" dirty="0">
                <a:solidFill>
                  <a:srgbClr val="FF0000"/>
                </a:solidFill>
              </a:rPr>
              <a:t>5432	16302	16451	0.9909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6030" y="2074913"/>
            <a:ext cx="75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1993" y="3576856"/>
            <a:ext cx="1969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Read number</a:t>
            </a:r>
          </a:p>
          <a:p>
            <a:r>
              <a:rPr lang="en-US" sz="2000" dirty="0"/>
              <a:t>2. Coverage (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  <a:p>
            <a:r>
              <a:rPr lang="en-US" sz="2000" dirty="0"/>
              <a:t>3. Original length</a:t>
            </a:r>
          </a:p>
          <a:p>
            <a:r>
              <a:rPr lang="en-US" sz="2000" dirty="0"/>
              <a:t>4. Coverage (%)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912" y="1631782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Bed input: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946" y="247215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Output: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696" y="2806386"/>
            <a:ext cx="370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		2		3		4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06A628E-36FE-02AC-BDC1-ADCA5EB49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92915"/>
              </p:ext>
            </p:extLst>
          </p:nvPr>
        </p:nvGraphicFramePr>
        <p:xfrm>
          <a:off x="2098197" y="1668512"/>
          <a:ext cx="5562599" cy="406400"/>
        </p:xfrm>
        <a:graphic>
          <a:graphicData uri="http://schemas.openxmlformats.org/drawingml/2006/table">
            <a:tbl>
              <a:tblPr/>
              <a:tblGrid>
                <a:gridCol w="2199020">
                  <a:extLst>
                    <a:ext uri="{9D8B030D-6E8A-4147-A177-3AD203B41FA5}">
                      <a16:colId xmlns:a16="http://schemas.microsoft.com/office/drawing/2014/main" val="1817184132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1850793583"/>
                    </a:ext>
                  </a:extLst>
                </a:gridCol>
                <a:gridCol w="1180426">
                  <a:extLst>
                    <a:ext uri="{9D8B030D-6E8A-4147-A177-3AD203B41FA5}">
                      <a16:colId xmlns:a16="http://schemas.microsoft.com/office/drawing/2014/main" val="4089994243"/>
                    </a:ext>
                  </a:extLst>
                </a:gridCol>
                <a:gridCol w="660023">
                  <a:extLst>
                    <a:ext uri="{9D8B030D-6E8A-4147-A177-3AD203B41FA5}">
                      <a16:colId xmlns:a16="http://schemas.microsoft.com/office/drawing/2014/main" val="186442311"/>
                    </a:ext>
                  </a:extLst>
                </a:gridCol>
                <a:gridCol w="1028113">
                  <a:extLst>
                    <a:ext uri="{9D8B030D-6E8A-4147-A177-3AD203B41FA5}">
                      <a16:colId xmlns:a16="http://schemas.microsoft.com/office/drawing/2014/main" val="198897574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Interval_1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16451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-3.84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3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52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123"/>
            <a:ext cx="7886700" cy="6143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closest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84" y="1056164"/>
            <a:ext cx="8376804" cy="30311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# find the closest, non-overlapping gene for each peak interval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closest \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-a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peak.bed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-io \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peak.near.genes.bed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# -io Ignore features in B that overlap A.  That is, we want close, yet not touching features only.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38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123363"/>
            <a:ext cx="7116657" cy="32194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BED format</a:t>
            </a:r>
          </a:p>
          <a:p>
            <a:pPr>
              <a:lnSpc>
                <a:spcPct val="150000"/>
              </a:lnSpc>
            </a:pPr>
            <a:r>
              <a:rPr lang="en-US" sz="3200" dirty="0" err="1"/>
              <a:t>BEDtools</a:t>
            </a:r>
            <a:r>
              <a:rPr lang="en-US" sz="3200" dirty="0"/>
              <a:t> and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Software installation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325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616"/>
            <a:ext cx="7886700" cy="85407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slop &amp;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23" y="860127"/>
            <a:ext cx="8510619" cy="4086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Add 500 bp up and downstream of each probe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slop 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probes.bed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-b 500 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p.500bp.bed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Get a BED file of regions not covered by the input BED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complement 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p.500bp.bed 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-g hg18.genome 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p.500bp.complement.bed</a:t>
            </a:r>
          </a:p>
        </p:txBody>
      </p:sp>
    </p:spTree>
    <p:extLst>
      <p:ext uri="{BB962C8B-B14F-4D97-AF65-F5344CB8AC3E}">
        <p14:creationId xmlns:p14="http://schemas.microsoft.com/office/powerpoint/2010/main" val="204617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6734"/>
            <a:ext cx="7886700" cy="5099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16" y="787290"/>
            <a:ext cx="9009784" cy="4212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#Report genes within 10kb upstream or downstream of Copy number variants (CNVs)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-w 10000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 Report genes within 10kb upstream or 5kb downstream of CNVs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-l 10000 -r 5000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#Report SNPs within 5kb upstream or 1kb downstream of genes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 Define upstream and downstream based on strand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snps.bed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-l 5000 -r 1000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 -</a:t>
            </a:r>
            <a:r>
              <a:rPr lang="en-US" sz="2400" dirty="0" err="1">
                <a:solidFill>
                  <a:srgbClr val="FF0000"/>
                </a:solidFill>
              </a:rPr>
              <a:t>sw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define -l and -r based on strand</a:t>
            </a:r>
          </a:p>
        </p:txBody>
      </p:sp>
    </p:spTree>
    <p:extLst>
      <p:ext uri="{BB962C8B-B14F-4D97-AF65-F5344CB8AC3E}">
        <p14:creationId xmlns:p14="http://schemas.microsoft.com/office/powerpoint/2010/main" val="92376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6734"/>
            <a:ext cx="7886700" cy="574820"/>
          </a:xfrm>
        </p:spPr>
        <p:txBody>
          <a:bodyPr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70" y="773235"/>
            <a:ext cx="8529205" cy="852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 Merge overlapping repetitive elements into a single entry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merge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repeatMasker.bed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DE8E6-20B1-8C59-08E2-B2F07E246DC3}"/>
              </a:ext>
            </a:extLst>
          </p:cNvPr>
          <p:cNvSpPr txBox="1"/>
          <p:nvPr/>
        </p:nvSpPr>
        <p:spPr>
          <a:xfrm>
            <a:off x="1079322" y="1775920"/>
            <a:ext cx="27432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50	300	a2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500	</a:t>
            </a:r>
            <a:r>
              <a:rPr lang="en-US" dirty="0"/>
              <a:t>600	a3	.	+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9206B-1D25-4713-3F27-042E22D30E94}"/>
              </a:ext>
            </a:extLst>
          </p:cNvPr>
          <p:cNvSpPr txBox="1">
            <a:spLocks/>
          </p:cNvSpPr>
          <p:nvPr/>
        </p:nvSpPr>
        <p:spPr>
          <a:xfrm>
            <a:off x="307397" y="2696171"/>
            <a:ext cx="8529205" cy="1912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 Merge nearby (within 1kb) repetitive elements into a single entry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merge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repeatMasker.bed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-d 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B26DB-D726-D4A9-AD4B-75472E04A9FE}"/>
              </a:ext>
            </a:extLst>
          </p:cNvPr>
          <p:cNvSpPr txBox="1"/>
          <p:nvPr/>
        </p:nvSpPr>
        <p:spPr>
          <a:xfrm>
            <a:off x="4667072" y="1859661"/>
            <a:ext cx="1555752" cy="541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10	300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500	</a:t>
            </a:r>
            <a:r>
              <a:rPr lang="en-US" dirty="0"/>
              <a:t>600</a:t>
            </a:r>
            <a:endParaRPr lang="en-US" sz="18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FFDCD5D-3DC0-7894-752D-8AC10D714AFC}"/>
              </a:ext>
            </a:extLst>
          </p:cNvPr>
          <p:cNvSpPr/>
          <p:nvPr/>
        </p:nvSpPr>
        <p:spPr>
          <a:xfrm>
            <a:off x="4025722" y="1971895"/>
            <a:ext cx="419100" cy="29867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80EB2-0431-6652-0C21-09A57F64E357}"/>
              </a:ext>
            </a:extLst>
          </p:cNvPr>
          <p:cNvSpPr txBox="1"/>
          <p:nvPr/>
        </p:nvSpPr>
        <p:spPr>
          <a:xfrm>
            <a:off x="1079322" y="3656721"/>
            <a:ext cx="27432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50	300	a2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500	</a:t>
            </a:r>
            <a:r>
              <a:rPr lang="en-US" dirty="0"/>
              <a:t>600	a3	.	+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0D0C3-395D-A077-BD6C-F25CE3A0A9A7}"/>
              </a:ext>
            </a:extLst>
          </p:cNvPr>
          <p:cNvSpPr txBox="1"/>
          <p:nvPr/>
        </p:nvSpPr>
        <p:spPr>
          <a:xfrm>
            <a:off x="4667072" y="3867462"/>
            <a:ext cx="1555752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10	600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7FAF6F2-594A-8A7B-6883-4D0158F44279}"/>
              </a:ext>
            </a:extLst>
          </p:cNvPr>
          <p:cNvSpPr/>
          <p:nvPr/>
        </p:nvSpPr>
        <p:spPr>
          <a:xfrm>
            <a:off x="4025722" y="3865396"/>
            <a:ext cx="419100" cy="29867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2" y="1021763"/>
            <a:ext cx="7116657" cy="32194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BED format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BEDtools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and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Software installation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396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199"/>
            <a:ext cx="7886700" cy="62230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E0E0E"/>
                </a:solidFill>
                <a:latin typeface=".AppleSystemUIFont"/>
              </a:rPr>
              <a:t>A </a:t>
            </a:r>
            <a:r>
              <a:rPr lang="en-US" sz="3200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en-US" sz="3200" dirty="0">
                <a:solidFill>
                  <a:srgbClr val="0E0E0E"/>
                </a:solidFill>
                <a:latin typeface=".AppleSystemUIFont"/>
              </a:rPr>
              <a:t> guide for C software packages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305" y="2000677"/>
            <a:ext cx="5783695" cy="1276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./configure 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make install 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127C4-F973-37C4-169F-2C6190BF8064}"/>
              </a:ext>
            </a:extLst>
          </p:cNvPr>
          <p:cNvSpPr txBox="1"/>
          <p:nvPr/>
        </p:nvSpPr>
        <p:spPr>
          <a:xfrm>
            <a:off x="889000" y="1007968"/>
            <a:ext cx="6418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Compile source codes</a:t>
            </a:r>
          </a:p>
          <a:p>
            <a:r>
              <a:rPr lang="en-US" sz="2400" dirty="0"/>
              <a:t>- convert human readable codes to machine code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DB80D-16DD-9B32-A91F-82D3013FE767}"/>
              </a:ext>
            </a:extLst>
          </p:cNvPr>
          <p:cNvSpPr txBox="1"/>
          <p:nvPr/>
        </p:nvSpPr>
        <p:spPr>
          <a:xfrm>
            <a:off x="5252537" y="2508250"/>
            <a:ext cx="2653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Requires </a:t>
            </a:r>
            <a:r>
              <a:rPr lang="en-US" sz="2000" dirty="0">
                <a:solidFill>
                  <a:srgbClr val="FF0000"/>
                </a:solidFill>
                <a:effectLst/>
              </a:rPr>
              <a:t>administrative (root) privileges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AB666-4344-4901-4E1A-D35D22B58F18}"/>
              </a:ext>
            </a:extLst>
          </p:cNvPr>
          <p:cNvSpPr txBox="1">
            <a:spLocks/>
          </p:cNvSpPr>
          <p:nvPr/>
        </p:nvSpPr>
        <p:spPr>
          <a:xfrm>
            <a:off x="1455304" y="3555573"/>
            <a:ext cx="5783695" cy="1276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./configure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--prefix ~/local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install 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6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6AF99-28D7-B1E9-0BF5-4396DBB38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A2B5-F9F6-4140-F91D-F179BD37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0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HiSat2 (example: 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2DBE-26C7-BD74-FA3C-7BA003B7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985961"/>
            <a:ext cx="8354291" cy="388023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https://cloud.biohpc.swmed.edu/index.php/s/hisat2-220-Linux_x86_64/download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mv download hisat2-220-Linux_x86_64.zip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unzip hisat2-220-Linux_x86_64.zip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hisat2-2.2.0/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 Edit ~/.</a:t>
            </a:r>
            <a:r>
              <a:rPr lang="en-US" sz="2400" dirty="0" err="1"/>
              <a:t>bashrc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 PATH=$PATH:~/software/hisat2/hisat2-2.2.0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source ~/.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which hisat2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#~/software/hisat2/hisat2-2.2.0/hisat2</a:t>
            </a:r>
          </a:p>
        </p:txBody>
      </p:sp>
    </p:spTree>
    <p:extLst>
      <p:ext uri="{BB962C8B-B14F-4D97-AF65-F5344CB8AC3E}">
        <p14:creationId xmlns:p14="http://schemas.microsoft.com/office/powerpoint/2010/main" val="499146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F7B-A93F-1542-A0ED-65351759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51933"/>
            <a:ext cx="7886700" cy="6046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bwa (uncompiled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16A5-70FF-EF4D-8709-DC41B0FF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04" y="938253"/>
            <a:ext cx="8316191" cy="39105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sourceforge.net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/projects/bio-bwa/files/bwa-0.7.17.tar.bz2/download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download bwa-0.7.17.tar.bz2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bwa-0.7.17.tar.bz2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bwa-0.7.17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 compile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dirty="0"/>
              <a:t># modify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PATH=$PATH:~/software/bwa/bwa-0.7.17:~/software/hisat2/hisat2-2.2.0: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bwa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56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7158"/>
            <a:ext cx="7886700" cy="65270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13" y="1129085"/>
            <a:ext cx="8376804" cy="32778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is an open-source package management system and environment management system.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installs, runs and updates packages and their dependencies.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Overall,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can be a powerful tool for scientific computing and data science, providing a convenient way to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manage dependencies and environments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and making it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easy to install and use complex software packages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926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149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057523"/>
            <a:ext cx="8423564" cy="3450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1800" dirty="0" err="1"/>
              <a:t>wget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https://repo.anaconda.com/archive/Anaconda3-2024.10-1-Linux-x86_64.sh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Anaconda3-2024.10-1-Linux-x86_64.sh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Anaconda3-2024.10-1-Linux-x86_64.sh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717F-FBF3-8A45-8963-FA5338DD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610"/>
            <a:ext cx="7886700" cy="7394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installation via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3629-6E2C-E645-ADBA-08FF318B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968376"/>
            <a:ext cx="8704985" cy="2330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create -n &lt;</a:t>
            </a:r>
            <a:r>
              <a:rPr lang="en-US" dirty="0" err="1">
                <a:latin typeface="Courier" pitchFamily="2" charset="0"/>
              </a:rPr>
              <a:t>env_name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activate &lt;</a:t>
            </a:r>
            <a:r>
              <a:rPr lang="en-US" dirty="0" err="1">
                <a:latin typeface="Courier" pitchFamily="2" charset="0"/>
              </a:rPr>
              <a:t>env_name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xxx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install package through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channel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-c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xxx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EB1FF6-9D3F-0D45-A9FB-B7DF1B6484B9}"/>
              </a:ext>
            </a:extLst>
          </p:cNvPr>
          <p:cNvSpPr txBox="1">
            <a:spLocks/>
          </p:cNvSpPr>
          <p:nvPr/>
        </p:nvSpPr>
        <p:spPr>
          <a:xfrm>
            <a:off x="1193691" y="3373930"/>
            <a:ext cx="604404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urier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conda</a:t>
            </a:r>
            <a:r>
              <a:rPr lang="en-US" dirty="0"/>
              <a:t>-env list</a:t>
            </a:r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activate &lt;</a:t>
            </a:r>
            <a:r>
              <a:rPr lang="en-US" dirty="0" err="1"/>
              <a:t>env_name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86970"/>
            <a:ext cx="7886700" cy="56840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19" y="758240"/>
            <a:ext cx="8044122" cy="4198290"/>
          </a:xfrm>
        </p:spPr>
        <p:txBody>
          <a:bodyPr>
            <a:no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lang="en-US" sz="1400" b="1" dirty="0">
                <a:latin typeface="Courier" pitchFamily="2" charset="0"/>
              </a:rPr>
              <a:t>intersect   Find overlapping intervals in various ways.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window      Find overlapping intervals within a window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b="1" dirty="0">
                <a:latin typeface="Courier" pitchFamily="2" charset="0"/>
              </a:rPr>
              <a:t>closest     Find the closest, potentially non-overlapping interval.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coverage    Compute the coverage over defined intervals.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map         Apply a function to a column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 err="1">
                <a:latin typeface="Courier" pitchFamily="2" charset="0"/>
              </a:rPr>
              <a:t>genomecov</a:t>
            </a:r>
            <a:r>
              <a:rPr lang="en-US" sz="1400" dirty="0">
                <a:latin typeface="Courier" pitchFamily="2" charset="0"/>
              </a:rPr>
              <a:t>   Compute the coverage over an entire genome.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merge       Combine overlapping/nearby intervals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cluster     Cluster (but don't merge) overlapping/nearby intervals.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complement  Extract intervals _not_ represented by an interval file.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shift       Adjust the position of intervals.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subtract    Remove intervals based on overlaps b/w two files.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slop        Adjust the size of intervals.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b="1" dirty="0">
                <a:latin typeface="Courier" pitchFamily="2" charset="0"/>
              </a:rPr>
              <a:t>flank       Create new intervals from flanks of existing intervals.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sort        Order the intervals in a file.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random      Generate random intervals in a genome.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shuffle     Randomly redistribute intervals in a genome.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sample      Sample random records from file using reservoir sampling.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spacing     Report the gap lengths between intervals in a file.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annotate    Annotate coverage of features from multiple files.</a:t>
            </a:r>
          </a:p>
        </p:txBody>
      </p:sp>
    </p:spTree>
    <p:extLst>
      <p:ext uri="{BB962C8B-B14F-4D97-AF65-F5344CB8AC3E}">
        <p14:creationId xmlns:p14="http://schemas.microsoft.com/office/powerpoint/2010/main" val="2669094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5C99-2544-1785-0A05-22C59E7F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07591"/>
            <a:ext cx="7886700" cy="808918"/>
          </a:xfrm>
        </p:spPr>
        <p:txBody>
          <a:bodyPr/>
          <a:lstStyle/>
          <a:p>
            <a:pPr algn="ctr"/>
            <a:r>
              <a:rPr lang="en-US" dirty="0"/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BA2F-663F-4B23-9AD6-F49A04C9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17" y="1111758"/>
            <a:ext cx="7998515" cy="3688841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dirty="0"/>
              <a:t> was developed by Linux Torvalds in 2005</a:t>
            </a:r>
          </a:p>
          <a:p>
            <a:r>
              <a:rPr lang="en-US" dirty="0"/>
              <a:t>Git is command line tools for version control</a:t>
            </a:r>
          </a:p>
          <a:p>
            <a:r>
              <a:rPr lang="en-US" dirty="0"/>
              <a:t>Git can create branches and merge branches</a:t>
            </a:r>
          </a:p>
          <a:p>
            <a:endParaRPr lang="en-US" dirty="0"/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US" dirty="0"/>
              <a:t> is a web platform to use Git for version control, collaboration, and project management</a:t>
            </a:r>
          </a:p>
          <a:p>
            <a:r>
              <a:rPr lang="en-US" dirty="0"/>
              <a:t>Repository is for organizing codes and data</a:t>
            </a:r>
          </a:p>
          <a:p>
            <a:r>
              <a:rPr lang="en-US" dirty="0"/>
              <a:t>Collaboration: pull requests, code reviews, and issue tracking</a:t>
            </a:r>
          </a:p>
          <a:p>
            <a:r>
              <a:rPr lang="en-US" b="0" i="0" dirty="0">
                <a:effectLst/>
                <a:latin typeface="Söhne"/>
              </a:rPr>
              <a:t>Social features: followers, stars, Q&amp;A, and forks.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34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050C-66E2-7ECB-8BE3-545B3E62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853"/>
            <a:ext cx="7886700" cy="54927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hlinkClick r:id="rId2"/>
              </a:rPr>
              <a:t>GitHub Cheat Sheet</a:t>
            </a:r>
            <a:endParaRPr lang="en-US" sz="2800" dirty="0"/>
          </a:p>
        </p:txBody>
      </p:sp>
      <p:pic>
        <p:nvPicPr>
          <p:cNvPr id="6" name="Picture 2" descr="Git Workflow">
            <a:extLst>
              <a:ext uri="{FF2B5EF4-FFF2-40B4-BE49-F238E27FC236}">
                <a16:creationId xmlns:a16="http://schemas.microsoft.com/office/drawing/2014/main" id="{CDD7968A-50D3-FE59-636F-18B0B06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765159"/>
            <a:ext cx="3398874" cy="41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2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D14B-0C02-5AA0-3AE3-BBF06656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30" y="281235"/>
            <a:ext cx="8336340" cy="7769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Git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E2833-E1BE-22F6-611A-0D4E8F571BCA}"/>
              </a:ext>
            </a:extLst>
          </p:cNvPr>
          <p:cNvSpPr txBox="1"/>
          <p:nvPr/>
        </p:nvSpPr>
        <p:spPr>
          <a:xfrm>
            <a:off x="4802757" y="1196749"/>
            <a:ext cx="4055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"hello"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CE425-A85A-BBBA-A179-881823040694}"/>
              </a:ext>
            </a:extLst>
          </p:cNvPr>
          <p:cNvSpPr txBox="1"/>
          <p:nvPr/>
        </p:nvSpPr>
        <p:spPr>
          <a:xfrm>
            <a:off x="5544220" y="2950850"/>
            <a:ext cx="216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GitHub Desktop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55B2A2-3EF5-9848-35D7-F6D16F5F9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089" y="3412515"/>
            <a:ext cx="1449750" cy="1449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3CA57C-3328-EE06-A8C7-0EF4CFFFB103}"/>
              </a:ext>
            </a:extLst>
          </p:cNvPr>
          <p:cNvSpPr/>
          <p:nvPr/>
        </p:nvSpPr>
        <p:spPr>
          <a:xfrm>
            <a:off x="285324" y="1606550"/>
            <a:ext cx="838200" cy="1047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033DD-A8FA-4FFD-EFFB-02AE9EA467D9}"/>
              </a:ext>
            </a:extLst>
          </p:cNvPr>
          <p:cNvSpPr/>
          <p:nvPr/>
        </p:nvSpPr>
        <p:spPr>
          <a:xfrm>
            <a:off x="1199724" y="1606550"/>
            <a:ext cx="838200" cy="1047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D9CB3-DF2F-764D-0AD7-59FB94687C47}"/>
              </a:ext>
            </a:extLst>
          </p:cNvPr>
          <p:cNvSpPr/>
          <p:nvPr/>
        </p:nvSpPr>
        <p:spPr>
          <a:xfrm>
            <a:off x="2114124" y="1606550"/>
            <a:ext cx="838200" cy="1047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AFE55-AB82-EFF4-347F-A33BCAE8E226}"/>
              </a:ext>
            </a:extLst>
          </p:cNvPr>
          <p:cNvSpPr/>
          <p:nvPr/>
        </p:nvSpPr>
        <p:spPr>
          <a:xfrm>
            <a:off x="3104724" y="1606550"/>
            <a:ext cx="838200" cy="1047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06EFB-7CB2-47B2-6BDE-B75D81AF8A92}"/>
              </a:ext>
            </a:extLst>
          </p:cNvPr>
          <p:cNvSpPr txBox="1"/>
          <p:nvPr/>
        </p:nvSpPr>
        <p:spPr>
          <a:xfrm>
            <a:off x="285324" y="161673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Working directory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3B9B5-D9D0-EE7A-DD0A-7F7F6F7D0520}"/>
              </a:ext>
            </a:extLst>
          </p:cNvPr>
          <p:cNvSpPr txBox="1"/>
          <p:nvPr/>
        </p:nvSpPr>
        <p:spPr>
          <a:xfrm>
            <a:off x="1199724" y="161673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28822-8ECD-2C57-29CE-7752FF43F27E}"/>
              </a:ext>
            </a:extLst>
          </p:cNvPr>
          <p:cNvSpPr txBox="1"/>
          <p:nvPr/>
        </p:nvSpPr>
        <p:spPr>
          <a:xfrm>
            <a:off x="2037112" y="1616730"/>
            <a:ext cx="99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repository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6D038-4759-4DF3-4DCD-71BCA37BE38E}"/>
              </a:ext>
            </a:extLst>
          </p:cNvPr>
          <p:cNvSpPr txBox="1"/>
          <p:nvPr/>
        </p:nvSpPr>
        <p:spPr>
          <a:xfrm>
            <a:off x="3111886" y="161673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Remote</a:t>
            </a:r>
          </a:p>
          <a:p>
            <a:pPr algn="ctr"/>
            <a:r>
              <a:rPr lang="en-US" sz="1400" dirty="0"/>
              <a:t>GitHub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D0C7A3-D20D-4C74-9050-F07E72E009B8}"/>
              </a:ext>
            </a:extLst>
          </p:cNvPr>
          <p:cNvSpPr txBox="1"/>
          <p:nvPr/>
        </p:nvSpPr>
        <p:spPr>
          <a:xfrm>
            <a:off x="376794" y="275079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A8B6DE-28DD-A098-E2F1-D223CF2A84A5}"/>
              </a:ext>
            </a:extLst>
          </p:cNvPr>
          <p:cNvSpPr txBox="1"/>
          <p:nvPr/>
        </p:nvSpPr>
        <p:spPr>
          <a:xfrm>
            <a:off x="952074" y="3191228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”xxx"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04777-3489-A23B-4256-DEF539B418A6}"/>
              </a:ext>
            </a:extLst>
          </p:cNvPr>
          <p:cNvSpPr txBox="1"/>
          <p:nvPr/>
        </p:nvSpPr>
        <p:spPr>
          <a:xfrm>
            <a:off x="2321450" y="3647510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F66BA68-B201-961C-5E43-51516A6A4D27}"/>
              </a:ext>
            </a:extLst>
          </p:cNvPr>
          <p:cNvSpPr/>
          <p:nvPr/>
        </p:nvSpPr>
        <p:spPr>
          <a:xfrm>
            <a:off x="741712" y="2128495"/>
            <a:ext cx="838200" cy="48643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65949A-D788-8014-7D6E-A12B36D331EF}"/>
              </a:ext>
            </a:extLst>
          </p:cNvPr>
          <p:cNvSpPr/>
          <p:nvPr/>
        </p:nvSpPr>
        <p:spPr>
          <a:xfrm>
            <a:off x="1649955" y="2128495"/>
            <a:ext cx="1053055" cy="48643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FA146A9-CB11-9903-B762-AAF2E0F15483}"/>
              </a:ext>
            </a:extLst>
          </p:cNvPr>
          <p:cNvSpPr/>
          <p:nvPr/>
        </p:nvSpPr>
        <p:spPr>
          <a:xfrm>
            <a:off x="2785560" y="2128495"/>
            <a:ext cx="918620" cy="48643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4400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7BBD-E283-7847-A1C7-9CF77940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468"/>
            <a:ext cx="7886700" cy="7918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0794-3060-874C-A820-B8972DF0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76" y="771784"/>
            <a:ext cx="8699047" cy="428728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optional fields</a:t>
            </a:r>
          </a:p>
          <a:p>
            <a:pPr marL="0" indent="0">
              <a:buNone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(could be flexible and more fields)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thickStart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start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thickEnd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stop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itemRgb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an RGB </a:t>
            </a:r>
            <a:r>
              <a:rPr lang="en-US" sz="3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colour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value (e.g. 0,0,255).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e.g.,</a:t>
            </a:r>
          </a:p>
          <a:p>
            <a:pPr marL="0" indent="0">
              <a:buNone/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chr1	0	100	region1	.	+	0	100	255,0.0</a:t>
            </a:r>
          </a:p>
        </p:txBody>
      </p:sp>
    </p:spTree>
    <p:extLst>
      <p:ext uri="{BB962C8B-B14F-4D97-AF65-F5344CB8AC3E}">
        <p14:creationId xmlns:p14="http://schemas.microsoft.com/office/powerpoint/2010/main" val="359049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3377"/>
            <a:ext cx="7886700" cy="4661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(II) - </a:t>
            </a:r>
            <a:r>
              <a:rPr lang="en-US" sz="3200" dirty="0" err="1"/>
              <a:t>Fasta</a:t>
            </a:r>
            <a:r>
              <a:rPr lang="en-US" sz="3200" dirty="0"/>
              <a:t>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37" y="1023611"/>
            <a:ext cx="8661725" cy="3221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Use intervals to extract sequences from a FASTA file.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" pitchFamily="2" charset="0"/>
              </a:rPr>
              <a:t>maskfasta</a:t>
            </a:r>
            <a:r>
              <a:rPr lang="en-US" sz="2400" dirty="0">
                <a:latin typeface="Courier" pitchFamily="2" charset="0"/>
              </a:rPr>
              <a:t> Use intervals to mask sequences from a FASTA file.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" pitchFamily="2" charset="0"/>
              </a:rPr>
              <a:t>nuc</a:t>
            </a:r>
            <a:r>
              <a:rPr lang="en-US" sz="2400" dirty="0">
                <a:latin typeface="Courier" pitchFamily="2" charset="0"/>
              </a:rPr>
              <a:t> Profile the nucleotide content of intervals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5DD3A-8E6E-DB4C-AAE3-3FD3EF35FEC0}"/>
              </a:ext>
            </a:extLst>
          </p:cNvPr>
          <p:cNvSpPr/>
          <p:nvPr/>
        </p:nvSpPr>
        <p:spPr>
          <a:xfrm>
            <a:off x="1370952" y="4238443"/>
            <a:ext cx="5865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Beocat</a:t>
            </a:r>
            <a:r>
              <a:rPr lang="en-US" sz="3600" dirty="0"/>
              <a:t>: module load </a:t>
            </a:r>
            <a:r>
              <a:rPr lang="en-US" sz="3600" dirty="0" err="1"/>
              <a:t>BEDTools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862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877"/>
            <a:ext cx="7886700" cy="6985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(Tab-separated file) (I)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086" y="1252428"/>
            <a:ext cx="7486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first three required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chromosome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chromStart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starting position; 0-based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chromEnd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ending position; 1-based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</a:t>
            </a:r>
          </a:p>
        </p:txBody>
      </p:sp>
    </p:spTree>
    <p:extLst>
      <p:ext uri="{BB962C8B-B14F-4D97-AF65-F5344CB8AC3E}">
        <p14:creationId xmlns:p14="http://schemas.microsoft.com/office/powerpoint/2010/main" val="239522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60326"/>
            <a:ext cx="7886700" cy="86651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738" y="805080"/>
            <a:ext cx="76196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additional optional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name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name of the BED line.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5. score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A score between 0 and 1000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6. strand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strand - either '+' or '-’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	region1	.	+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100	200	region2	.	-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86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119004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745547" y="1926698"/>
            <a:ext cx="7910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a BED file of genes (.bed)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Genome sequences (.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Chromosome/contig lengths (.length)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length of promoters to be extracted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806A7-83A9-074C-8CB5-C0E16B229FDC}"/>
              </a:ext>
            </a:extLst>
          </p:cNvPr>
          <p:cNvSpPr txBox="1"/>
          <p:nvPr/>
        </p:nvSpPr>
        <p:spPr>
          <a:xfrm>
            <a:off x="616527" y="1210822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pitchFamily="2" charset="0"/>
              </a:rPr>
              <a:t>Required input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BABEA-EE6D-D649-AE8C-214AAF457F41}"/>
              </a:ext>
            </a:extLst>
          </p:cNvPr>
          <p:cNvSpPr/>
          <p:nvPr/>
        </p:nvSpPr>
        <p:spPr>
          <a:xfrm>
            <a:off x="745547" y="3932678"/>
            <a:ext cx="6542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How To Use Bedtools To Extract Promoters?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82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E252-E955-1BC4-5E8E-7E614699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15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Promoters of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2BC2-FBEB-BB56-884C-7165766B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447" y="3886514"/>
            <a:ext cx="762000" cy="22330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wikipedia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2FB12-FC4A-864D-F6A6-B02AF8498C3F}"/>
              </a:ext>
            </a:extLst>
          </p:cNvPr>
          <p:cNvCxnSpPr>
            <a:cxnSpLocks/>
          </p:cNvCxnSpPr>
          <p:nvPr/>
        </p:nvCxnSpPr>
        <p:spPr>
          <a:xfrm>
            <a:off x="4929193" y="1956108"/>
            <a:ext cx="4017957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A9B3F5A-D147-8571-9C4E-929872ABACE6}"/>
              </a:ext>
            </a:extLst>
          </p:cNvPr>
          <p:cNvSpPr/>
          <p:nvPr/>
        </p:nvSpPr>
        <p:spPr>
          <a:xfrm>
            <a:off x="6467047" y="1796781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49B27-6AE7-D54D-70B4-83DB1F9893E3}"/>
              </a:ext>
            </a:extLst>
          </p:cNvPr>
          <p:cNvSpPr txBox="1"/>
          <p:nvPr/>
        </p:nvSpPr>
        <p:spPr>
          <a:xfrm>
            <a:off x="6981222" y="1684349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Gene (+)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97558-114B-8719-A61A-452B13EFCC90}"/>
              </a:ext>
            </a:extLst>
          </p:cNvPr>
          <p:cNvCxnSpPr>
            <a:cxnSpLocks/>
          </p:cNvCxnSpPr>
          <p:nvPr/>
        </p:nvCxnSpPr>
        <p:spPr>
          <a:xfrm>
            <a:off x="6467046" y="1512898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98143F-9113-89C5-5908-581DE85FDE2B}"/>
              </a:ext>
            </a:extLst>
          </p:cNvPr>
          <p:cNvCxnSpPr>
            <a:cxnSpLocks/>
          </p:cNvCxnSpPr>
          <p:nvPr/>
        </p:nvCxnSpPr>
        <p:spPr>
          <a:xfrm>
            <a:off x="4929193" y="1512898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1B175F-35D5-3AC2-1CB3-6496D70D368E}"/>
              </a:ext>
            </a:extLst>
          </p:cNvPr>
          <p:cNvCxnSpPr/>
          <p:nvPr/>
        </p:nvCxnSpPr>
        <p:spPr>
          <a:xfrm>
            <a:off x="4929194" y="1654839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37CC19-4092-8792-0261-090263406CD8}"/>
              </a:ext>
            </a:extLst>
          </p:cNvPr>
          <p:cNvSpPr txBox="1"/>
          <p:nvPr/>
        </p:nvSpPr>
        <p:spPr>
          <a:xfrm>
            <a:off x="5126709" y="1250231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promoter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AA3BED-7644-5200-7745-B5593E981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6" y="1278078"/>
            <a:ext cx="4649009" cy="252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DE1735-D7F9-B7B3-B497-99856C66292A}"/>
              </a:ext>
            </a:extLst>
          </p:cNvPr>
          <p:cNvSpPr txBox="1"/>
          <p:nvPr/>
        </p:nvSpPr>
        <p:spPr>
          <a:xfrm>
            <a:off x="5884482" y="2330326"/>
            <a:ext cx="116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start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0A8DBCA4-9917-AD72-11F0-F503F85E7809}"/>
              </a:ext>
            </a:extLst>
          </p:cNvPr>
          <p:cNvSpPr/>
          <p:nvPr/>
        </p:nvSpPr>
        <p:spPr>
          <a:xfrm flipV="1">
            <a:off x="6383273" y="2182193"/>
            <a:ext cx="184150" cy="15875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CBEA99-C6E5-8C3F-402F-59A9323F6E2A}"/>
              </a:ext>
            </a:extLst>
          </p:cNvPr>
          <p:cNvCxnSpPr>
            <a:cxnSpLocks/>
          </p:cNvCxnSpPr>
          <p:nvPr/>
        </p:nvCxnSpPr>
        <p:spPr>
          <a:xfrm>
            <a:off x="4929192" y="3501679"/>
            <a:ext cx="4017957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D18C35-D423-CE8D-4C8A-71DD7C905F65}"/>
              </a:ext>
            </a:extLst>
          </p:cNvPr>
          <p:cNvSpPr/>
          <p:nvPr/>
        </p:nvSpPr>
        <p:spPr>
          <a:xfrm>
            <a:off x="5165296" y="3342352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27CA8-9EA2-C2F5-3608-35ED83B8C47D}"/>
              </a:ext>
            </a:extLst>
          </p:cNvPr>
          <p:cNvSpPr txBox="1"/>
          <p:nvPr/>
        </p:nvSpPr>
        <p:spPr>
          <a:xfrm>
            <a:off x="5679471" y="3229920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Gene (-)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424E12-4846-E863-C8A0-60F73C3A8625}"/>
              </a:ext>
            </a:extLst>
          </p:cNvPr>
          <p:cNvCxnSpPr>
            <a:cxnSpLocks/>
          </p:cNvCxnSpPr>
          <p:nvPr/>
        </p:nvCxnSpPr>
        <p:spPr>
          <a:xfrm>
            <a:off x="8918145" y="3058469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F2814E-A7A7-54FF-8972-9E25E334019B}"/>
              </a:ext>
            </a:extLst>
          </p:cNvPr>
          <p:cNvCxnSpPr>
            <a:cxnSpLocks/>
          </p:cNvCxnSpPr>
          <p:nvPr/>
        </p:nvCxnSpPr>
        <p:spPr>
          <a:xfrm>
            <a:off x="7380292" y="3058469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645685-D455-4F02-7712-C3C033A2B823}"/>
              </a:ext>
            </a:extLst>
          </p:cNvPr>
          <p:cNvCxnSpPr/>
          <p:nvPr/>
        </p:nvCxnSpPr>
        <p:spPr>
          <a:xfrm>
            <a:off x="7380293" y="3200410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FD84FD-A7C8-D1C8-8407-9588CBFF706F}"/>
              </a:ext>
            </a:extLst>
          </p:cNvPr>
          <p:cNvSpPr txBox="1"/>
          <p:nvPr/>
        </p:nvSpPr>
        <p:spPr>
          <a:xfrm>
            <a:off x="7577808" y="2795802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promoter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F870D-6566-0379-725D-131061BA8EBB}"/>
              </a:ext>
            </a:extLst>
          </p:cNvPr>
          <p:cNvSpPr txBox="1"/>
          <p:nvPr/>
        </p:nvSpPr>
        <p:spPr>
          <a:xfrm>
            <a:off x="6805231" y="3875897"/>
            <a:ext cx="116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start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4B4085CC-3732-F4CD-5968-BC0C43CA4BB8}"/>
              </a:ext>
            </a:extLst>
          </p:cNvPr>
          <p:cNvSpPr/>
          <p:nvPr/>
        </p:nvSpPr>
        <p:spPr>
          <a:xfrm flipV="1">
            <a:off x="7291322" y="3727764"/>
            <a:ext cx="184150" cy="15875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0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8C549-FDAC-15B7-8B96-A66C4E3D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7ADD-B5A4-B837-3ED9-1DE85506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119004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EEF50-6A65-5896-6584-6665B5CF487A}"/>
              </a:ext>
            </a:extLst>
          </p:cNvPr>
          <p:cNvSpPr/>
          <p:nvPr/>
        </p:nvSpPr>
        <p:spPr>
          <a:xfrm>
            <a:off x="745547" y="1926698"/>
            <a:ext cx="7910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a BED file of genes (.bed)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Genome sequences (.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Chromosome/contig lengths (.length)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length of promoters to be extracted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785AA-1D37-C001-2596-9DE953E9D5E7}"/>
              </a:ext>
            </a:extLst>
          </p:cNvPr>
          <p:cNvSpPr txBox="1"/>
          <p:nvPr/>
        </p:nvSpPr>
        <p:spPr>
          <a:xfrm>
            <a:off x="616527" y="1210822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pitchFamily="2" charset="0"/>
              </a:rPr>
              <a:t>Required input information</a:t>
            </a:r>
          </a:p>
        </p:txBody>
      </p:sp>
    </p:spTree>
    <p:extLst>
      <p:ext uri="{BB962C8B-B14F-4D97-AF65-F5344CB8AC3E}">
        <p14:creationId xmlns:p14="http://schemas.microsoft.com/office/powerpoint/2010/main" val="54421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21581</TotalTime>
  <Words>2543</Words>
  <Application>Microsoft Macintosh PowerPoint</Application>
  <PresentationFormat>On-screen Show (16:9)</PresentationFormat>
  <Paragraphs>365</Paragraphs>
  <Slides>33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.AppleSystemUIFont</vt:lpstr>
      <vt:lpstr>Söhne</vt:lpstr>
      <vt:lpstr>var(--monospace)</vt:lpstr>
      <vt:lpstr>Arial</vt:lpstr>
      <vt:lpstr>Calibri</vt:lpstr>
      <vt:lpstr>Calibri Light</vt:lpstr>
      <vt:lpstr>Courier</vt:lpstr>
      <vt:lpstr>Courier New</vt:lpstr>
      <vt:lpstr>Open Sans</vt:lpstr>
      <vt:lpstr>Office 2013 - 2022 Theme</vt:lpstr>
      <vt:lpstr>BEDtools, software installation, Git  Bioinformatics Applications (PLPTH813)</vt:lpstr>
      <vt:lpstr>Outline</vt:lpstr>
      <vt:lpstr>BEDtools (I)</vt:lpstr>
      <vt:lpstr>BEDtools (II) - Fasta manipulation </vt:lpstr>
      <vt:lpstr>BED format (Tab-separated file) (I)</vt:lpstr>
      <vt:lpstr>BED format (II)</vt:lpstr>
      <vt:lpstr>Extract promoter sequences of genes (I)</vt:lpstr>
      <vt:lpstr>Promoters of genes</vt:lpstr>
      <vt:lpstr>Extract promoter sequences of genes (I)</vt:lpstr>
      <vt:lpstr>Extract promoter sequences of genes (II)</vt:lpstr>
      <vt:lpstr>BEDtools - flank</vt:lpstr>
      <vt:lpstr>Promoter - example</vt:lpstr>
      <vt:lpstr>BEDtools - getfasta</vt:lpstr>
      <vt:lpstr>intersect (I)</vt:lpstr>
      <vt:lpstr>intersect (II)</vt:lpstr>
      <vt:lpstr>intersect (III)</vt:lpstr>
      <vt:lpstr>intersect (IV)</vt:lpstr>
      <vt:lpstr>coverage</vt:lpstr>
      <vt:lpstr>closest</vt:lpstr>
      <vt:lpstr>slop &amp; complement</vt:lpstr>
      <vt:lpstr>window</vt:lpstr>
      <vt:lpstr>merge</vt:lpstr>
      <vt:lpstr>Outline</vt:lpstr>
      <vt:lpstr>A general guide for C software packages</vt:lpstr>
      <vt:lpstr>HiSat2 (example: compiled package)</vt:lpstr>
      <vt:lpstr>bwa (uncompiled package)</vt:lpstr>
      <vt:lpstr>conda</vt:lpstr>
      <vt:lpstr>conda installation</vt:lpstr>
      <vt:lpstr>Software installation via conda</vt:lpstr>
      <vt:lpstr>Git and GitHub</vt:lpstr>
      <vt:lpstr>GitHub Cheat Sheet</vt:lpstr>
      <vt:lpstr>Git commands</vt:lpstr>
      <vt:lpstr>BED format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106</cp:revision>
  <dcterms:created xsi:type="dcterms:W3CDTF">2020-12-23T05:20:35Z</dcterms:created>
  <dcterms:modified xsi:type="dcterms:W3CDTF">2025-02-13T16:01:09Z</dcterms:modified>
</cp:coreProperties>
</file>