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661" r:id="rId2"/>
    <p:sldId id="663" r:id="rId3"/>
    <p:sldId id="622" r:id="rId4"/>
    <p:sldId id="667" r:id="rId5"/>
    <p:sldId id="275" r:id="rId6"/>
    <p:sldId id="624" r:id="rId7"/>
    <p:sldId id="621" r:id="rId8"/>
    <p:sldId id="675" r:id="rId9"/>
    <p:sldId id="639" r:id="rId10"/>
    <p:sldId id="670" r:id="rId11"/>
    <p:sldId id="633" r:id="rId12"/>
    <p:sldId id="669" r:id="rId13"/>
    <p:sldId id="686" r:id="rId14"/>
    <p:sldId id="668" r:id="rId15"/>
    <p:sldId id="644" r:id="rId16"/>
    <p:sldId id="645" r:id="rId17"/>
    <p:sldId id="646" r:id="rId18"/>
    <p:sldId id="671" r:id="rId19"/>
    <p:sldId id="642" r:id="rId20"/>
    <p:sldId id="687" r:id="rId21"/>
    <p:sldId id="640" r:id="rId22"/>
    <p:sldId id="674" r:id="rId23"/>
    <p:sldId id="676" r:id="rId24"/>
    <p:sldId id="649" r:id="rId25"/>
    <p:sldId id="647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0021"/>
    <a:srgbClr val="17631F"/>
    <a:srgbClr val="124120"/>
    <a:srgbClr val="007700"/>
    <a:srgbClr val="008000"/>
    <a:srgbClr val="C0504D"/>
    <a:srgbClr val="D64A49"/>
    <a:srgbClr val="8E32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6" autoAdjust="0"/>
    <p:restoredTop sz="90193" autoAdjust="0"/>
  </p:normalViewPr>
  <p:slideViewPr>
    <p:cSldViewPr snapToGrid="0" snapToObjects="1">
      <p:cViewPr varScale="1">
        <p:scale>
          <a:sx n="178" d="100"/>
          <a:sy n="178" d="100"/>
        </p:scale>
        <p:origin x="14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54150"/>
            <a:ext cx="82296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amtools.github.io/hts-specs/VCFv4.2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402" y="1698516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9300" y="2171700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32131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Alignment-based SNP discovery, cont</a:t>
            </a:r>
            <a:r>
              <a:rPr lang="en-US" sz="3200" dirty="0"/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58260"/>
            <a:ext cx="8782050" cy="37422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</a:t>
            </a:r>
            <a:r>
              <a:rPr lang="en-US" sz="2400" dirty="0" err="1"/>
              <a:t>Samtools</a:t>
            </a:r>
            <a:r>
              <a:rPr lang="en-US" sz="2400" dirty="0"/>
              <a:t>, GATK, VarScan2</a:t>
            </a:r>
          </a:p>
          <a:p>
            <a:r>
              <a:rPr lang="en-US" sz="2400" dirty="0"/>
              <a:t>Use population information or some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511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036935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149600"/>
            <a:ext cx="2613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CIGAR: 64M1D20M</a:t>
            </a:r>
          </a:p>
          <a:p>
            <a:r>
              <a:rPr lang="en-US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4254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4031396"/>
            <a:ext cx="8890000" cy="24583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sz="2400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sz="2400" dirty="0"/>
              <a:t>fact -&gt; fit  (2)</a:t>
            </a:r>
          </a:p>
          <a:p>
            <a:pPr marL="0" indent="0">
              <a:buNone/>
            </a:pPr>
            <a:r>
              <a:rPr lang="en-US" sz="2400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582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2438400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2746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356100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638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6393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 (BWA):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441700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466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88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1"/>
            <a:ext cx="8229600" cy="5346700"/>
          </a:xfrm>
        </p:spPr>
        <p:txBody>
          <a:bodyPr/>
          <a:lstStyle/>
          <a:p>
            <a:r>
              <a:rPr lang="en-US" sz="2400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sz="2400" dirty="0"/>
              <a:t>Input data: BAM files and reference genome</a:t>
            </a:r>
          </a:p>
          <a:p>
            <a:r>
              <a:rPr lang="en-US" sz="2400" dirty="0"/>
              <a:t>Required tools: Picard and </a:t>
            </a:r>
            <a:r>
              <a:rPr lang="en-US" sz="2400" dirty="0" err="1"/>
              <a:t>Samtools</a:t>
            </a:r>
            <a:endParaRPr lang="en-US" sz="2400" dirty="0"/>
          </a:p>
          <a:p>
            <a:r>
              <a:rPr lang="en-US" sz="2400" dirty="0"/>
              <a:t>Code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–jar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UnifiedGenotyper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6080759" y="5266034"/>
            <a:ext cx="172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3.7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2835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7555"/>
              </p:ext>
            </p:extLst>
          </p:nvPr>
        </p:nvGraphicFramePr>
        <p:xfrm>
          <a:off x="95250" y="1791640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977873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2"/>
              </a:rPr>
              <a:t>https://</a:t>
            </a:r>
            <a:r>
              <a:rPr lang="en-US" sz="1200" dirty="0" err="1">
                <a:latin typeface="+mn-lt"/>
                <a:hlinkClick r:id="rId2"/>
              </a:rPr>
              <a:t>samtools.github.io</a:t>
            </a:r>
            <a:r>
              <a:rPr lang="en-US" sz="1200" dirty="0">
                <a:latin typeface="+mn-lt"/>
                <a:hlinkClick r:id="rId2"/>
              </a:rPr>
              <a:t>/</a:t>
            </a:r>
            <a:r>
              <a:rPr lang="en-US" sz="1200" dirty="0" err="1">
                <a:latin typeface="+mn-lt"/>
                <a:hlinkClick r:id="rId2"/>
              </a:rPr>
              <a:t>hts</a:t>
            </a:r>
            <a:r>
              <a:rPr lang="en-US" sz="1200" dirty="0">
                <a:latin typeface="+mn-lt"/>
                <a:hlinkClick r:id="rId2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4282"/>
              </p:ext>
            </p:extLst>
          </p:nvPr>
        </p:nvGraphicFramePr>
        <p:xfrm>
          <a:off x="244387" y="2976239"/>
          <a:ext cx="8442413" cy="102426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 : 0,18: 18: 99: 1     : 1.00  : 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98" y="4172625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GT=Genotype (0 or 1)</a:t>
            </a:r>
          </a:p>
          <a:p>
            <a:r>
              <a:rPr lang="en-US" sz="1800" dirty="0">
                <a:latin typeface="+mj-lt"/>
              </a:rPr>
              <a:t>AD=Allelic depths for the ref and alt alleles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DP=Approximate read depth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5360"/>
            <a:ext cx="704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</a:t>
            </a:r>
            <a:r>
              <a:rPr lang="en-US" sz="2000" dirty="0"/>
              <a:t>(0) = 10^(-781/10) = 7.9e-79     </a:t>
            </a:r>
            <a:r>
              <a:rPr lang="en-US" sz="2000" dirty="0" err="1"/>
              <a:t>Prob</a:t>
            </a:r>
            <a:r>
              <a:rPr lang="en-US" sz="2000" dirty="0"/>
              <a:t>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56465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8" y="11645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58188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6" y="118180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8" y="1979022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128000" cy="437515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38350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079500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20950"/>
            <a:ext cx="7747000" cy="4083886"/>
            <a:chOff x="304800" y="2520950"/>
            <a:chExt cx="7747000" cy="4083886"/>
          </a:xfrm>
        </p:grpSpPr>
        <p:sp>
          <p:nvSpPr>
            <p:cNvPr id="5" name="TextBox 4"/>
            <p:cNvSpPr txBox="1"/>
            <p:nvPr/>
          </p:nvSpPr>
          <p:spPr>
            <a:xfrm>
              <a:off x="374650" y="2520950"/>
              <a:ext cx="144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Examples:</a:t>
              </a:r>
            </a:p>
          </p:txBody>
        </p:sp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81992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200" y="4508500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676900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34" y="2546350"/>
              <a:ext cx="1596666" cy="4058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" y="3152358"/>
            <a:ext cx="4277549" cy="3160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22" y="6370711"/>
            <a:ext cx="4205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7552" y="1143000"/>
            <a:ext cx="7246448" cy="3067307"/>
            <a:chOff x="1007686" y="1590073"/>
            <a:chExt cx="7246448" cy="3067307"/>
          </a:xfrm>
        </p:grpSpPr>
        <p:sp>
          <p:nvSpPr>
            <p:cNvPr id="7" name="Oval 6"/>
            <p:cNvSpPr/>
            <p:nvPr/>
          </p:nvSpPr>
          <p:spPr>
            <a:xfrm>
              <a:off x="1007686" y="1809302"/>
              <a:ext cx="2186219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sequences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2363" y="1590073"/>
              <a:ext cx="2584306" cy="192884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1754" y="3953432"/>
              <a:ext cx="209078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4515401" y="353162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0729" y="395343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5634" y="3608930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2422" y="249238"/>
            <a:ext cx="115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review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519059"/>
            <a:ext cx="3937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4000" y="5309759"/>
            <a:ext cx="9271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5122" y="4979559"/>
            <a:ext cx="492278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4365" y="9005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BWT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8638" y="4801183"/>
            <a:ext cx="1570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index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186-4EBF-AB4A-98B6-3177E6AA4417}"/>
              </a:ext>
            </a:extLst>
          </p:cNvPr>
          <p:cNvSpPr txBox="1"/>
          <p:nvPr/>
        </p:nvSpPr>
        <p:spPr>
          <a:xfrm>
            <a:off x="176050" y="34399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1101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226320"/>
            <a:ext cx="8890561" cy="828153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6" y="1734696"/>
            <a:ext cx="8754688" cy="4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457200" y="6415801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05636" y="1194530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1643170" y="2062558"/>
            <a:ext cx="247507" cy="14025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7345722" y="18168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832350" y="2261186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</a:t>
            </a:r>
            <a:r>
              <a:rPr lang="en-US" sz="3200" dirty="0">
                <a:latin typeface="+mj-lt"/>
              </a:rPr>
              <a:t>-based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74000" cy="3892550"/>
          </a:xfrm>
        </p:spPr>
        <p:txBody>
          <a:bodyPr/>
          <a:lstStyle/>
          <a:p>
            <a:r>
              <a:rPr lang="en-US" dirty="0"/>
              <a:t>Cortex (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2012 Nature Genetics)</a:t>
            </a:r>
          </a:p>
          <a:p>
            <a:pPr marL="0" indent="0">
              <a:buNone/>
            </a:pPr>
            <a:r>
              <a:rPr lang="en-US" i="1" dirty="0"/>
              <a:t>de novo </a:t>
            </a:r>
            <a:r>
              <a:rPr lang="en-US" dirty="0"/>
              <a:t>assembly and graphic comparison for variant discovery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Fermi (Li H, 2012 Bioinformatics)</a:t>
            </a:r>
          </a:p>
          <a:p>
            <a:pPr marL="0" indent="0">
              <a:buNone/>
            </a:pP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unitigs</a:t>
            </a:r>
            <a:r>
              <a:rPr lang="en-US" dirty="0"/>
              <a:t>* and then alignment to the reference genome for variant discovery</a:t>
            </a:r>
          </a:p>
          <a:p>
            <a:pPr marL="0" indent="0">
              <a:buNone/>
            </a:pPr>
            <a:r>
              <a:rPr lang="en-US" dirty="0"/>
              <a:t>(Conceptually, </a:t>
            </a:r>
            <a:r>
              <a:rPr lang="en-US" dirty="0" err="1"/>
              <a:t>unitigs</a:t>
            </a:r>
            <a:r>
              <a:rPr lang="en-US" dirty="0"/>
              <a:t> are confident </a:t>
            </a:r>
            <a:r>
              <a:rPr lang="en-US" dirty="0" err="1"/>
              <a:t>contigs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Discovar</a:t>
            </a:r>
            <a:r>
              <a:rPr lang="en-US" dirty="0"/>
              <a:t> (Neil </a:t>
            </a:r>
            <a:r>
              <a:rPr lang="en-US" i="1" dirty="0"/>
              <a:t>et al</a:t>
            </a:r>
            <a:r>
              <a:rPr lang="en-US" dirty="0"/>
              <a:t>., 2014 Nature Genetics)</a:t>
            </a:r>
          </a:p>
          <a:p>
            <a:pPr marL="0" indent="0">
              <a:buNone/>
            </a:pPr>
            <a:r>
              <a:rPr lang="en-US" dirty="0"/>
              <a:t>Region </a:t>
            </a: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contigs</a:t>
            </a:r>
            <a:r>
              <a:rPr lang="en-US" dirty="0"/>
              <a:t> and then alignment to the reference genome for variant discovery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150" y="5158178"/>
            <a:ext cx="8686800" cy="1344881"/>
            <a:chOff x="0" y="2617519"/>
            <a:chExt cx="9144000" cy="1521632"/>
          </a:xfrm>
        </p:grpSpPr>
        <p:pic>
          <p:nvPicPr>
            <p:cNvPr id="6" name="Picture 5" descr="Screen Shot 2014-11-27 at 12.29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8949"/>
              <a:ext cx="9144000" cy="620202"/>
            </a:xfrm>
            <a:prstGeom prst="rect">
              <a:avLst/>
            </a:prstGeom>
          </p:spPr>
        </p:pic>
        <p:pic>
          <p:nvPicPr>
            <p:cNvPr id="7" name="Picture 6" descr="Screen Shot 2014-11-27 at 12.29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7519"/>
              <a:ext cx="9144000" cy="8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51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12" y="1284764"/>
            <a:ext cx="8229600" cy="504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 coding regions</a:t>
            </a:r>
          </a:p>
          <a:p>
            <a:r>
              <a:rPr lang="en-US" sz="2400" b="1" i="1" dirty="0"/>
              <a:t>Synonymous</a:t>
            </a:r>
            <a:r>
              <a:rPr lang="en-US" sz="2400" dirty="0"/>
              <a:t>: changes that do not alter the encoded amino acid</a:t>
            </a:r>
          </a:p>
          <a:p>
            <a:r>
              <a:rPr lang="en-US" sz="2400" b="1" i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Missense</a:t>
            </a:r>
            <a:r>
              <a:rPr lang="en-US" sz="2400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Nonsense</a:t>
            </a:r>
            <a:r>
              <a:rPr lang="en-US" sz="2400" dirty="0"/>
              <a:t>: changes that produce a stop codon from an amino acid codon, resulting in a shortened protein</a:t>
            </a:r>
          </a:p>
          <a:p>
            <a:r>
              <a:rPr lang="en-US" sz="2400" b="1" i="1" dirty="0" err="1"/>
              <a:t>Frameshift</a:t>
            </a:r>
            <a:r>
              <a:rPr lang="en-US" sz="2400" dirty="0"/>
              <a:t> (caused by insertion/deletion)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Splicing sites</a:t>
            </a:r>
          </a:p>
          <a:p>
            <a:pPr marL="0" indent="0">
              <a:buNone/>
            </a:pPr>
            <a:r>
              <a:rPr lang="en-US" sz="2400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78" y="136525"/>
            <a:ext cx="2980212" cy="16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Variant</a:t>
            </a:r>
            <a:r>
              <a:rPr lang="en-US" sz="3200" baseline="0" dirty="0">
                <a:latin typeface="+mj-lt"/>
              </a:rPr>
              <a:t> annotation - </a:t>
            </a:r>
            <a:r>
              <a:rPr lang="en-US" sz="3200" dirty="0" err="1">
                <a:latin typeface="+mj-lt"/>
              </a:rPr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044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300" y="6187073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177798"/>
            <a:ext cx="5689600" cy="723900"/>
          </a:xfrm>
        </p:spPr>
        <p:txBody>
          <a:bodyPr/>
          <a:lstStyle/>
          <a:p>
            <a:r>
              <a:rPr lang="en-US" sz="3200" dirty="0"/>
              <a:t>Detailed effect list from </a:t>
            </a:r>
            <a:r>
              <a:rPr lang="en-US" sz="3200" dirty="0" err="1"/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59292"/>
              </p:ext>
            </p:extLst>
          </p:nvPr>
        </p:nvGraphicFramePr>
        <p:xfrm>
          <a:off x="607798" y="1054393"/>
          <a:ext cx="7926602" cy="5548706"/>
        </p:xfrm>
        <a:graphic>
          <a:graphicData uri="http://schemas.openxmlformats.org/drawingml/2006/table">
            <a:tbl>
              <a:tblPr/>
              <a:tblGrid>
                <a:gridCol w="24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depended on experimental purpose, genetic features of the population, timetable, and budget.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the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7239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66900"/>
            <a:ext cx="7658100" cy="311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767" y="933472"/>
            <a:ext cx="5667427" cy="417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/>
              <a:t>Genomic</a:t>
            </a:r>
            <a:r>
              <a:rPr lang="en-US" baseline="0" dirty="0"/>
              <a:t> variants (</a:t>
            </a:r>
            <a:r>
              <a:rPr lang="en-US" baseline="0" dirty="0" err="1"/>
              <a:t>ploymorphisms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833" y="2789692"/>
            <a:ext cx="142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4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33" y="5131411"/>
            <a:ext cx="78867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copy number variation (presence/absence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other re-arrangements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" y="1280261"/>
            <a:ext cx="8536781" cy="2376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 </a:t>
            </a:r>
          </a:p>
          <a:p>
            <a:pPr marL="0" indent="0">
              <a:buNone/>
            </a:pPr>
            <a:r>
              <a:rPr lang="en-US" sz="2400" b="1" dirty="0"/>
              <a:t>Balanced variation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Inversion, translocation</a:t>
            </a:r>
          </a:p>
          <a:p>
            <a:pPr marL="0" indent="0"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4338" y="3548587"/>
            <a:ext cx="6479382" cy="311579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6880622" y="6094000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Genomic variants - </a:t>
            </a:r>
            <a:r>
              <a:rPr lang="en-US" sz="3200" dirty="0">
                <a:latin typeface="+mj-lt"/>
              </a:rPr>
              <a:t>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99" y="1154189"/>
            <a:ext cx="8318501" cy="5391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SNPs are bi-allelic. (mutation rate per site is about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have no functional effects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545" y="998538"/>
            <a:ext cx="5525262" cy="4724370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</a:t>
            </a:r>
            <a:r>
              <a:rPr lang="en-US" sz="2800" dirty="0" err="1">
                <a:latin typeface="+mj-lt"/>
                <a:ea typeface="ＭＳ Ｐゴシック" charset="0"/>
                <a:cs typeface="Palatino" charset="0"/>
              </a:rPr>
              <a:t>etc</a:t>
            </a: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)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construct genetic maps  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</a:rPr>
              <a:t>Applications of SNPs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4" y="3654405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4" y="162347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27016" y="5859462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037696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47187" y="1653203"/>
            <a:ext cx="396631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6244190" y="5525353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46162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1473200"/>
            <a:ext cx="7835900" cy="492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Whole genome sequencing </a:t>
            </a:r>
            <a:r>
              <a:rPr lang="en-US" sz="2800" dirty="0"/>
              <a:t>(WGS): high genome coverage but costly for large genomes</a:t>
            </a:r>
          </a:p>
          <a:p>
            <a:pPr>
              <a:lnSpc>
                <a:spcPct val="120000"/>
              </a:lnSpc>
            </a:pPr>
            <a:r>
              <a:rPr lang="en-US" sz="2800" b="1" dirty="0" err="1"/>
              <a:t>Exome</a:t>
            </a:r>
            <a:r>
              <a:rPr lang="en-US" sz="2800" b="1" dirty="0"/>
              <a:t>-capture sequencing</a:t>
            </a:r>
            <a:r>
              <a:rPr lang="en-US" sz="2800" dirty="0"/>
              <a:t>: target on genic regions but still expensive to perform large number of samples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RNA sequencing </a:t>
            </a:r>
            <a:r>
              <a:rPr lang="en-US" sz="2800" dirty="0"/>
              <a:t>(RNA-</a:t>
            </a:r>
            <a:r>
              <a:rPr lang="en-US" sz="2800" dirty="0" err="1"/>
              <a:t>Seq</a:t>
            </a:r>
            <a:r>
              <a:rPr lang="en-US" sz="2800" dirty="0"/>
              <a:t>): obtain data on genic regions and provide expression information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Genotyping-By-Sequencing</a:t>
            </a:r>
            <a:r>
              <a:rPr lang="en-US" sz="2800" dirty="0"/>
              <a:t> (GBS): cost-efficient and high-throughput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72878</TotalTime>
  <Words>1858</Words>
  <Application>Microsoft Macintosh PowerPoint</Application>
  <PresentationFormat>On-screen Show (4:3)</PresentationFormat>
  <Paragraphs>344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Alignment algorithms</vt:lpstr>
      <vt:lpstr>Outline</vt:lpstr>
      <vt:lpstr>Genomic variants (ploymorphisms)</vt:lpstr>
      <vt:lpstr>Intra-species genome rearrangements and structural variation (SV)</vt:lpstr>
      <vt:lpstr>Genomic variants - SNPs</vt:lpstr>
      <vt:lpstr>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Assembly-based SNP discovery</vt:lpstr>
      <vt:lpstr>Variant annotation</vt:lpstr>
      <vt:lpstr>Variant annotation - SnpEff</vt:lpstr>
      <vt:lpstr>Detailed effect list from SnpEff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554</cp:revision>
  <cp:lastPrinted>2013-02-07T13:54:12Z</cp:lastPrinted>
  <dcterms:created xsi:type="dcterms:W3CDTF">2012-03-20T02:03:54Z</dcterms:created>
  <dcterms:modified xsi:type="dcterms:W3CDTF">2023-02-21T05:01:16Z</dcterms:modified>
</cp:coreProperties>
</file>