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272" r:id="rId2"/>
    <p:sldId id="322" r:id="rId3"/>
    <p:sldId id="323" r:id="rId4"/>
    <p:sldId id="257" r:id="rId5"/>
    <p:sldId id="290" r:id="rId6"/>
    <p:sldId id="313" r:id="rId7"/>
    <p:sldId id="260" r:id="rId8"/>
    <p:sldId id="308" r:id="rId9"/>
    <p:sldId id="309" r:id="rId10"/>
    <p:sldId id="293" r:id="rId11"/>
    <p:sldId id="310" r:id="rId12"/>
    <p:sldId id="292" r:id="rId13"/>
    <p:sldId id="294" r:id="rId14"/>
    <p:sldId id="291" r:id="rId15"/>
    <p:sldId id="289" r:id="rId16"/>
    <p:sldId id="311" r:id="rId17"/>
    <p:sldId id="295" r:id="rId18"/>
    <p:sldId id="312" r:id="rId19"/>
    <p:sldId id="258" r:id="rId20"/>
    <p:sldId id="263" r:id="rId21"/>
    <p:sldId id="264" r:id="rId22"/>
    <p:sldId id="265" r:id="rId23"/>
    <p:sldId id="307" r:id="rId24"/>
    <p:sldId id="318" r:id="rId25"/>
    <p:sldId id="299" r:id="rId26"/>
    <p:sldId id="317" r:id="rId27"/>
    <p:sldId id="297" r:id="rId28"/>
    <p:sldId id="298" r:id="rId29"/>
    <p:sldId id="314" r:id="rId30"/>
    <p:sldId id="320" r:id="rId31"/>
    <p:sldId id="321" r:id="rId32"/>
    <p:sldId id="319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04"/>
    <p:restoredTop sz="83262"/>
  </p:normalViewPr>
  <p:slideViewPr>
    <p:cSldViewPr snapToGrid="0" snapToObjects="1">
      <p:cViewPr varScale="1">
        <p:scale>
          <a:sx n="95" d="100"/>
          <a:sy n="95" d="100"/>
        </p:scale>
        <p:origin x="2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2CAC3-BC96-1B48-ABA7-081ADDC031DF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42D64-B0EB-4845-B085-D499D4D090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71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44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90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74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"make" is a command that is often used for compiling software from source code on Unix systems. The "make" command reads a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Makefile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which is a file that describes how the software should be compiled and linked, and then invokes a set of build tools to compile the software. The </a:t>
            </a:r>
            <a:r>
              <a:rPr lang="en-US" b="0" i="0" dirty="0" err="1">
                <a:solidFill>
                  <a:srgbClr val="D1D5DB"/>
                </a:solidFill>
                <a:effectLst/>
                <a:latin typeface="Söhne"/>
              </a:rPr>
              <a:t>Makefile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typically specifies dependencies between different source files and libraries, and "make" uses this information to determine which files need to be recompiled when changes are made to the source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37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www.anaconda.com</a:t>
            </a:r>
            <a:r>
              <a:rPr lang="en-US" dirty="0"/>
              <a:t>/products/distribution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160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518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 stash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command. To apply stashed changes, you can use the </a:t>
            </a:r>
            <a:r>
              <a:rPr lang="en-US" dirty="0"/>
              <a:t>git stash apply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command, and to discard stashed changes, you can use the </a:t>
            </a:r>
            <a:r>
              <a:rPr lang="en-US" dirty="0"/>
              <a:t>git stash drop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command.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042D64-B0EB-4845-B085-D499D4D0904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005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7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3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3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43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00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51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6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73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7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30AC4-D4BA-D14E-BFAC-9F8211D28A16}" type="datetimeFigureOut">
              <a:rPr lang="en-US" smtClean="0"/>
              <a:t>4/11/23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957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30AC4-D4BA-D14E-BFAC-9F8211D28A16}" type="datetimeFigureOut">
              <a:rPr lang="en-US" smtClean="0"/>
              <a:t>4/11/23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AD894-0867-B748-92C3-3DC9BEAB3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0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iostars.org/p/17162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biohpc.swmed.edu/index.php/s/hisat2-220-Linux_x86_64/downloa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training.github.com/downloads/github-git-cheat-sheet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9B055-8F24-5942-B20C-EE45A1644C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60763"/>
            <a:ext cx="7772400" cy="2445616"/>
          </a:xfrm>
        </p:spPr>
        <p:txBody>
          <a:bodyPr>
            <a:normAutofit fontScale="90000"/>
          </a:bodyPr>
          <a:lstStyle/>
          <a:p>
            <a:r>
              <a:rPr lang="en-US" sz="4800" dirty="0" err="1"/>
              <a:t>BEDtools</a:t>
            </a:r>
            <a:r>
              <a:rPr lang="en-US" sz="4800" dirty="0"/>
              <a:t>, software installation, Git</a:t>
            </a:r>
            <a:br>
              <a:rPr lang="en-US" sz="4800" dirty="0"/>
            </a:br>
            <a:br>
              <a:rPr lang="en-US" sz="4800" dirty="0"/>
            </a:br>
            <a:br>
              <a:rPr lang="en-US" sz="4800" dirty="0"/>
            </a:br>
            <a:r>
              <a:rPr lang="en-US" sz="3100" dirty="0"/>
              <a:t>Bioinformatics Applications (PLPTH813)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22B4B-4FA1-B548-836B-E131639EB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79876"/>
            <a:ext cx="6858000" cy="2214300"/>
          </a:xfrm>
        </p:spPr>
        <p:txBody>
          <a:bodyPr>
            <a:noAutofit/>
          </a:bodyPr>
          <a:lstStyle/>
          <a:p>
            <a:r>
              <a:rPr lang="en-US" sz="3200" dirty="0" err="1"/>
              <a:t>Sanzhen</a:t>
            </a:r>
            <a:r>
              <a:rPr lang="en-US" sz="3200" dirty="0"/>
              <a:t> Liu</a:t>
            </a:r>
          </a:p>
          <a:p>
            <a:endParaRPr lang="en-US" sz="3200" dirty="0"/>
          </a:p>
          <a:p>
            <a:r>
              <a:rPr lang="en-US" sz="3200" dirty="0"/>
              <a:t>4/11/2023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81654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07" y="406693"/>
            <a:ext cx="8168986" cy="78701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Extract promoter sequences of genes (I)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512CD-D95C-3845-90F7-4548A186B559}"/>
              </a:ext>
            </a:extLst>
          </p:cNvPr>
          <p:cNvSpPr/>
          <p:nvPr/>
        </p:nvSpPr>
        <p:spPr>
          <a:xfrm>
            <a:off x="616527" y="2441048"/>
            <a:ext cx="791094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a BED file of genes (.bed)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Genome sequences (.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fasta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Chromosome/contig lengths (.length)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length of promoters to be extracted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5806A7-83A9-074C-8CB5-C0E16B229FDC}"/>
              </a:ext>
            </a:extLst>
          </p:cNvPr>
          <p:cNvSpPr txBox="1"/>
          <p:nvPr/>
        </p:nvSpPr>
        <p:spPr>
          <a:xfrm>
            <a:off x="487507" y="1593273"/>
            <a:ext cx="5769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333333"/>
                </a:solidFill>
                <a:latin typeface="Courier" pitchFamily="2" charset="0"/>
              </a:rPr>
              <a:t>Required input information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DBABEA-EE6D-D649-AE8C-214AAF457F41}"/>
              </a:ext>
            </a:extLst>
          </p:cNvPr>
          <p:cNvSpPr/>
          <p:nvPr/>
        </p:nvSpPr>
        <p:spPr>
          <a:xfrm>
            <a:off x="616527" y="5003117"/>
            <a:ext cx="65426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2"/>
              </a:rPr>
              <a:t>How To Use Bedtools To Extract Promoters?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79823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507" y="406693"/>
            <a:ext cx="8168986" cy="78701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3333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Extract promoter sequences of genes (II)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2A512CD-D95C-3845-90F7-4548A186B559}"/>
              </a:ext>
            </a:extLst>
          </p:cNvPr>
          <p:cNvSpPr/>
          <p:nvPr/>
        </p:nvSpPr>
        <p:spPr>
          <a:xfrm>
            <a:off x="673244" y="1412694"/>
            <a:ext cx="779751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bed=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genes.bed</a:t>
            </a:r>
            <a:endParaRPr lang="en-US" sz="2400" dirty="0">
              <a:solidFill>
                <a:srgbClr val="333333"/>
              </a:solidFill>
              <a:latin typeface="Courier" pitchFamily="2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ref=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ref.fasta</a:t>
            </a:r>
            <a:endParaRPr lang="en-US" sz="2400" dirty="0">
              <a:solidFill>
                <a:srgbClr val="333333"/>
              </a:solidFill>
              <a:latin typeface="Courier" pitchFamily="2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clen=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chrs.length</a:t>
            </a:r>
            <a:endParaRPr lang="en-US" sz="2400" dirty="0">
              <a:solidFill>
                <a:srgbClr val="333333"/>
              </a:solidFill>
              <a:latin typeface="Courier" pitchFamily="2" charset="0"/>
            </a:endParaRPr>
          </a:p>
          <a:p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promoter_len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=2000</a:t>
            </a:r>
          </a:p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out=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genes.promoter</a:t>
            </a:r>
            <a:endParaRPr lang="en-US" sz="2400" dirty="0">
              <a:solidFill>
                <a:srgbClr val="333333"/>
              </a:solidFill>
              <a:latin typeface="Courier" pitchFamily="2" charset="0"/>
            </a:endParaRPr>
          </a:p>
          <a:p>
            <a:endParaRPr lang="en-US" sz="2400" dirty="0">
              <a:solidFill>
                <a:srgbClr val="333333"/>
              </a:solidFill>
              <a:latin typeface="Courier" pitchFamily="2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# generate a BED file</a:t>
            </a:r>
          </a:p>
          <a:p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bedtools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</a:t>
            </a:r>
            <a:r>
              <a:rPr lang="en-US" sz="2400" b="1" dirty="0">
                <a:solidFill>
                  <a:srgbClr val="333333"/>
                </a:solidFill>
                <a:highlight>
                  <a:srgbClr val="FFFF00"/>
                </a:highlight>
                <a:latin typeface="Courier" pitchFamily="2" charset="0"/>
              </a:rPr>
              <a:t>flank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-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i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$bed -g $clen \</a:t>
            </a:r>
          </a:p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 -l $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promoter_len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-r 0 -s &gt; $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out.bed</a:t>
            </a:r>
            <a:endParaRPr lang="en-US" sz="2400" dirty="0">
              <a:solidFill>
                <a:srgbClr val="333333"/>
              </a:solidFill>
              <a:latin typeface="Courier" pitchFamily="2" charset="0"/>
            </a:endParaRPr>
          </a:p>
          <a:p>
            <a:endParaRPr lang="en-US" sz="2400" dirty="0">
              <a:solidFill>
                <a:srgbClr val="333333"/>
              </a:solidFill>
              <a:latin typeface="Courier" pitchFamily="2" charset="0"/>
            </a:endParaRPr>
          </a:p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# extract sequence</a:t>
            </a:r>
          </a:p>
          <a:p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bedtools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</a:t>
            </a:r>
            <a:r>
              <a:rPr lang="en-US" sz="2400" b="1" dirty="0" err="1">
                <a:solidFill>
                  <a:srgbClr val="333333"/>
                </a:solidFill>
                <a:highlight>
                  <a:srgbClr val="FFFF00"/>
                </a:highlight>
                <a:latin typeface="Courier" pitchFamily="2" charset="0"/>
              </a:rPr>
              <a:t>getfasta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-s -fi $ref \</a:t>
            </a:r>
          </a:p>
          <a:p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 -bed $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out.bed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-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fo</a:t>
            </a:r>
            <a:r>
              <a:rPr lang="en-US" sz="2400" dirty="0">
                <a:solidFill>
                  <a:srgbClr val="333333"/>
                </a:solidFill>
                <a:latin typeface="Courier" pitchFamily="2" charset="0"/>
              </a:rPr>
              <a:t> ${out}.</a:t>
            </a:r>
            <a:r>
              <a:rPr lang="en-US" sz="2400" dirty="0" err="1">
                <a:solidFill>
                  <a:srgbClr val="333333"/>
                </a:solidFill>
                <a:latin typeface="Courier" pitchFamily="2" charset="0"/>
              </a:rPr>
              <a:t>fasta</a:t>
            </a:r>
            <a:endParaRPr lang="en-US" sz="2400" dirty="0">
              <a:solidFill>
                <a:srgbClr val="333333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52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BEDtools</a:t>
            </a:r>
            <a:r>
              <a:rPr lang="en-US" sz="3200" dirty="0"/>
              <a:t> - flank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216" y="1236022"/>
            <a:ext cx="7351568" cy="2192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-b    bp flanking in each direction.</a:t>
            </a:r>
          </a:p>
          <a:p>
            <a:pPr marL="0" indent="0">
              <a:buNone/>
            </a:pPr>
            <a:r>
              <a:rPr lang="en-US" dirty="0"/>
              <a:t>-l     bp flanking from start coordinate.</a:t>
            </a:r>
          </a:p>
          <a:p>
            <a:pPr marL="0" indent="0">
              <a:buNone/>
            </a:pPr>
            <a:r>
              <a:rPr lang="en-US" dirty="0"/>
              <a:t>-r    bp flanking from end coordinate</a:t>
            </a:r>
          </a:p>
          <a:p>
            <a:pPr marL="0" indent="0">
              <a:buNone/>
            </a:pPr>
            <a:r>
              <a:rPr lang="en-US" dirty="0"/>
              <a:t>-s    define “start” and “end” based on strand.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4A2625-CBB5-1E4D-93D4-012EE6ECE52B}"/>
              </a:ext>
            </a:extLst>
          </p:cNvPr>
          <p:cNvCxnSpPr/>
          <p:nvPr/>
        </p:nvCxnSpPr>
        <p:spPr>
          <a:xfrm>
            <a:off x="817426" y="4550784"/>
            <a:ext cx="7513493" cy="0"/>
          </a:xfrm>
          <a:prstGeom prst="line">
            <a:avLst/>
          </a:prstGeom>
          <a:ln w="28575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6A199A6-E61D-EF4F-B806-99F82D6E19F9}"/>
              </a:ext>
            </a:extLst>
          </p:cNvPr>
          <p:cNvSpPr/>
          <p:nvPr/>
        </p:nvSpPr>
        <p:spPr>
          <a:xfrm>
            <a:off x="2828496" y="4391456"/>
            <a:ext cx="2216727" cy="31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9F1AD0-E1E8-ED4A-BA01-23F8FA6D884F}"/>
              </a:ext>
            </a:extLst>
          </p:cNvPr>
          <p:cNvSpPr txBox="1"/>
          <p:nvPr/>
        </p:nvSpPr>
        <p:spPr>
          <a:xfrm>
            <a:off x="601642" y="455078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0CE81C-14E4-D042-87AD-C9198D74B107}"/>
              </a:ext>
            </a:extLst>
          </p:cNvPr>
          <p:cNvSpPr txBox="1"/>
          <p:nvPr/>
        </p:nvSpPr>
        <p:spPr>
          <a:xfrm>
            <a:off x="7536222" y="4550783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10,000 bp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8C6B61-3964-BA41-8F8F-7466F3515CC4}"/>
              </a:ext>
            </a:extLst>
          </p:cNvPr>
          <p:cNvSpPr txBox="1"/>
          <p:nvPr/>
        </p:nvSpPr>
        <p:spPr>
          <a:xfrm>
            <a:off x="3545871" y="4107574"/>
            <a:ext cx="917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+/-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74A23F-4ACA-FA48-BDB6-9B96628ECED3}"/>
              </a:ext>
            </a:extLst>
          </p:cNvPr>
          <p:cNvCxnSpPr>
            <a:cxnSpLocks/>
          </p:cNvCxnSpPr>
          <p:nvPr/>
        </p:nvCxnSpPr>
        <p:spPr>
          <a:xfrm>
            <a:off x="2828496" y="4107574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6B4C890-61F7-F443-844D-D4B3B062DDE0}"/>
              </a:ext>
            </a:extLst>
          </p:cNvPr>
          <p:cNvCxnSpPr>
            <a:cxnSpLocks/>
          </p:cNvCxnSpPr>
          <p:nvPr/>
        </p:nvCxnSpPr>
        <p:spPr>
          <a:xfrm>
            <a:off x="1290643" y="4107574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703C13-E495-D540-91B1-91C048B37C13}"/>
              </a:ext>
            </a:extLst>
          </p:cNvPr>
          <p:cNvCxnSpPr/>
          <p:nvPr/>
        </p:nvCxnSpPr>
        <p:spPr>
          <a:xfrm>
            <a:off x="1290643" y="4249515"/>
            <a:ext cx="153785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E8FEFB7-DB8A-6E42-9E8F-6C3A99BC788E}"/>
              </a:ext>
            </a:extLst>
          </p:cNvPr>
          <p:cNvSpPr txBox="1"/>
          <p:nvPr/>
        </p:nvSpPr>
        <p:spPr>
          <a:xfrm>
            <a:off x="1867069" y="3834667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13038D-5CB2-0440-AEC4-FDA710620194}"/>
              </a:ext>
            </a:extLst>
          </p:cNvPr>
          <p:cNvCxnSpPr>
            <a:cxnSpLocks/>
          </p:cNvCxnSpPr>
          <p:nvPr/>
        </p:nvCxnSpPr>
        <p:spPr>
          <a:xfrm>
            <a:off x="6583076" y="4107574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938128-4616-ED43-A3BE-A2957AE2FD2B}"/>
              </a:ext>
            </a:extLst>
          </p:cNvPr>
          <p:cNvCxnSpPr>
            <a:cxnSpLocks/>
          </p:cNvCxnSpPr>
          <p:nvPr/>
        </p:nvCxnSpPr>
        <p:spPr>
          <a:xfrm>
            <a:off x="5045223" y="4107574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198841-D5F8-A64F-B87A-BA216BD0DF55}"/>
              </a:ext>
            </a:extLst>
          </p:cNvPr>
          <p:cNvCxnSpPr/>
          <p:nvPr/>
        </p:nvCxnSpPr>
        <p:spPr>
          <a:xfrm>
            <a:off x="5045223" y="4249515"/>
            <a:ext cx="153785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DADD9E6-D426-ED45-8F0C-251BDAF62CA2}"/>
              </a:ext>
            </a:extLst>
          </p:cNvPr>
          <p:cNvSpPr txBox="1"/>
          <p:nvPr/>
        </p:nvSpPr>
        <p:spPr>
          <a:xfrm>
            <a:off x="5621649" y="3834667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98634BA-ED90-F04F-9CA7-A3BE50FD4915}"/>
              </a:ext>
            </a:extLst>
          </p:cNvPr>
          <p:cNvCxnSpPr/>
          <p:nvPr/>
        </p:nvCxnSpPr>
        <p:spPr>
          <a:xfrm>
            <a:off x="845127" y="6234546"/>
            <a:ext cx="7513493" cy="0"/>
          </a:xfrm>
          <a:prstGeom prst="line">
            <a:avLst/>
          </a:prstGeom>
          <a:ln w="28575"/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76CE5D5-36AE-1242-BC14-BD53344AB865}"/>
              </a:ext>
            </a:extLst>
          </p:cNvPr>
          <p:cNvSpPr/>
          <p:nvPr/>
        </p:nvSpPr>
        <p:spPr>
          <a:xfrm>
            <a:off x="2856197" y="6075218"/>
            <a:ext cx="2216727" cy="318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31BDCEE-FD0C-B241-BB5A-A92C83BC09E7}"/>
              </a:ext>
            </a:extLst>
          </p:cNvPr>
          <p:cNvSpPr txBox="1"/>
          <p:nvPr/>
        </p:nvSpPr>
        <p:spPr>
          <a:xfrm>
            <a:off x="629343" y="623454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0CDEC5-A11B-F74B-8D74-1177EDA5020D}"/>
              </a:ext>
            </a:extLst>
          </p:cNvPr>
          <p:cNvSpPr txBox="1"/>
          <p:nvPr/>
        </p:nvSpPr>
        <p:spPr>
          <a:xfrm>
            <a:off x="7563923" y="6234545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10,000 bp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E16F00-1ED1-DB49-9A0E-CEEB33C294F3}"/>
              </a:ext>
            </a:extLst>
          </p:cNvPr>
          <p:cNvSpPr txBox="1"/>
          <p:nvPr/>
        </p:nvSpPr>
        <p:spPr>
          <a:xfrm>
            <a:off x="3775872" y="5791336"/>
            <a:ext cx="3738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-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CFFC78-814E-CB4D-8380-A541B1EDD16C}"/>
              </a:ext>
            </a:extLst>
          </p:cNvPr>
          <p:cNvCxnSpPr>
            <a:cxnSpLocks/>
          </p:cNvCxnSpPr>
          <p:nvPr/>
        </p:nvCxnSpPr>
        <p:spPr>
          <a:xfrm>
            <a:off x="2856197" y="5791336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F03CB3D-6A19-FF49-81DE-6C8F6963AE38}"/>
              </a:ext>
            </a:extLst>
          </p:cNvPr>
          <p:cNvCxnSpPr>
            <a:cxnSpLocks/>
          </p:cNvCxnSpPr>
          <p:nvPr/>
        </p:nvCxnSpPr>
        <p:spPr>
          <a:xfrm>
            <a:off x="1318344" y="5791336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2289F0-B7DF-CD4A-B72A-89A620799890}"/>
              </a:ext>
            </a:extLst>
          </p:cNvPr>
          <p:cNvCxnSpPr/>
          <p:nvPr/>
        </p:nvCxnSpPr>
        <p:spPr>
          <a:xfrm>
            <a:off x="1318344" y="5933277"/>
            <a:ext cx="153785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8C97F43-EFAB-7343-A858-7B92E2D245EA}"/>
              </a:ext>
            </a:extLst>
          </p:cNvPr>
          <p:cNvSpPr txBox="1"/>
          <p:nvPr/>
        </p:nvSpPr>
        <p:spPr>
          <a:xfrm>
            <a:off x="1894770" y="5518429"/>
            <a:ext cx="386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-r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DFDDE0-7695-BD4A-B6C1-3D3E312963A3}"/>
              </a:ext>
            </a:extLst>
          </p:cNvPr>
          <p:cNvCxnSpPr>
            <a:cxnSpLocks/>
          </p:cNvCxnSpPr>
          <p:nvPr/>
        </p:nvCxnSpPr>
        <p:spPr>
          <a:xfrm>
            <a:off x="6610777" y="5791336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78AA4B-4751-2B4E-AA4A-030B3A59D94E}"/>
              </a:ext>
            </a:extLst>
          </p:cNvPr>
          <p:cNvCxnSpPr>
            <a:cxnSpLocks/>
          </p:cNvCxnSpPr>
          <p:nvPr/>
        </p:nvCxnSpPr>
        <p:spPr>
          <a:xfrm>
            <a:off x="5072924" y="5791336"/>
            <a:ext cx="0" cy="28388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EC1C258-9044-BC48-A07C-4B4C92129896}"/>
              </a:ext>
            </a:extLst>
          </p:cNvPr>
          <p:cNvCxnSpPr/>
          <p:nvPr/>
        </p:nvCxnSpPr>
        <p:spPr>
          <a:xfrm>
            <a:off x="5072924" y="5933277"/>
            <a:ext cx="1537853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triangle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D8E0D9E-9D4A-EC4D-8172-CE1036A264B5}"/>
              </a:ext>
            </a:extLst>
          </p:cNvPr>
          <p:cNvSpPr txBox="1"/>
          <p:nvPr/>
        </p:nvSpPr>
        <p:spPr>
          <a:xfrm>
            <a:off x="5649350" y="5518429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-l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1E0D9A5-D061-CE4F-8FD3-802305A46079}"/>
              </a:ext>
            </a:extLst>
          </p:cNvPr>
          <p:cNvSpPr txBox="1"/>
          <p:nvPr/>
        </p:nvSpPr>
        <p:spPr>
          <a:xfrm>
            <a:off x="77698" y="5680548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-s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7E26616-1AFA-DE49-8E68-E5758652C62F}"/>
              </a:ext>
            </a:extLst>
          </p:cNvPr>
          <p:cNvSpPr txBox="1"/>
          <p:nvPr/>
        </p:nvSpPr>
        <p:spPr>
          <a:xfrm>
            <a:off x="71468" y="4031257"/>
            <a:ext cx="6142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-s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10406E-419C-9D43-B0AC-32FCD9F31E1F}"/>
              </a:ext>
            </a:extLst>
          </p:cNvPr>
          <p:cNvSpPr txBox="1"/>
          <p:nvPr/>
        </p:nvSpPr>
        <p:spPr>
          <a:xfrm>
            <a:off x="175328" y="4082399"/>
            <a:ext cx="5036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709192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Promoter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3690295"/>
            <a:ext cx="7988877" cy="964832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latin typeface="Courier" pitchFamily="2" charset="0"/>
              </a:rPr>
              <a:t>bedtools</a:t>
            </a:r>
            <a:r>
              <a:rPr lang="en-US" sz="2400" dirty="0">
                <a:latin typeface="Courier" pitchFamily="2" charset="0"/>
              </a:rPr>
              <a:t> flank -</a:t>
            </a:r>
            <a:r>
              <a:rPr lang="en-US" sz="2400" dirty="0" err="1">
                <a:latin typeface="Courier" pitchFamily="2" charset="0"/>
              </a:rPr>
              <a:t>i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 err="1">
                <a:latin typeface="Courier" pitchFamily="2" charset="0"/>
              </a:rPr>
              <a:t>gene.bed</a:t>
            </a:r>
            <a:r>
              <a:rPr lang="en-US" sz="2400" dirty="0">
                <a:latin typeface="Courier" pitchFamily="2" charset="0"/>
              </a:rPr>
              <a:t> -g </a:t>
            </a:r>
            <a:r>
              <a:rPr lang="en-US" sz="2400" dirty="0" err="1">
                <a:latin typeface="Courier" pitchFamily="2" charset="0"/>
              </a:rPr>
              <a:t>ref.length</a:t>
            </a:r>
            <a:r>
              <a:rPr lang="en-US" sz="2400" dirty="0">
                <a:latin typeface="Courier" pitchFamily="2" charset="0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" pitchFamily="2" charset="0"/>
              </a:rPr>
              <a:t>  -l 20 -r 0 -s &gt; </a:t>
            </a:r>
            <a:r>
              <a:rPr lang="en-US" sz="2400" dirty="0" err="1">
                <a:latin typeface="Courier" pitchFamily="2" charset="0"/>
              </a:rPr>
              <a:t>gene.promoter.bed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287E27-452E-1C4A-99EF-D46574C2960C}"/>
              </a:ext>
            </a:extLst>
          </p:cNvPr>
          <p:cNvSpPr/>
          <p:nvPr/>
        </p:nvSpPr>
        <p:spPr>
          <a:xfrm>
            <a:off x="1026967" y="1182231"/>
            <a:ext cx="773776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ref.fas</a:t>
            </a:r>
            <a:endParaRPr lang="en-US" dirty="0"/>
          </a:p>
          <a:p>
            <a:r>
              <a:rPr lang="en-US" sz="1600" dirty="0">
                <a:latin typeface="Courier" pitchFamily="2" charset="0"/>
              </a:rPr>
              <a:t>&gt;ref</a:t>
            </a:r>
            <a:br>
              <a:rPr lang="en-US" sz="1600" dirty="0">
                <a:latin typeface="Courier" pitchFamily="2" charset="0"/>
              </a:rPr>
            </a:br>
            <a:r>
              <a:rPr lang="en-US" sz="1600" dirty="0">
                <a:latin typeface="Courier" pitchFamily="2" charset="0"/>
              </a:rPr>
              <a:t>AAAAAAAAAAAAAAAAAAAACCCCCCCCCCCCCCCCCCCCAAGGGGGGGGGGGGGGGGGG</a:t>
            </a:r>
            <a:endParaRPr lang="en-US" sz="1600" dirty="0">
              <a:solidFill>
                <a:srgbClr val="333333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333333"/>
                </a:solidFill>
                <a:latin typeface="Open Sans"/>
              </a:rPr>
              <a:t>2. </a:t>
            </a:r>
            <a:r>
              <a:rPr lang="en-US" dirty="0" err="1">
                <a:solidFill>
                  <a:srgbClr val="333333"/>
                </a:solidFill>
                <a:latin typeface="Open Sans"/>
              </a:rPr>
              <a:t>gene.bed</a:t>
            </a:r>
            <a:endParaRPr lang="en-US" dirty="0">
              <a:solidFill>
                <a:srgbClr val="333333"/>
              </a:solidFill>
              <a:latin typeface="Open Sans"/>
            </a:endParaRPr>
          </a:p>
          <a:p>
            <a:r>
              <a:rPr lang="en-US" dirty="0">
                <a:solidFill>
                  <a:srgbClr val="333333"/>
                </a:solidFill>
                <a:latin typeface="Open Sans"/>
              </a:rPr>
              <a:t>ref	20	40	a1	0.5	+</a:t>
            </a:r>
            <a:br>
              <a:rPr lang="en-US" dirty="0">
                <a:solidFill>
                  <a:srgbClr val="333333"/>
                </a:solidFill>
                <a:latin typeface="Open Sans"/>
              </a:rPr>
            </a:br>
            <a:r>
              <a:rPr lang="en-US" dirty="0">
                <a:solidFill>
                  <a:srgbClr val="333333"/>
                </a:solidFill>
                <a:latin typeface="Open Sans"/>
              </a:rPr>
              <a:t>ref</a:t>
            </a:r>
            <a:r>
              <a:rPr lang="en-US" dirty="0">
                <a:solidFill>
                  <a:srgbClr val="333333"/>
                </a:solidFill>
                <a:latin typeface="var(--monospace)"/>
              </a:rPr>
              <a:t>	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20</a:t>
            </a:r>
            <a:r>
              <a:rPr lang="en-US" dirty="0">
                <a:solidFill>
                  <a:srgbClr val="333333"/>
                </a:solidFill>
                <a:latin typeface="var(--monospace)"/>
              </a:rPr>
              <a:t>	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40</a:t>
            </a:r>
            <a:r>
              <a:rPr lang="en-US" dirty="0">
                <a:solidFill>
                  <a:srgbClr val="333333"/>
                </a:solidFill>
                <a:latin typeface="var(--monospace)"/>
              </a:rPr>
              <a:t>	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a2</a:t>
            </a:r>
            <a:r>
              <a:rPr lang="en-US" dirty="0">
                <a:solidFill>
                  <a:srgbClr val="333333"/>
                </a:solidFill>
                <a:latin typeface="var(--monospace)"/>
              </a:rPr>
              <a:t>	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0.5</a:t>
            </a:r>
            <a:r>
              <a:rPr lang="en-US" dirty="0">
                <a:solidFill>
                  <a:srgbClr val="333333"/>
                </a:solidFill>
                <a:latin typeface="var(--monospace)"/>
              </a:rPr>
              <a:t>	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-</a:t>
            </a:r>
          </a:p>
          <a:p>
            <a:r>
              <a:rPr lang="en-US" dirty="0">
                <a:solidFill>
                  <a:srgbClr val="333333"/>
                </a:solidFill>
                <a:latin typeface="Open Sans"/>
              </a:rPr>
              <a:t>3. </a:t>
            </a:r>
            <a:r>
              <a:rPr lang="en-US" dirty="0" err="1">
                <a:solidFill>
                  <a:srgbClr val="333333"/>
                </a:solidFill>
                <a:latin typeface="Open Sans"/>
              </a:rPr>
              <a:t>ref.length</a:t>
            </a:r>
            <a:endParaRPr lang="en-US" dirty="0">
              <a:solidFill>
                <a:srgbClr val="333333"/>
              </a:solidFill>
              <a:latin typeface="Open Sans"/>
            </a:endParaRPr>
          </a:p>
          <a:p>
            <a:r>
              <a:rPr lang="en-US" dirty="0">
                <a:solidFill>
                  <a:srgbClr val="333333"/>
                </a:solidFill>
                <a:latin typeface="Open Sans"/>
              </a:rPr>
              <a:t>ref</a:t>
            </a:r>
            <a:r>
              <a:rPr lang="en-US" dirty="0">
                <a:solidFill>
                  <a:srgbClr val="333333"/>
                </a:solidFill>
                <a:latin typeface="var(--monospace)"/>
              </a:rPr>
              <a:t>	</a:t>
            </a:r>
            <a:r>
              <a:rPr lang="en-US" dirty="0">
                <a:solidFill>
                  <a:srgbClr val="333333"/>
                </a:solidFill>
                <a:latin typeface="Open Sans"/>
              </a:rPr>
              <a:t>60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F6EA7F-DC04-394A-B50B-12B6F7169F85}"/>
              </a:ext>
            </a:extLst>
          </p:cNvPr>
          <p:cNvSpPr txBox="1"/>
          <p:nvPr/>
        </p:nvSpPr>
        <p:spPr>
          <a:xfrm>
            <a:off x="1001792" y="5321826"/>
            <a:ext cx="36006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ref	0	20	a1	0.5	+</a:t>
            </a:r>
          </a:p>
          <a:p>
            <a:r>
              <a:rPr lang="en-US" sz="2400" dirty="0">
                <a:latin typeface="Courier" pitchFamily="2" charset="0"/>
              </a:rPr>
              <a:t>ref	40	60	a2	0.5	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D1B9B9-E381-A74C-B1BE-BFBB553A63C9}"/>
              </a:ext>
            </a:extLst>
          </p:cNvPr>
          <p:cNvSpPr txBox="1"/>
          <p:nvPr/>
        </p:nvSpPr>
        <p:spPr>
          <a:xfrm>
            <a:off x="637309" y="4918364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692973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47829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BEDtools</a:t>
            </a:r>
            <a:r>
              <a:rPr lang="en-US" sz="3200" dirty="0"/>
              <a:t> - </a:t>
            </a:r>
            <a:r>
              <a:rPr lang="en-US" sz="3200" dirty="0" err="1"/>
              <a:t>getfasta</a:t>
            </a:r>
            <a:endParaRPr lang="en-US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D4BC57-586D-9F43-901D-D571C5C5BE40}"/>
              </a:ext>
            </a:extLst>
          </p:cNvPr>
          <p:cNvSpPr txBox="1">
            <a:spLocks/>
          </p:cNvSpPr>
          <p:nvPr/>
        </p:nvSpPr>
        <p:spPr>
          <a:xfrm>
            <a:off x="628650" y="1152145"/>
            <a:ext cx="8067675" cy="1591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-fi       Input FASTA file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-</a:t>
            </a:r>
            <a:r>
              <a:rPr lang="en-US" sz="1600" dirty="0" err="1">
                <a:latin typeface="Courier" pitchFamily="2" charset="0"/>
              </a:rPr>
              <a:t>fo</a:t>
            </a:r>
            <a:r>
              <a:rPr lang="en-US" sz="1600" dirty="0">
                <a:latin typeface="Courier" pitchFamily="2" charset="0"/>
              </a:rPr>
              <a:t>       Output file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-bed      BED/GFF/VCF file of ranges to extract from -fi</a:t>
            </a:r>
          </a:p>
          <a:p>
            <a:pPr marL="0" indent="0">
              <a:buNone/>
            </a:pPr>
            <a:r>
              <a:rPr lang="en-US" sz="1600" dirty="0">
                <a:latin typeface="Courier" pitchFamily="2" charset="0"/>
              </a:rPr>
              <a:t>-s        Force </a:t>
            </a:r>
            <a:r>
              <a:rPr lang="en-US" sz="1600" dirty="0" err="1">
                <a:latin typeface="Courier" pitchFamily="2" charset="0"/>
              </a:rPr>
              <a:t>strandedness</a:t>
            </a:r>
            <a:r>
              <a:rPr lang="en-US" sz="1600" dirty="0">
                <a:latin typeface="Courier" pitchFamily="2" charset="0"/>
              </a:rPr>
              <a:t>. If the strand is minus(-), the sequence will be reverse complemented.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F4B48-5180-3041-B51B-D0E239CD280A}"/>
              </a:ext>
            </a:extLst>
          </p:cNvPr>
          <p:cNvSpPr txBox="1"/>
          <p:nvPr/>
        </p:nvSpPr>
        <p:spPr>
          <a:xfrm>
            <a:off x="334239" y="4809260"/>
            <a:ext cx="460895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" pitchFamily="2" charset="0"/>
              </a:rPr>
              <a:t>bedtools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 err="1">
                <a:latin typeface="Courier" pitchFamily="2" charset="0"/>
              </a:rPr>
              <a:t>getfasta</a:t>
            </a:r>
            <a:r>
              <a:rPr lang="en-US" sz="2400" dirty="0">
                <a:latin typeface="Courier" pitchFamily="2" charset="0"/>
              </a:rPr>
              <a:t> -s \</a:t>
            </a:r>
          </a:p>
          <a:p>
            <a:r>
              <a:rPr lang="en-US" sz="2400" dirty="0">
                <a:latin typeface="Courier" pitchFamily="2" charset="0"/>
              </a:rPr>
              <a:t>-fi </a:t>
            </a:r>
            <a:r>
              <a:rPr lang="en-US" sz="2400" dirty="0" err="1">
                <a:latin typeface="Courier" pitchFamily="2" charset="0"/>
              </a:rPr>
              <a:t>ref.fas</a:t>
            </a:r>
            <a:r>
              <a:rPr lang="en-US" sz="2400" dirty="0">
                <a:latin typeface="Courier" pitchFamily="2" charset="0"/>
              </a:rPr>
              <a:t> \</a:t>
            </a:r>
          </a:p>
          <a:p>
            <a:r>
              <a:rPr lang="en-US" sz="2400" dirty="0">
                <a:latin typeface="Courier" pitchFamily="2" charset="0"/>
              </a:rPr>
              <a:t>-bed </a:t>
            </a:r>
            <a:r>
              <a:rPr lang="en-US" sz="2400" dirty="0" err="1">
                <a:latin typeface="Courier" pitchFamily="2" charset="0"/>
              </a:rPr>
              <a:t>gene.promoter.bed</a:t>
            </a:r>
            <a:r>
              <a:rPr lang="en-US" sz="2400" dirty="0">
                <a:latin typeface="Courier" pitchFamily="2" charset="0"/>
              </a:rPr>
              <a:t> \</a:t>
            </a:r>
          </a:p>
          <a:p>
            <a:r>
              <a:rPr lang="en-US" sz="2400" dirty="0">
                <a:latin typeface="Courier" pitchFamily="2" charset="0"/>
              </a:rPr>
              <a:t>-</a:t>
            </a:r>
            <a:r>
              <a:rPr lang="en-US" sz="2400" dirty="0" err="1">
                <a:latin typeface="Courier" pitchFamily="2" charset="0"/>
              </a:rPr>
              <a:t>fo</a:t>
            </a:r>
            <a:r>
              <a:rPr lang="en-US" sz="2400" dirty="0">
                <a:latin typeface="Courier" pitchFamily="2" charset="0"/>
              </a:rPr>
              <a:t> </a:t>
            </a:r>
            <a:r>
              <a:rPr lang="en-US" sz="2400" dirty="0" err="1">
                <a:latin typeface="Courier" pitchFamily="2" charset="0"/>
              </a:rPr>
              <a:t>gene.promoter.fas</a:t>
            </a:r>
            <a:endParaRPr lang="en-US" sz="2400" dirty="0">
              <a:latin typeface="Courier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1958E6-709D-8A42-B994-B6B1D0499B4E}"/>
              </a:ext>
            </a:extLst>
          </p:cNvPr>
          <p:cNvSpPr/>
          <p:nvPr/>
        </p:nvSpPr>
        <p:spPr>
          <a:xfrm>
            <a:off x="334239" y="2860498"/>
            <a:ext cx="773776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</a:rPr>
              <a:t>1. </a:t>
            </a:r>
            <a:r>
              <a:rPr lang="en-US" dirty="0" err="1">
                <a:latin typeface="+mj-lt"/>
              </a:rPr>
              <a:t>ref.fas</a:t>
            </a:r>
            <a:endParaRPr lang="en-US" dirty="0">
              <a:latin typeface="+mj-lt"/>
            </a:endParaRPr>
          </a:p>
          <a:p>
            <a:r>
              <a:rPr lang="en-US" sz="1600" dirty="0">
                <a:latin typeface="+mj-lt"/>
              </a:rPr>
              <a:t>&gt;ref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solidFill>
                  <a:srgbClr val="FF0000"/>
                </a:solidFill>
                <a:latin typeface="+mj-lt"/>
              </a:rPr>
              <a:t>AAAAAAAAAAAAAAAAAAAA</a:t>
            </a:r>
            <a:r>
              <a:rPr lang="en-US" sz="1600" dirty="0">
                <a:latin typeface="+mj-lt"/>
              </a:rPr>
              <a:t>CCCCCCCCCCCCCCCCCCCC</a:t>
            </a:r>
            <a:r>
              <a:rPr lang="en-US" sz="1600" dirty="0">
                <a:solidFill>
                  <a:srgbClr val="FF0000"/>
                </a:solidFill>
                <a:latin typeface="+mj-lt"/>
              </a:rPr>
              <a:t>AAGGGGGGGGGGGGGGGGGG</a:t>
            </a:r>
          </a:p>
          <a:p>
            <a:r>
              <a:rPr lang="en-US" dirty="0">
                <a:solidFill>
                  <a:srgbClr val="333333"/>
                </a:solidFill>
                <a:latin typeface="+mj-lt"/>
              </a:rPr>
              <a:t>2. </a:t>
            </a:r>
            <a:r>
              <a:rPr lang="en-US" dirty="0" err="1">
                <a:solidFill>
                  <a:srgbClr val="333333"/>
                </a:solidFill>
                <a:latin typeface="+mj-lt"/>
              </a:rPr>
              <a:t>gene.promoter.bed</a:t>
            </a:r>
            <a:endParaRPr lang="en-US" dirty="0">
              <a:solidFill>
                <a:srgbClr val="333333"/>
              </a:solidFill>
              <a:latin typeface="+mj-lt"/>
            </a:endParaRPr>
          </a:p>
          <a:p>
            <a:r>
              <a:rPr lang="en-US" dirty="0">
                <a:latin typeface="+mj-lt"/>
              </a:rPr>
              <a:t>ref	0	20	a1	0.5	+</a:t>
            </a:r>
          </a:p>
          <a:p>
            <a:r>
              <a:rPr lang="en-US" dirty="0">
                <a:latin typeface="+mj-lt"/>
              </a:rPr>
              <a:t>ref	40	60	a2	0.5	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560D18-1DE2-334B-934D-A7476663B451}"/>
              </a:ext>
            </a:extLst>
          </p:cNvPr>
          <p:cNvSpPr txBox="1"/>
          <p:nvPr/>
        </p:nvSpPr>
        <p:spPr>
          <a:xfrm>
            <a:off x="5253003" y="5107653"/>
            <a:ext cx="36563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&gt;ref:0-20(+)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AAAAAAAAAAAAAAAAAAAA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&gt;ref:40-60(-)</a:t>
            </a:r>
          </a:p>
          <a:p>
            <a:r>
              <a:rPr lang="en-US" sz="2400" dirty="0">
                <a:latin typeface="Calibri Light" panose="020F0302020204030204" pitchFamily="34" charset="0"/>
                <a:cs typeface="Calibri Light" panose="020F0302020204030204" pitchFamily="34" charset="0"/>
              </a:rPr>
              <a:t>CCCCCCCCCCCCCCCCCCTT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4EB33A-1C1B-764A-902E-FCF2835B5262}"/>
              </a:ext>
            </a:extLst>
          </p:cNvPr>
          <p:cNvSpPr txBox="1"/>
          <p:nvPr/>
        </p:nvSpPr>
        <p:spPr>
          <a:xfrm>
            <a:off x="5253003" y="4659326"/>
            <a:ext cx="1309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6863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intersect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086" y="1367641"/>
            <a:ext cx="6922078" cy="474004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cat d1.bed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10	100	a1	.	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200	300	a2	.	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500	550	a3	.	+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cat d2.bed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10	20	a1	.	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150	250	a2	.	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chr1	600	750	a3	.	+</a:t>
            </a:r>
          </a:p>
        </p:txBody>
      </p:sp>
    </p:spTree>
    <p:extLst>
      <p:ext uri="{BB962C8B-B14F-4D97-AF65-F5344CB8AC3E}">
        <p14:creationId xmlns:p14="http://schemas.microsoft.com/office/powerpoint/2010/main" val="1017976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intersect (II)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833" y="4623458"/>
            <a:ext cx="8612333" cy="1680360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bedtools</a:t>
            </a:r>
            <a:r>
              <a:rPr lang="en-US" dirty="0">
                <a:latin typeface="Courier" pitchFamily="2" charset="0"/>
              </a:rPr>
              <a:t> intersect -a d1.bed -b d2.bed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chr1 10 20 a1 . +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chr1 200 250 a2 . +</a:t>
            </a:r>
          </a:p>
          <a:p>
            <a:pPr marL="0" indent="0">
              <a:buNone/>
            </a:pPr>
            <a:endParaRPr lang="en-US" dirty="0">
              <a:latin typeface="Courier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5AA59-B4DA-874A-A506-2C40551460CD}"/>
              </a:ext>
            </a:extLst>
          </p:cNvPr>
          <p:cNvSpPr txBox="1">
            <a:spLocks/>
          </p:cNvSpPr>
          <p:nvPr/>
        </p:nvSpPr>
        <p:spPr>
          <a:xfrm>
            <a:off x="628650" y="1152145"/>
            <a:ext cx="6922078" cy="3006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b="1" dirty="0"/>
              <a:t>cat d1.bed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10	100	a1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200	300	a2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500	550	a3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b="1" dirty="0"/>
              <a:t>cat d2.bed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10	20	a1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150	250	a2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600	750	a3	.	+</a:t>
            </a:r>
          </a:p>
        </p:txBody>
      </p:sp>
    </p:spTree>
    <p:extLst>
      <p:ext uri="{BB962C8B-B14F-4D97-AF65-F5344CB8AC3E}">
        <p14:creationId xmlns:p14="http://schemas.microsoft.com/office/powerpoint/2010/main" val="1145269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intersect (III)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89" y="4158583"/>
            <a:ext cx="8739622" cy="168036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bedtools</a:t>
            </a:r>
            <a:r>
              <a:rPr lang="en-US" dirty="0">
                <a:latin typeface="Courier" pitchFamily="2" charset="0"/>
              </a:rPr>
              <a:t> intersect -a d1.bed -b d2.bed </a:t>
            </a:r>
            <a:r>
              <a:rPr lang="en-US" dirty="0">
                <a:solidFill>
                  <a:srgbClr val="FF0000"/>
                </a:solidFill>
                <a:latin typeface="Courier" pitchFamily="2" charset="0"/>
              </a:rPr>
              <a:t>-wo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chr1	10	100</a:t>
            </a:r>
            <a:r>
              <a:rPr lang="en-US" sz="2200" dirty="0"/>
              <a:t>	a1	.	+	chr1	10	20	a1	.	+	10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F0000"/>
                </a:solidFill>
              </a:rPr>
              <a:t>chr1	200	300</a:t>
            </a:r>
            <a:r>
              <a:rPr lang="en-US" sz="2200" dirty="0"/>
              <a:t>	a2	.	+	chr1	150	250	a2	.	+	50</a:t>
            </a:r>
            <a:endParaRPr lang="en-US" sz="2200" dirty="0">
              <a:latin typeface="Courier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5AA59-B4DA-874A-A506-2C40551460CD}"/>
              </a:ext>
            </a:extLst>
          </p:cNvPr>
          <p:cNvSpPr txBox="1">
            <a:spLocks/>
          </p:cNvSpPr>
          <p:nvPr/>
        </p:nvSpPr>
        <p:spPr>
          <a:xfrm>
            <a:off x="628650" y="1152145"/>
            <a:ext cx="6922078" cy="3006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b="1" dirty="0"/>
              <a:t>cat d1.bed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10	100	a1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200	300	a2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500	550	a3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b="1" dirty="0"/>
              <a:t>cat d2.bed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10	20	a1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150	250	a2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600	750	a3	.	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B67279-74F5-D748-8230-0D502D579CD6}"/>
              </a:ext>
            </a:extLst>
          </p:cNvPr>
          <p:cNvSpPr txBox="1"/>
          <p:nvPr/>
        </p:nvSpPr>
        <p:spPr>
          <a:xfrm>
            <a:off x="202189" y="5838943"/>
            <a:ext cx="8739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-wo: </a:t>
            </a:r>
            <a:r>
              <a:rPr lang="en-US" sz="2400" dirty="0"/>
              <a:t>write the original A and B entries plus the number of base pairs of overlap between the two features.</a:t>
            </a:r>
          </a:p>
        </p:txBody>
      </p:sp>
    </p:spTree>
    <p:extLst>
      <p:ext uri="{BB962C8B-B14F-4D97-AF65-F5344CB8AC3E}">
        <p14:creationId xmlns:p14="http://schemas.microsoft.com/office/powerpoint/2010/main" val="20673149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1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intersect (IV)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62" y="4005073"/>
            <a:ext cx="8905876" cy="164869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400" dirty="0" err="1">
                <a:latin typeface="Courier" pitchFamily="2" charset="0"/>
              </a:rPr>
              <a:t>bedtools</a:t>
            </a:r>
            <a:r>
              <a:rPr lang="en-US" sz="4400" dirty="0">
                <a:latin typeface="Courier" pitchFamily="2" charset="0"/>
              </a:rPr>
              <a:t> intersect -a d1.bed -b d2.bed </a:t>
            </a:r>
            <a:r>
              <a:rPr lang="en-US" sz="4400" dirty="0">
                <a:solidFill>
                  <a:srgbClr val="FF0000"/>
                </a:solidFill>
                <a:latin typeface="Courier" pitchFamily="2" charset="0"/>
              </a:rPr>
              <a:t>-</a:t>
            </a:r>
            <a:r>
              <a:rPr lang="en-US" sz="4400" dirty="0" err="1">
                <a:solidFill>
                  <a:srgbClr val="FF0000"/>
                </a:solidFill>
                <a:latin typeface="Courier" pitchFamily="2" charset="0"/>
              </a:rPr>
              <a:t>wao</a:t>
            </a:r>
            <a:endParaRPr lang="en-US" sz="4400" dirty="0">
              <a:solidFill>
                <a:srgbClr val="FF000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  <a:latin typeface="Courier" pitchFamily="2" charset="0"/>
              </a:rPr>
              <a:t>chr1	10	100</a:t>
            </a:r>
            <a:r>
              <a:rPr lang="en-US" sz="2900" dirty="0">
                <a:latin typeface="Courier" pitchFamily="2" charset="0"/>
              </a:rPr>
              <a:t>	a1	.	+	chr1	10	20	a1	.	+	10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  <a:latin typeface="Courier" pitchFamily="2" charset="0"/>
              </a:rPr>
              <a:t>chr1	200	300</a:t>
            </a:r>
            <a:r>
              <a:rPr lang="en-US" sz="2900" dirty="0">
                <a:latin typeface="Courier" pitchFamily="2" charset="0"/>
              </a:rPr>
              <a:t>	a2	.	+	chr1	150	250	a2	.	+	50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FF0000"/>
                </a:solidFill>
                <a:latin typeface="Courier" pitchFamily="2" charset="0"/>
              </a:rPr>
              <a:t>chr1	500	550</a:t>
            </a:r>
            <a:r>
              <a:rPr lang="en-US" sz="2900" dirty="0">
                <a:latin typeface="Courier" pitchFamily="2" charset="0"/>
              </a:rPr>
              <a:t>	a3	.	+	.	-1	-1	.	-1	.	0</a:t>
            </a:r>
          </a:p>
          <a:p>
            <a:pPr marL="0" indent="0">
              <a:buNone/>
            </a:pPr>
            <a:endParaRPr lang="en-US" sz="2400" dirty="0">
              <a:latin typeface="Courier" pitchFamily="2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315AA59-B4DA-874A-A506-2C40551460CD}"/>
              </a:ext>
            </a:extLst>
          </p:cNvPr>
          <p:cNvSpPr txBox="1">
            <a:spLocks/>
          </p:cNvSpPr>
          <p:nvPr/>
        </p:nvSpPr>
        <p:spPr>
          <a:xfrm>
            <a:off x="628650" y="1039089"/>
            <a:ext cx="6922078" cy="30064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b="1" dirty="0"/>
              <a:t>cat d1.bed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10	100	a1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200	300	a2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500	550	a3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endParaRPr lang="en-US" sz="1800" dirty="0"/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b="1" dirty="0"/>
              <a:t>cat d2.bed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10	20	a1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150	250	a2	.	+</a:t>
            </a:r>
          </a:p>
          <a:p>
            <a:pPr marL="0" indent="0">
              <a:lnSpc>
                <a:spcPts val="1500"/>
              </a:lnSpc>
              <a:buFont typeface="Arial" panose="020B0604020202020204" pitchFamily="34" charset="0"/>
              <a:buNone/>
            </a:pPr>
            <a:r>
              <a:rPr lang="en-US" sz="1800" dirty="0"/>
              <a:t>chr1	600	750	a3	.	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55EDC-AFCC-794B-A8D7-F30D02085FD4}"/>
              </a:ext>
            </a:extLst>
          </p:cNvPr>
          <p:cNvSpPr txBox="1"/>
          <p:nvPr/>
        </p:nvSpPr>
        <p:spPr>
          <a:xfrm>
            <a:off x="188337" y="5557894"/>
            <a:ext cx="87617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-</a:t>
            </a:r>
            <a:r>
              <a:rPr lang="en-US" sz="2400" dirty="0" err="1">
                <a:solidFill>
                  <a:srgbClr val="FF0000"/>
                </a:solidFill>
              </a:rPr>
              <a:t>wao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write the original A and B entries plus the number of base pairs of overlap between the two features. A features w/o overlap are also reported.</a:t>
            </a:r>
          </a:p>
        </p:txBody>
      </p:sp>
    </p:spTree>
    <p:extLst>
      <p:ext uri="{BB962C8B-B14F-4D97-AF65-F5344CB8AC3E}">
        <p14:creationId xmlns:p14="http://schemas.microsoft.com/office/powerpoint/2010/main" val="2649688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02966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91100"/>
            <a:ext cx="8058150" cy="654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bedtools</a:t>
            </a:r>
            <a:r>
              <a:rPr lang="en-US" dirty="0">
                <a:latin typeface="Courier" pitchFamily="2" charset="0"/>
              </a:rPr>
              <a:t> coverage -</a:t>
            </a:r>
            <a:r>
              <a:rPr lang="en-US" dirty="0" err="1">
                <a:latin typeface="Courier" pitchFamily="2" charset="0"/>
              </a:rPr>
              <a:t>abam</a:t>
            </a:r>
            <a:r>
              <a:rPr lang="en-US" dirty="0">
                <a:latin typeface="Courier" pitchFamily="2" charset="0"/>
              </a:rPr>
              <a:t> $bam -b $bed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570" y="4228978"/>
            <a:ext cx="8457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Interval_1	0	16451		10	-3.84	</a:t>
            </a:r>
            <a:r>
              <a:rPr lang="en-US" b="1" dirty="0">
                <a:solidFill>
                  <a:srgbClr val="FF0000"/>
                </a:solidFill>
              </a:rPr>
              <a:t>5432	16302	16451	0.9909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16031" y="3128172"/>
            <a:ext cx="750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8696" y="4840206"/>
            <a:ext cx="232963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1. Read number</a:t>
            </a:r>
          </a:p>
          <a:p>
            <a:r>
              <a:rPr lang="en-US" sz="2400" dirty="0"/>
              <a:t>2. Coverage (</a:t>
            </a:r>
            <a:r>
              <a:rPr lang="en-US" sz="2400" dirty="0" err="1"/>
              <a:t>bp</a:t>
            </a:r>
            <a:r>
              <a:rPr lang="en-US" sz="2400" dirty="0"/>
              <a:t>)</a:t>
            </a:r>
          </a:p>
          <a:p>
            <a:r>
              <a:rPr lang="en-US" sz="2400" dirty="0"/>
              <a:t>3. Original length</a:t>
            </a:r>
          </a:p>
          <a:p>
            <a:r>
              <a:rPr lang="en-US" sz="2400" dirty="0"/>
              <a:t>5. Coverage (%)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7912" y="2685041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Bed input: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6947" y="3525417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Output: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08697" y="3859646"/>
            <a:ext cx="3706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		2		3		4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06A628E-36FE-02AC-BDC1-ADCA5EB49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255630"/>
              </p:ext>
            </p:extLst>
          </p:nvPr>
        </p:nvGraphicFramePr>
        <p:xfrm>
          <a:off x="2098197" y="2721772"/>
          <a:ext cx="5562599" cy="406400"/>
        </p:xfrm>
        <a:graphic>
          <a:graphicData uri="http://schemas.openxmlformats.org/drawingml/2006/table">
            <a:tbl>
              <a:tblPr/>
              <a:tblGrid>
                <a:gridCol w="2199020">
                  <a:extLst>
                    <a:ext uri="{9D8B030D-6E8A-4147-A177-3AD203B41FA5}">
                      <a16:colId xmlns:a16="http://schemas.microsoft.com/office/drawing/2014/main" val="1817184132"/>
                    </a:ext>
                  </a:extLst>
                </a:gridCol>
                <a:gridCol w="495017">
                  <a:extLst>
                    <a:ext uri="{9D8B030D-6E8A-4147-A177-3AD203B41FA5}">
                      <a16:colId xmlns:a16="http://schemas.microsoft.com/office/drawing/2014/main" val="1850793583"/>
                    </a:ext>
                  </a:extLst>
                </a:gridCol>
                <a:gridCol w="1180426">
                  <a:extLst>
                    <a:ext uri="{9D8B030D-6E8A-4147-A177-3AD203B41FA5}">
                      <a16:colId xmlns:a16="http://schemas.microsoft.com/office/drawing/2014/main" val="4089994243"/>
                    </a:ext>
                  </a:extLst>
                </a:gridCol>
                <a:gridCol w="660023">
                  <a:extLst>
                    <a:ext uri="{9D8B030D-6E8A-4147-A177-3AD203B41FA5}">
                      <a16:colId xmlns:a16="http://schemas.microsoft.com/office/drawing/2014/main" val="186442311"/>
                    </a:ext>
                  </a:extLst>
                </a:gridCol>
                <a:gridCol w="1028113">
                  <a:extLst>
                    <a:ext uri="{9D8B030D-6E8A-4147-A177-3AD203B41FA5}">
                      <a16:colId xmlns:a16="http://schemas.microsoft.com/office/drawing/2014/main" val="1988975749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anose="02070309020205020404" pitchFamily="49" charset="0"/>
                        </a:rPr>
                        <a:t>Interval_1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anose="020703090202050204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anose="02070309020205020404" pitchFamily="49" charset="0"/>
                        </a:rPr>
                        <a:t>16451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urier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" panose="02070309020205020404" pitchFamily="49" charset="0"/>
                        </a:rPr>
                        <a:t>-3.84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2839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852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9A0D3E0F-DBF1-B496-F9C2-D7E743D80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" y="514350"/>
            <a:ext cx="9043941" cy="5854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EF876B2-8782-8069-F637-167FC7D16119}"/>
              </a:ext>
            </a:extLst>
          </p:cNvPr>
          <p:cNvSpPr/>
          <p:nvPr/>
        </p:nvSpPr>
        <p:spPr>
          <a:xfrm>
            <a:off x="4749800" y="1409700"/>
            <a:ext cx="4343400" cy="16891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50126A-1003-895F-6857-41349CF52AF2}"/>
              </a:ext>
            </a:extLst>
          </p:cNvPr>
          <p:cNvSpPr/>
          <p:nvPr/>
        </p:nvSpPr>
        <p:spPr>
          <a:xfrm>
            <a:off x="4749800" y="3708399"/>
            <a:ext cx="1511300" cy="62547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F9899C-74D3-F71D-A77B-9D006874D6A3}"/>
              </a:ext>
            </a:extLst>
          </p:cNvPr>
          <p:cNvSpPr/>
          <p:nvPr/>
        </p:nvSpPr>
        <p:spPr>
          <a:xfrm>
            <a:off x="7531100" y="3736975"/>
            <a:ext cx="1371600" cy="596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75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792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closest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136" y="1702669"/>
            <a:ext cx="8376804" cy="30311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# find the closest, non-overlapping gene for each peak interval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closest -a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peak.bed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-b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genes.bed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-io \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peak.near.genes.bed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900" dirty="0">
                <a:solidFill>
                  <a:schemeClr val="bg1">
                    <a:lumMod val="50000"/>
                  </a:schemeClr>
                </a:solidFill>
              </a:rPr>
              <a:t># -io Ignore features in B that overlap A.  That is, we want close, yet not touching features only.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73811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slop &amp; complement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428" y="1219201"/>
            <a:ext cx="8510619" cy="54162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Add 500 bp up and downstream of each probe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slop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probes.bed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-b 500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&gt; p.500bp.bed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Get a BED file of regions not covered by the input BED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complement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p.500bp.bed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-g hg18.genome \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&gt; p.500bp.complement.bed</a:t>
            </a:r>
          </a:p>
        </p:txBody>
      </p:sp>
    </p:spTree>
    <p:extLst>
      <p:ext uri="{BB962C8B-B14F-4D97-AF65-F5344CB8AC3E}">
        <p14:creationId xmlns:p14="http://schemas.microsoft.com/office/powerpoint/2010/main" val="20461780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216" y="1573913"/>
            <a:ext cx="8875568" cy="50210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#Report genes within 10kb upstream or downstream of CNVs.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window -a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CNVs.bed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-b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genes.bed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-w 10000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Report genes within 10kb upstream or 5kb downstream of CNVs.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window -a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CNVs.bed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-b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genes.bed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-l 10000 -r 5000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#Report SNPs within 5kb upstream or 1kb downstream of genes. Define upstream and downstream based on strand.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window -a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genes.bed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-b </a:t>
            </a:r>
            <a:r>
              <a:rPr lang="en-US" sz="18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snps.bed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-l 5000 -r 1000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</a:t>
            </a:r>
            <a:endParaRPr lang="en-US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# -</a:t>
            </a:r>
            <a:r>
              <a:rPr lang="en-US" sz="2400" dirty="0" err="1">
                <a:solidFill>
                  <a:srgbClr val="FF0000"/>
                </a:solidFill>
              </a:rPr>
              <a:t>sw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/>
              <a:t>define -l and -r based on strand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760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70947"/>
          </a:xfrm>
        </p:spPr>
        <p:txBody>
          <a:bodyPr/>
          <a:lstStyle/>
          <a:p>
            <a:pPr algn="ctr"/>
            <a:r>
              <a:rPr lang="en-US" dirty="0"/>
              <a:t>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558" y="1253331"/>
            <a:ext cx="8529205" cy="5078196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Merge overlapping repetitive elements into a single entry.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merge 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repeatMasker.bed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Merge overlapping repetitive elements into a single entry, returning the number of entries merged.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merge 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repeatMasker.bed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-n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# Merge nearby (within 1kb) repetitive elements into a single entry.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bedtools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merge -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repeatMasker.bed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-d 1000</a:t>
            </a:r>
          </a:p>
        </p:txBody>
      </p:sp>
    </p:spTree>
    <p:extLst>
      <p:ext uri="{BB962C8B-B14F-4D97-AF65-F5344CB8AC3E}">
        <p14:creationId xmlns:p14="http://schemas.microsoft.com/office/powerpoint/2010/main" val="40817841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671" y="1879013"/>
            <a:ext cx="7116657" cy="32194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BED format</a:t>
            </a:r>
          </a:p>
          <a:p>
            <a:pPr>
              <a:lnSpc>
                <a:spcPct val="150000"/>
              </a:lnSpc>
            </a:pPr>
            <a:r>
              <a:rPr lang="en-US" sz="3200" dirty="0" err="1">
                <a:solidFill>
                  <a:schemeClr val="bg1">
                    <a:lumMod val="85000"/>
                  </a:schemeClr>
                </a:solidFill>
              </a:rPr>
              <a:t>BEDtools</a:t>
            </a:r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 and examples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Software installation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396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HiSat2 (example: compiled package)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854" y="1027454"/>
            <a:ext cx="8354291" cy="54654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/>
              <a:t>wget</a:t>
            </a: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https://cloud.biohpc.swmed.edu/index.php/s/hisat2-220-Linux_x86_64/download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mv download hisat2-220-Linux_x86_64.zip</a:t>
            </a:r>
          </a:p>
          <a:p>
            <a:pPr marL="0" indent="0">
              <a:buNone/>
            </a:pPr>
            <a:r>
              <a:rPr lang="en-US" sz="2400" dirty="0"/>
              <a:t>unzip hisat2-220-Linux_x86_4.zip</a:t>
            </a:r>
          </a:p>
          <a:p>
            <a:pPr marL="0" indent="0">
              <a:buNone/>
            </a:pPr>
            <a:r>
              <a:rPr lang="en-US" sz="2400" dirty="0"/>
              <a:t>cd hisat2-2.2.0/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# Edit ~/.</a:t>
            </a:r>
            <a:r>
              <a:rPr lang="en-US" sz="2400" dirty="0" err="1"/>
              <a:t>bashrc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# PATH=$PATH:~/software/hisat2/hisat2-2.2.0:…</a:t>
            </a:r>
          </a:p>
          <a:p>
            <a:pPr marL="0" indent="0">
              <a:buNone/>
            </a:pPr>
            <a:r>
              <a:rPr lang="en-US" sz="2400" dirty="0"/>
              <a:t>source ~/.</a:t>
            </a:r>
            <a:r>
              <a:rPr lang="en-US" sz="2400" dirty="0" err="1"/>
              <a:t>bashrc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which hisat2</a:t>
            </a:r>
          </a:p>
          <a:p>
            <a:pPr marL="0" indent="0">
              <a:buNone/>
            </a:pPr>
            <a:r>
              <a:rPr lang="en-US" sz="2400" dirty="0"/>
              <a:t>#~/software/hisat2/hisat2-2.2.0/hisat2</a:t>
            </a:r>
          </a:p>
        </p:txBody>
      </p:sp>
    </p:spTree>
    <p:extLst>
      <p:ext uri="{BB962C8B-B14F-4D97-AF65-F5344CB8AC3E}">
        <p14:creationId xmlns:p14="http://schemas.microsoft.com/office/powerpoint/2010/main" val="3401161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7F7B-A93F-1542-A0ED-65351759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0469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bwa (uncompiled package)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316A5-70FF-EF4D-8709-DC41B0FFD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904" y="1274617"/>
            <a:ext cx="8316191" cy="53617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wget</a:t>
            </a:r>
            <a:r>
              <a:rPr lang="en-US" dirty="0"/>
              <a:t> </a:t>
            </a:r>
            <a:r>
              <a:rPr lang="en-US" sz="1800" dirty="0"/>
              <a:t>https://</a:t>
            </a:r>
            <a:r>
              <a:rPr lang="en-US" sz="1800" dirty="0" err="1"/>
              <a:t>sourceforge.net</a:t>
            </a:r>
            <a:r>
              <a:rPr lang="en-US" sz="1800" dirty="0"/>
              <a:t>/projects/bio-bwa/files/bwa-0.7.17.tar.bz2/download</a:t>
            </a:r>
          </a:p>
          <a:p>
            <a:pPr marL="0" indent="0">
              <a:buNone/>
            </a:pPr>
            <a:r>
              <a:rPr lang="en-US" dirty="0"/>
              <a:t>mv download bwa-0.7.17.tar.bz2</a:t>
            </a:r>
          </a:p>
          <a:p>
            <a:pPr marL="0" indent="0">
              <a:buNone/>
            </a:pPr>
            <a:r>
              <a:rPr lang="en-US" dirty="0"/>
              <a:t>tar -</a:t>
            </a:r>
            <a:r>
              <a:rPr lang="en-US" dirty="0" err="1"/>
              <a:t>xf</a:t>
            </a:r>
            <a:r>
              <a:rPr lang="en-US" dirty="0"/>
              <a:t> bwa-0.7.17.tar.bz2 </a:t>
            </a:r>
          </a:p>
          <a:p>
            <a:pPr marL="0" indent="0">
              <a:buNone/>
            </a:pPr>
            <a:r>
              <a:rPr lang="en-US" dirty="0"/>
              <a:t>cd bwa-0.7.17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# compile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make</a:t>
            </a:r>
          </a:p>
          <a:p>
            <a:pPr marL="0" indent="0">
              <a:buNone/>
            </a:pPr>
            <a:r>
              <a:rPr lang="en-US" dirty="0"/>
              <a:t># change ~/.</a:t>
            </a:r>
            <a:r>
              <a:rPr lang="en-US" dirty="0" err="1"/>
              <a:t>bashrc</a:t>
            </a:r>
            <a:endParaRPr lang="en-US" dirty="0"/>
          </a:p>
          <a:p>
            <a:pPr marL="0" indent="0">
              <a:buNone/>
            </a:pPr>
            <a:r>
              <a:rPr lang="en-US" sz="2000" dirty="0"/>
              <a:t>PATH=$PATH:~/software/bwa/bwa-0.7.17:~/software/hisat2/hisat2-2.2.0:…</a:t>
            </a:r>
          </a:p>
          <a:p>
            <a:pPr marL="0" indent="0">
              <a:buNone/>
            </a:pPr>
            <a:r>
              <a:rPr lang="en-US" dirty="0"/>
              <a:t>source ~/.</a:t>
            </a:r>
            <a:r>
              <a:rPr lang="en-US" dirty="0" err="1"/>
              <a:t>bashrc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bwa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563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conda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598" y="1337879"/>
            <a:ext cx="8376804" cy="474004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Conda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is an open-source package management system and environment management system.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Conda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quickly installs, runs and updates packages and their dependencies.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Overall, </a:t>
            </a:r>
            <a:r>
              <a:rPr lang="en-US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conda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 can be a powerful tool for scientific computing and data science, providing a convenient way to </a:t>
            </a:r>
            <a:r>
              <a:rPr lang="en-US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manage dependencies and environments 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and making it </a:t>
            </a:r>
            <a:r>
              <a:rPr lang="en-US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easy to install and use complex software packages</a:t>
            </a: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79266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87018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conda</a:t>
            </a:r>
            <a:r>
              <a:rPr lang="en-US" sz="3200" dirty="0"/>
              <a:t>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218" y="1575459"/>
            <a:ext cx="8423564" cy="4368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download </a:t>
            </a:r>
            <a:r>
              <a:rPr lang="en-US" dirty="0" err="1"/>
              <a:t>conda</a:t>
            </a:r>
            <a:r>
              <a:rPr lang="en-US" dirty="0"/>
              <a:t> software</a:t>
            </a:r>
          </a:p>
          <a:p>
            <a:pPr marL="0" indent="0">
              <a:buNone/>
            </a:pPr>
            <a:r>
              <a:rPr lang="en-US" sz="2000" dirty="0" err="1"/>
              <a:t>wget</a:t>
            </a:r>
            <a:r>
              <a:rPr lang="en-US" sz="2000" dirty="0"/>
              <a:t> https://</a:t>
            </a:r>
            <a:r>
              <a:rPr lang="en-US" sz="2000" dirty="0" err="1"/>
              <a:t>repo.anaconda.com</a:t>
            </a:r>
            <a:r>
              <a:rPr lang="en-US" sz="2000" dirty="0"/>
              <a:t>/archive/Anaconda3-2023.03-Linux-x86_64.sh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installation</a:t>
            </a:r>
          </a:p>
          <a:p>
            <a:pPr marL="0" indent="0">
              <a:buNone/>
            </a:pPr>
            <a:r>
              <a:rPr lang="en-US" dirty="0" err="1"/>
              <a:t>sh</a:t>
            </a:r>
            <a:r>
              <a:rPr lang="en-US" dirty="0"/>
              <a:t> Anaconda3-2023.03-Linux-x86_64.sh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with -u if a previous installation exists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sh</a:t>
            </a:r>
            <a:r>
              <a:rPr lang="en-US" dirty="0"/>
              <a:t> Anaconda3-2023.03-Linux-x86_64.sh -u</a:t>
            </a:r>
          </a:p>
        </p:txBody>
      </p:sp>
    </p:spTree>
    <p:extLst>
      <p:ext uri="{BB962C8B-B14F-4D97-AF65-F5344CB8AC3E}">
        <p14:creationId xmlns:p14="http://schemas.microsoft.com/office/powerpoint/2010/main" val="540812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A717F-FBF3-8A45-8963-FA5338DD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Software installation via </a:t>
            </a:r>
            <a:r>
              <a:rPr lang="en-US" dirty="0" err="1"/>
              <a:t>conda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83629-6E2C-E645-ADBA-08FF318B8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324" y="1825625"/>
            <a:ext cx="8704985" cy="23307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create -n &lt;</a:t>
            </a:r>
            <a:r>
              <a:rPr lang="en-US" dirty="0" err="1">
                <a:latin typeface="Courier" pitchFamily="2" charset="0"/>
              </a:rPr>
              <a:t>env_name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activate &lt;</a:t>
            </a:r>
            <a:r>
              <a:rPr lang="en-US" dirty="0" err="1">
                <a:latin typeface="Courier" pitchFamily="2" charset="0"/>
              </a:rPr>
              <a:t>env_name</a:t>
            </a:r>
            <a:r>
              <a:rPr lang="en-US" dirty="0">
                <a:latin typeface="Courier" pitchFamily="2" charset="0"/>
              </a:rPr>
              <a:t>&gt;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install xxx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# install package through </a:t>
            </a:r>
            <a:r>
              <a:rPr lang="en-US" dirty="0" err="1">
                <a:latin typeface="Courier" pitchFamily="2" charset="0"/>
              </a:rPr>
              <a:t>bioconda</a:t>
            </a:r>
            <a:r>
              <a:rPr lang="en-US" dirty="0">
                <a:latin typeface="Courier" pitchFamily="2" charset="0"/>
              </a:rPr>
              <a:t> channel</a:t>
            </a:r>
          </a:p>
          <a:p>
            <a:pPr marL="0" indent="0">
              <a:buNone/>
            </a:pPr>
            <a:r>
              <a:rPr lang="en-US" dirty="0" err="1">
                <a:latin typeface="Courier" pitchFamily="2" charset="0"/>
              </a:rPr>
              <a:t>conda</a:t>
            </a:r>
            <a:r>
              <a:rPr lang="en-US" dirty="0">
                <a:latin typeface="Courier" pitchFamily="2" charset="0"/>
              </a:rPr>
              <a:t> install -c </a:t>
            </a:r>
            <a:r>
              <a:rPr lang="en-US" dirty="0" err="1">
                <a:latin typeface="Courier" pitchFamily="2" charset="0"/>
              </a:rPr>
              <a:t>bioconda</a:t>
            </a:r>
            <a:r>
              <a:rPr lang="en-US" dirty="0">
                <a:latin typeface="Courier" pitchFamily="2" charset="0"/>
              </a:rPr>
              <a:t> xxx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EB1FF6-9D3F-0D45-A9FB-B7DF1B6484B9}"/>
              </a:ext>
            </a:extLst>
          </p:cNvPr>
          <p:cNvSpPr txBox="1">
            <a:spLocks/>
          </p:cNvSpPr>
          <p:nvPr/>
        </p:nvSpPr>
        <p:spPr>
          <a:xfrm>
            <a:off x="1257300" y="4779819"/>
            <a:ext cx="6044045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latin typeface="Courier" pitchFamily="2" charset="0"/>
              </a:defRPr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 err="1"/>
              <a:t>conda</a:t>
            </a:r>
            <a:r>
              <a:rPr lang="en-US" dirty="0"/>
              <a:t>-env list</a:t>
            </a:r>
          </a:p>
          <a:p>
            <a:endParaRPr lang="en-US" dirty="0"/>
          </a:p>
          <a:p>
            <a:r>
              <a:rPr lang="en-US" dirty="0" err="1"/>
              <a:t>conda</a:t>
            </a:r>
            <a:r>
              <a:rPr lang="en-US" dirty="0"/>
              <a:t> activate &lt;</a:t>
            </a:r>
            <a:r>
              <a:rPr lang="en-US" dirty="0" err="1"/>
              <a:t>env_name</a:t>
            </a:r>
            <a:r>
              <a:rPr lang="en-US" dirty="0"/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335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E44F-A6A4-6282-BCC3-0E830F702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Thursday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7F8D4-0D91-FACF-7B37-AB1F3A8E9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Morning</a:t>
            </a:r>
          </a:p>
          <a:p>
            <a:pPr marL="0" indent="0">
              <a:buNone/>
            </a:pPr>
            <a:r>
              <a:rPr lang="en-US" sz="3200" dirty="0"/>
              <a:t>Genome assembly (</a:t>
            </a:r>
            <a:r>
              <a:rPr lang="en-US" sz="3200" dirty="0" err="1"/>
              <a:t>Slurm</a:t>
            </a:r>
            <a:r>
              <a:rPr lang="en-US" sz="3200" dirty="0"/>
              <a:t> in </a:t>
            </a:r>
            <a:r>
              <a:rPr lang="en-US" sz="3200" dirty="0" err="1"/>
              <a:t>Beocat</a:t>
            </a:r>
            <a:r>
              <a:rPr lang="en-US" sz="3200" dirty="0"/>
              <a:t>)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Afternoon - in-class project</a:t>
            </a:r>
          </a:p>
          <a:p>
            <a:pPr marL="0" indent="0">
              <a:buNone/>
            </a:pPr>
            <a:r>
              <a:rPr lang="en-US" sz="3200" dirty="0"/>
              <a:t>A phylogenetic tree from reads</a:t>
            </a:r>
          </a:p>
        </p:txBody>
      </p:sp>
    </p:spTree>
    <p:extLst>
      <p:ext uri="{BB962C8B-B14F-4D97-AF65-F5344CB8AC3E}">
        <p14:creationId xmlns:p14="http://schemas.microsoft.com/office/powerpoint/2010/main" val="33687412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5C99-2544-1785-0A05-22C59E7FD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08918"/>
          </a:xfrm>
        </p:spPr>
        <p:txBody>
          <a:bodyPr/>
          <a:lstStyle/>
          <a:p>
            <a:pPr algn="ctr"/>
            <a:r>
              <a:rPr lang="en-US" dirty="0"/>
              <a:t>Git and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9BA2F-663F-4B23-9AD6-F49A04C94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42" y="1333851"/>
            <a:ext cx="7998515" cy="5159022"/>
          </a:xfrm>
        </p:spPr>
        <p:txBody>
          <a:bodyPr>
            <a:normAutofit/>
          </a:bodyPr>
          <a:lstStyle/>
          <a:p>
            <a:r>
              <a:rPr lang="en-US" dirty="0"/>
              <a:t>Git was developed by Linux Torvalds in 2005</a:t>
            </a:r>
          </a:p>
          <a:p>
            <a:r>
              <a:rPr lang="en-US" dirty="0"/>
              <a:t>Git is command line tools for version control</a:t>
            </a:r>
          </a:p>
          <a:p>
            <a:r>
              <a:rPr lang="en-US" dirty="0"/>
              <a:t>Git can create branches and merge branches</a:t>
            </a:r>
          </a:p>
          <a:p>
            <a:endParaRPr lang="en-US" dirty="0"/>
          </a:p>
          <a:p>
            <a:r>
              <a:rPr lang="en-US" dirty="0"/>
              <a:t>GitHub is a web platform to use Git for version control, collaboration, and project management</a:t>
            </a:r>
          </a:p>
          <a:p>
            <a:r>
              <a:rPr lang="en-US" dirty="0"/>
              <a:t>Repository is for organizing codes and data</a:t>
            </a:r>
          </a:p>
          <a:p>
            <a:r>
              <a:rPr lang="en-US" dirty="0"/>
              <a:t>Collaboration: pull requests, code reviews, and issue tracking</a:t>
            </a:r>
          </a:p>
          <a:p>
            <a:r>
              <a:rPr lang="en-US" b="0" i="0" dirty="0">
                <a:effectLst/>
                <a:latin typeface="Söhne"/>
              </a:rPr>
              <a:t>Social features: followers, stars, Q&amp;A, and forks.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34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050C-66E2-7ECB-8BE3-545B3E627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49274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hlinkClick r:id="rId2"/>
              </a:rPr>
              <a:t>GitHub Cheat Sheet</a:t>
            </a:r>
            <a:endParaRPr lang="en-US" sz="2800" dirty="0"/>
          </a:p>
        </p:txBody>
      </p:sp>
      <p:pic>
        <p:nvPicPr>
          <p:cNvPr id="6" name="Picture 2" descr="Git Workflow">
            <a:extLst>
              <a:ext uri="{FF2B5EF4-FFF2-40B4-BE49-F238E27FC236}">
                <a16:creationId xmlns:a16="http://schemas.microsoft.com/office/drawing/2014/main" id="{CDD7968A-50D3-FE59-636F-18B0B0660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697" y="1162035"/>
            <a:ext cx="4427721" cy="5460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120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AD14B-0C02-5AA0-3AE3-BBF06656A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393" y="182564"/>
            <a:ext cx="8336340" cy="776992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Git commands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E2833-E1BE-22F6-611A-0D4E8F571BCA}"/>
              </a:ext>
            </a:extLst>
          </p:cNvPr>
          <p:cNvSpPr txBox="1"/>
          <p:nvPr/>
        </p:nvSpPr>
        <p:spPr>
          <a:xfrm>
            <a:off x="2564299" y="1772353"/>
            <a:ext cx="40559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--all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commit -m "hello"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 push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7CE425-A85A-BBBA-A179-881823040694}"/>
              </a:ext>
            </a:extLst>
          </p:cNvPr>
          <p:cNvSpPr txBox="1"/>
          <p:nvPr/>
        </p:nvSpPr>
        <p:spPr>
          <a:xfrm>
            <a:off x="3353471" y="4051240"/>
            <a:ext cx="2161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3"/>
              </a:rPr>
              <a:t>GitHub Desktop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55B2A2-3EF5-9848-35D7-F6D16F5F9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340" y="4512905"/>
            <a:ext cx="1449750" cy="144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24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671" y="1879013"/>
            <a:ext cx="7116657" cy="321946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BED format</a:t>
            </a:r>
          </a:p>
          <a:p>
            <a:pPr>
              <a:lnSpc>
                <a:spcPct val="150000"/>
              </a:lnSpc>
            </a:pPr>
            <a:r>
              <a:rPr lang="en-US" sz="3200" dirty="0" err="1"/>
              <a:t>BEDtools</a:t>
            </a:r>
            <a:r>
              <a:rPr lang="en-US" sz="3200" dirty="0"/>
              <a:t> and examples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Software installation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82325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7091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BEDtools</a:t>
            </a:r>
            <a:r>
              <a:rPr lang="en-US" sz="3200" dirty="0"/>
              <a:t> (I)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37" y="1247837"/>
            <a:ext cx="8661725" cy="5364242"/>
          </a:xfrm>
        </p:spPr>
        <p:txBody>
          <a:bodyPr>
            <a:noAutofit/>
          </a:bodyPr>
          <a:lstStyle/>
          <a:p>
            <a:pPr marL="0" indent="0">
              <a:lnSpc>
                <a:spcPts val="1050"/>
              </a:lnSpc>
              <a:buNone/>
            </a:pPr>
            <a:r>
              <a:rPr lang="en-US" sz="1600" b="1" dirty="0">
                <a:latin typeface="Courier" pitchFamily="2" charset="0"/>
              </a:rPr>
              <a:t>intersect   Find overlapping intervals in various ways.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window      Find overlapping intervals within a window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b="1" dirty="0">
                <a:latin typeface="Courier" pitchFamily="2" charset="0"/>
              </a:rPr>
              <a:t>closest     Find the closest, potentially non-overlapping interval.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coverage    Compute the coverage over defined intervals.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map         Apply a function to a column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 err="1">
                <a:latin typeface="Courier" pitchFamily="2" charset="0"/>
              </a:rPr>
              <a:t>genomecov</a:t>
            </a:r>
            <a:r>
              <a:rPr lang="en-US" sz="1600" dirty="0">
                <a:latin typeface="Courier" pitchFamily="2" charset="0"/>
              </a:rPr>
              <a:t>   Compute the coverage over an entire genome.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merge       Combine overlapping/nearby intervals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cluster     Cluster (but don't merge) overlapping/nearby intervals.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complement  Extract intervals _not_ represented by an interval file.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shift       Adjust the position of intervals.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subtract    Remove intervals based on overlaps b/w two files.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slop        Adjust the size of intervals.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b="1" dirty="0">
                <a:latin typeface="Courier" pitchFamily="2" charset="0"/>
              </a:rPr>
              <a:t>flank       Create new intervals from flanks of existing intervals.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sort        Order the intervals in a file.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random      Generate random intervals in a genome.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shuffle     Randomly redistribute intervals in a genome.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sample      Sample random records from file using reservoir sampling.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spacing     Report the gap lengths between intervals in a file.</a:t>
            </a:r>
          </a:p>
          <a:p>
            <a:pPr marL="0" indent="0">
              <a:lnSpc>
                <a:spcPts val="1050"/>
              </a:lnSpc>
              <a:buNone/>
            </a:pPr>
            <a:r>
              <a:rPr lang="en-US" sz="1600" dirty="0">
                <a:latin typeface="Courier" pitchFamily="2" charset="0"/>
              </a:rPr>
              <a:t>annotate    Annotate coverage of features from multiple files.</a:t>
            </a:r>
          </a:p>
        </p:txBody>
      </p:sp>
    </p:spTree>
    <p:extLst>
      <p:ext uri="{BB962C8B-B14F-4D97-AF65-F5344CB8AC3E}">
        <p14:creationId xmlns:p14="http://schemas.microsoft.com/office/powerpoint/2010/main" val="2669094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771A0-17DD-904B-BBA2-ECFD89879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46614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/>
              <a:t>BEDtools</a:t>
            </a:r>
            <a:r>
              <a:rPr lang="en-US" sz="3200" dirty="0"/>
              <a:t> (II) - </a:t>
            </a:r>
            <a:r>
              <a:rPr lang="en-US" sz="3200" dirty="0" err="1"/>
              <a:t>Fasta</a:t>
            </a:r>
            <a:r>
              <a:rPr lang="en-US" sz="3200" dirty="0"/>
              <a:t> manipulation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1A253-6582-8B4F-8100-89DD26213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137" y="1372528"/>
            <a:ext cx="8661725" cy="390605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b="1" dirty="0" err="1">
                <a:latin typeface="Courier" pitchFamily="2" charset="0"/>
              </a:rPr>
              <a:t>getfasta</a:t>
            </a:r>
            <a:r>
              <a:rPr lang="en-US" sz="2400" dirty="0">
                <a:latin typeface="Courier" pitchFamily="2" charset="0"/>
              </a:rPr>
              <a:t> Use intervals to extract sequences from a FASTA file.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 err="1">
                <a:latin typeface="Courier" pitchFamily="2" charset="0"/>
              </a:rPr>
              <a:t>maskfasta</a:t>
            </a:r>
            <a:r>
              <a:rPr lang="en-US" sz="2400" dirty="0">
                <a:latin typeface="Courier" pitchFamily="2" charset="0"/>
              </a:rPr>
              <a:t> Use intervals to mask sequences from a FASTA file.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latin typeface="Courier" pitchFamily="2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 err="1">
                <a:latin typeface="Courier" pitchFamily="2" charset="0"/>
              </a:rPr>
              <a:t>nuc</a:t>
            </a:r>
            <a:r>
              <a:rPr lang="en-US" sz="2400" dirty="0">
                <a:latin typeface="Courier" pitchFamily="2" charset="0"/>
              </a:rPr>
              <a:t> Profile the nucleotide content of intervals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3E5DD3A-8E6E-DB4C-AAE3-3FD3EF35FEC0}"/>
              </a:ext>
            </a:extLst>
          </p:cNvPr>
          <p:cNvSpPr/>
          <p:nvPr/>
        </p:nvSpPr>
        <p:spPr>
          <a:xfrm>
            <a:off x="1358251" y="5485472"/>
            <a:ext cx="58658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err="1"/>
              <a:t>Beocat</a:t>
            </a:r>
            <a:r>
              <a:rPr lang="en-US" sz="3600" dirty="0"/>
              <a:t>: module load </a:t>
            </a:r>
            <a:r>
              <a:rPr lang="en-US" sz="3600" dirty="0" err="1"/>
              <a:t>BEDTools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2862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8564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BED format (Tab-separated file) (I)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6735" y="1874728"/>
            <a:ext cx="74868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first three required BED fields are: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1. </a:t>
            </a:r>
            <a:r>
              <a:rPr lang="en-US" sz="2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chrom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the chromosome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2. </a:t>
            </a:r>
            <a:r>
              <a:rPr lang="en-US" sz="2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chromStart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the starting position; 0-based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3. </a:t>
            </a:r>
            <a:r>
              <a:rPr lang="en-US" sz="2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chromEnd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the ending position; 1-based</a:t>
            </a:r>
          </a:p>
          <a:p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e.g., the first 100 bases of chromosome 1</a:t>
            </a:r>
          </a:p>
          <a:p>
            <a:r>
              <a:rPr lang="en-US" sz="2400" dirty="0">
                <a:latin typeface="Courier" pitchFamily="2" charset="0"/>
                <a:cs typeface="Calibri Light" panose="020F0302020204030204" pitchFamily="34" charset="0"/>
              </a:rPr>
              <a:t>chr1	0	100</a:t>
            </a:r>
          </a:p>
        </p:txBody>
      </p:sp>
    </p:spTree>
    <p:extLst>
      <p:ext uri="{BB962C8B-B14F-4D97-AF65-F5344CB8AC3E}">
        <p14:creationId xmlns:p14="http://schemas.microsoft.com/office/powerpoint/2010/main" val="2395224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6651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BED format (II)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95739" y="1419220"/>
            <a:ext cx="761961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additional optional BED fields are: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4. name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Defines the name of the BED line.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5. score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A score between 0 and 1000</a:t>
            </a:r>
          </a:p>
          <a:p>
            <a:r>
              <a:rPr lang="en-US" sz="2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6. strand</a:t>
            </a:r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 - Defines the strand - either '+' or '-’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…</a:t>
            </a:r>
          </a:p>
          <a:p>
            <a:endParaRPr lang="en-US" sz="2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e.g., the first 100 bases of chromosome 1</a:t>
            </a:r>
          </a:p>
          <a:p>
            <a:r>
              <a:rPr lang="en-US" sz="2400" dirty="0">
                <a:latin typeface="Courier" pitchFamily="2" charset="0"/>
                <a:cs typeface="Calibri Light" panose="020F0302020204030204" pitchFamily="34" charset="0"/>
              </a:rPr>
              <a:t>chr1	0	100	region1	.	+</a:t>
            </a:r>
          </a:p>
          <a:p>
            <a:r>
              <a:rPr lang="en-US" sz="2400" dirty="0">
                <a:latin typeface="Courier" pitchFamily="2" charset="0"/>
                <a:cs typeface="Calibri Light" panose="020F0302020204030204" pitchFamily="34" charset="0"/>
              </a:rPr>
              <a:t>chr1	100	200	region2	.	-</a:t>
            </a:r>
          </a:p>
          <a:p>
            <a:r>
              <a:rPr lang="en-US" sz="2800" dirty="0">
                <a:latin typeface="Calibri Light" panose="020F0302020204030204" pitchFamily="34" charset="0"/>
                <a:cs typeface="Calibri Light" panose="020F030202020403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48648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87BBD-E283-7847-A1C7-9CF77940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1870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BED format (III)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30794-3060-874C-A820-B8972DF0A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476" y="1290652"/>
            <a:ext cx="8699047" cy="4755583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Other optional fields</a:t>
            </a:r>
          </a:p>
          <a:p>
            <a:pPr marL="0" indent="0">
              <a:buNone/>
            </a:pP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(could be flexible and more fields)</a:t>
            </a:r>
          </a:p>
          <a:p>
            <a:pPr marL="0" indent="0">
              <a:buNone/>
            </a:pPr>
            <a:r>
              <a:rPr lang="en-US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thickStart</a:t>
            </a: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 - coordinate to start drawing a solid rectangle</a:t>
            </a:r>
          </a:p>
          <a:p>
            <a:pPr marL="0" indent="0">
              <a:buNone/>
            </a:pPr>
            <a:r>
              <a:rPr lang="en-US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thickEnd</a:t>
            </a: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 - coordinate to stop drawing a solid rectangle</a:t>
            </a:r>
          </a:p>
          <a:p>
            <a:pPr marL="0" indent="0">
              <a:buNone/>
            </a:pPr>
            <a:r>
              <a:rPr lang="en-US" sz="30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itemRgb</a:t>
            </a: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 - an RGB </a:t>
            </a:r>
            <a:r>
              <a:rPr lang="en-US" sz="3000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colour</a:t>
            </a: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 value (e.g. 0,0,255).</a:t>
            </a:r>
          </a:p>
          <a:p>
            <a:pPr marL="0" indent="0">
              <a:buNone/>
            </a:pPr>
            <a:endParaRPr lang="en-US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e.g.,</a:t>
            </a:r>
          </a:p>
          <a:p>
            <a:pPr marL="0" indent="0">
              <a:buNone/>
            </a:pPr>
            <a:r>
              <a:rPr lang="en-US" sz="2100" dirty="0">
                <a:latin typeface="Calibri Light" panose="020F0302020204030204" pitchFamily="34" charset="0"/>
                <a:cs typeface="Calibri Light" panose="020F0302020204030204" pitchFamily="34" charset="0"/>
              </a:rPr>
              <a:t>chr1	0	100	region1	.	+	0	100	255,0.0</a:t>
            </a:r>
          </a:p>
        </p:txBody>
      </p:sp>
    </p:spTree>
    <p:extLst>
      <p:ext uri="{BB962C8B-B14F-4D97-AF65-F5344CB8AC3E}">
        <p14:creationId xmlns:p14="http://schemas.microsoft.com/office/powerpoint/2010/main" val="3590496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18672</TotalTime>
  <Words>2355</Words>
  <Application>Microsoft Macintosh PowerPoint</Application>
  <PresentationFormat>On-screen Show (4:3)</PresentationFormat>
  <Paragraphs>323</Paragraphs>
  <Slides>32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Söhne</vt:lpstr>
      <vt:lpstr>var(--monospace)</vt:lpstr>
      <vt:lpstr>Arial</vt:lpstr>
      <vt:lpstr>Calibri</vt:lpstr>
      <vt:lpstr>Calibri Light</vt:lpstr>
      <vt:lpstr>Courier</vt:lpstr>
      <vt:lpstr>Courier New</vt:lpstr>
      <vt:lpstr>Open Sans</vt:lpstr>
      <vt:lpstr>Office Theme</vt:lpstr>
      <vt:lpstr>BEDtools, software installation, Git   Bioinformatics Applications (PLPTH813)</vt:lpstr>
      <vt:lpstr>PowerPoint Presentation</vt:lpstr>
      <vt:lpstr>Thursday Plan</vt:lpstr>
      <vt:lpstr>Outline</vt:lpstr>
      <vt:lpstr>BEDtools (I)</vt:lpstr>
      <vt:lpstr>BEDtools (II) - Fasta manipulation </vt:lpstr>
      <vt:lpstr>BED format (Tab-separated file) (I)</vt:lpstr>
      <vt:lpstr>BED format (II)</vt:lpstr>
      <vt:lpstr>BED format (III)</vt:lpstr>
      <vt:lpstr>Extract promoter sequences of genes (I)</vt:lpstr>
      <vt:lpstr>Extract promoter sequences of genes (II)</vt:lpstr>
      <vt:lpstr>BEDtools - flank</vt:lpstr>
      <vt:lpstr>Promoter - example</vt:lpstr>
      <vt:lpstr>BEDtools - getfasta</vt:lpstr>
      <vt:lpstr>intersect (I)</vt:lpstr>
      <vt:lpstr>intersect (II)</vt:lpstr>
      <vt:lpstr>intersect (III)</vt:lpstr>
      <vt:lpstr>intersect (IV)</vt:lpstr>
      <vt:lpstr>coverage</vt:lpstr>
      <vt:lpstr>closest</vt:lpstr>
      <vt:lpstr>slop &amp; complement</vt:lpstr>
      <vt:lpstr>window</vt:lpstr>
      <vt:lpstr>merge</vt:lpstr>
      <vt:lpstr>Outline</vt:lpstr>
      <vt:lpstr>HiSat2 (example: compiled package)</vt:lpstr>
      <vt:lpstr>bwa (uncompiled package)</vt:lpstr>
      <vt:lpstr>conda</vt:lpstr>
      <vt:lpstr>conda installation</vt:lpstr>
      <vt:lpstr>Software installation via conda</vt:lpstr>
      <vt:lpstr>Git and GitHub</vt:lpstr>
      <vt:lpstr>GitHub Cheat Sheet</vt:lpstr>
      <vt:lpstr>Git commands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Sanzhen Liu</dc:creator>
  <cp:lastModifiedBy>Sanzhen Liu</cp:lastModifiedBy>
  <cp:revision>98</cp:revision>
  <dcterms:created xsi:type="dcterms:W3CDTF">2020-12-23T05:20:35Z</dcterms:created>
  <dcterms:modified xsi:type="dcterms:W3CDTF">2023-04-11T16:24:22Z</dcterms:modified>
</cp:coreProperties>
</file>