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306" r:id="rId2"/>
    <p:sldId id="257" r:id="rId3"/>
    <p:sldId id="384" r:id="rId4"/>
    <p:sldId id="364" r:id="rId5"/>
    <p:sldId id="367" r:id="rId6"/>
    <p:sldId id="369" r:id="rId7"/>
    <p:sldId id="387" r:id="rId8"/>
    <p:sldId id="389" r:id="rId9"/>
    <p:sldId id="342" r:id="rId10"/>
    <p:sldId id="370" r:id="rId11"/>
    <p:sldId id="344" r:id="rId12"/>
    <p:sldId id="371" r:id="rId13"/>
    <p:sldId id="350" r:id="rId14"/>
    <p:sldId id="383" r:id="rId15"/>
    <p:sldId id="352" r:id="rId16"/>
    <p:sldId id="345" r:id="rId17"/>
    <p:sldId id="390" r:id="rId18"/>
    <p:sldId id="347" r:id="rId19"/>
    <p:sldId id="327" r:id="rId20"/>
    <p:sldId id="348" r:id="rId21"/>
    <p:sldId id="388" r:id="rId22"/>
    <p:sldId id="305" r:id="rId23"/>
    <p:sldId id="317" r:id="rId24"/>
    <p:sldId id="376" r:id="rId25"/>
    <p:sldId id="377" r:id="rId26"/>
    <p:sldId id="328" r:id="rId27"/>
    <p:sldId id="299" r:id="rId28"/>
    <p:sldId id="391" r:id="rId29"/>
    <p:sldId id="392" r:id="rId30"/>
    <p:sldId id="386" r:id="rId31"/>
    <p:sldId id="330" r:id="rId32"/>
    <p:sldId id="393" r:id="rId33"/>
    <p:sldId id="378" r:id="rId34"/>
    <p:sldId id="323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3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B2F7"/>
    <a:srgbClr val="4BDEE3"/>
    <a:srgbClr val="43E3E3"/>
    <a:srgbClr val="1453E3"/>
    <a:srgbClr val="1947FB"/>
    <a:srgbClr val="C121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15" autoAdjust="0"/>
    <p:restoredTop sz="80887" autoAdjust="0"/>
  </p:normalViewPr>
  <p:slideViewPr>
    <p:cSldViewPr snapToGrid="0" snapToObjects="1" showGuides="1">
      <p:cViewPr varScale="1">
        <p:scale>
          <a:sx n="140" d="100"/>
          <a:sy n="140" d="100"/>
        </p:scale>
        <p:origin x="3496" y="184"/>
      </p:cViewPr>
      <p:guideLst>
        <p:guide orient="horz" pos="4230"/>
        <p:guide pos="5759"/>
      </p:guideLst>
    </p:cSldViewPr>
  </p:slideViewPr>
  <p:outlineViewPr>
    <p:cViewPr>
      <p:scale>
        <a:sx n="33" d="100"/>
        <a:sy n="33" d="100"/>
      </p:scale>
      <p:origin x="0" y="55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6D2774-186A-AB48-9F36-82FDB6A83C3D}" type="datetimeFigureOut">
              <a:rPr lang="en-US" smtClean="0"/>
              <a:t>2/27/23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BB5D3-E038-3040-A133-92630B3ED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219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F41562-610F-7E41-93EF-79170C8340CD}" type="datetimeFigureOut">
              <a:rPr lang="en-US" smtClean="0"/>
              <a:t>2/27/23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54D48-21AB-6546-9E79-9D680E89D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4635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54D48-21AB-6546-9E79-9D680E89D0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7860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simply population 1 were</a:t>
            </a:r>
            <a:r>
              <a:rPr lang="en-US" baseline="0" dirty="0"/>
              <a:t> represented at a higher proportion in the group of "early flowering".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54D48-21AB-6546-9E79-9D680E89D07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820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54D48-21AB-6546-9E79-9D680E89D07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651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Population structure and kinship are both confounding factors in GWAS since they produce covariance between individuals' phenotype values. Yet the dimensionality of these two processes are different. Population structure is a low dimensional process embedded in a high dimensional space so that a relatively small number of principal components represent the underlying population genetics [2], [27], [30]. Therefore, a small number of principal components can be adequate to account for population structure in GWAS datasets [3], [1]. Conversely, kinship is a high dimensional process since small sets of individuals are very closely related while being unrelated to the remaining individuals. Consider an idealized example of independent parent-offspring duos so that the coefficient of </a:t>
            </a:r>
            <a:r>
              <a:rPr lang="en-US" dirty="0" err="1"/>
              <a:t>coancestry</a:t>
            </a:r>
            <a:r>
              <a:rPr lang="en-US" dirty="0"/>
              <a:t> between parent and offspring is 0.5, and 0 between all other individuals. It follows directly that the corresponding </a:t>
            </a:r>
            <a:r>
              <a:rPr lang="en-US" dirty="0" err="1"/>
              <a:t>coancestry</a:t>
            </a:r>
            <a:r>
              <a:rPr lang="en-US" dirty="0"/>
              <a:t> matrix is block diagonal and the </a:t>
            </a:r>
            <a:r>
              <a:rPr lang="en-US" dirty="0" err="1"/>
              <a:t>eigen</a:t>
            </a:r>
            <a:r>
              <a:rPr lang="en-US" dirty="0"/>
              <a:t>-spectrum has a long tail so that all </a:t>
            </a:r>
            <a:r>
              <a:rPr lang="en-US" dirty="0" err="1"/>
              <a:t>eigen</a:t>
            </a:r>
            <a:r>
              <a:rPr lang="en-US" dirty="0"/>
              <a:t>-values are nonzero. Thus kinship is a high-dimensional process that cannot be captured by a small number of principal components.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54D48-21AB-6546-9E79-9D680E89D07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292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Balding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54D48-21AB-6546-9E79-9D680E89D07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038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54D48-21AB-6546-9E79-9D680E89D07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67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colors;</a:t>
            </a:r>
            <a:r>
              <a:rPr lang="en-US" baseline="0" dirty="0"/>
              <a:t> shape; size; weight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54D48-21AB-6546-9E79-9D680E89D0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114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54D48-21AB-6546-9E79-9D680E89D0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94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54D48-21AB-6546-9E79-9D680E89D0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12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400" dirty="0">
                <a:solidFill>
                  <a:srgbClr val="FF0000"/>
                </a:solidFill>
              </a:rPr>
              <a:t>Assumptions: 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</a:rPr>
              <a:t>1. </a:t>
            </a:r>
            <a:r>
              <a:rPr lang="en-IN" sz="1200" dirty="0"/>
              <a:t>Crossovers occurred at random along the chromosome </a:t>
            </a:r>
          </a:p>
          <a:p>
            <a:pPr marL="0" indent="0">
              <a:buNone/>
            </a:pPr>
            <a:r>
              <a:rPr lang="en-IN" sz="1200" dirty="0"/>
              <a:t>2. The probability of a crossover at one position along the chromosome was independent of the probability of a crossover at another position.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54D48-21AB-6546-9E79-9D680E89D0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61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 &lt;- seq(0, 0.4999, by=0.01)</a:t>
            </a:r>
          </a:p>
          <a:p>
            <a:r>
              <a:rPr lang="en-US" dirty="0"/>
              <a:t>d &lt;- -0.5*log(1-2*r)</a:t>
            </a:r>
          </a:p>
          <a:p>
            <a:r>
              <a:rPr lang="en-US" dirty="0" err="1"/>
              <a:t>cM</a:t>
            </a:r>
            <a:r>
              <a:rPr lang="en-US" dirty="0"/>
              <a:t> &lt;- d*100</a:t>
            </a:r>
          </a:p>
          <a:p>
            <a:r>
              <a:rPr lang="en-US" dirty="0"/>
              <a:t>plot(NULL, NULL, </a:t>
            </a:r>
            <a:r>
              <a:rPr lang="en-US" dirty="0" err="1"/>
              <a:t>xlim</a:t>
            </a:r>
            <a:r>
              <a:rPr lang="en-US" dirty="0"/>
              <a:t>=range(r), </a:t>
            </a:r>
            <a:r>
              <a:rPr lang="en-US" dirty="0" err="1"/>
              <a:t>ylim</a:t>
            </a:r>
            <a:r>
              <a:rPr lang="en-US" dirty="0"/>
              <a:t>=range(</a:t>
            </a:r>
            <a:r>
              <a:rPr lang="en-US" dirty="0" err="1"/>
              <a:t>cM</a:t>
            </a:r>
            <a:r>
              <a:rPr lang="en-US" dirty="0"/>
              <a:t>),</a:t>
            </a:r>
          </a:p>
          <a:p>
            <a:r>
              <a:rPr lang="en-US" dirty="0"/>
              <a:t>     </a:t>
            </a:r>
            <a:r>
              <a:rPr lang="en-US" dirty="0" err="1"/>
              <a:t>xlab</a:t>
            </a:r>
            <a:r>
              <a:rPr lang="en-US" dirty="0"/>
              <a:t>="recombination rate",</a:t>
            </a:r>
          </a:p>
          <a:p>
            <a:r>
              <a:rPr lang="en-US" dirty="0"/>
              <a:t>     </a:t>
            </a:r>
            <a:r>
              <a:rPr lang="en-US" dirty="0" err="1"/>
              <a:t>ylab</a:t>
            </a:r>
            <a:r>
              <a:rPr lang="en-US" dirty="0"/>
              <a:t>="Haldane's distance (</a:t>
            </a:r>
            <a:r>
              <a:rPr lang="en-US" dirty="0" err="1"/>
              <a:t>cM</a:t>
            </a:r>
            <a:r>
              <a:rPr lang="en-US" dirty="0"/>
              <a:t>)",</a:t>
            </a:r>
          </a:p>
          <a:p>
            <a:r>
              <a:rPr lang="en-US" dirty="0"/>
              <a:t>     main="Haldane's mapping function")</a:t>
            </a:r>
          </a:p>
          <a:p>
            <a:r>
              <a:rPr lang="en-US" dirty="0"/>
              <a:t>lines(r, </a:t>
            </a:r>
            <a:r>
              <a:rPr lang="en-US" dirty="0" err="1"/>
              <a:t>cM</a:t>
            </a:r>
            <a:r>
              <a:rPr lang="en-US" dirty="0"/>
              <a:t>, </a:t>
            </a:r>
            <a:r>
              <a:rPr lang="en-US" dirty="0" err="1"/>
              <a:t>lwd</a:t>
            </a:r>
            <a:r>
              <a:rPr lang="en-US" dirty="0"/>
              <a:t>=2)</a:t>
            </a:r>
          </a:p>
          <a:p>
            <a:r>
              <a:rPr lang="en-US" dirty="0"/>
              <a:t>lines(r, 100*r, col="gray50", </a:t>
            </a:r>
            <a:r>
              <a:rPr lang="en-US" dirty="0" err="1"/>
              <a:t>lwd</a:t>
            </a:r>
            <a:r>
              <a:rPr lang="en-US" dirty="0"/>
              <a:t>=2)</a:t>
            </a:r>
          </a:p>
          <a:p>
            <a:r>
              <a:rPr lang="en-US" dirty="0"/>
              <a:t>#</a:t>
            </a:r>
            <a:r>
              <a:rPr lang="en-US" dirty="0" err="1"/>
              <a:t>abline</a:t>
            </a:r>
            <a:r>
              <a:rPr lang="en-US" dirty="0"/>
              <a:t>(a=0, b=1)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54D48-21AB-6546-9E79-9D680E89D0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705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400" dirty="0">
                <a:solidFill>
                  <a:srgbClr val="FF0000"/>
                </a:solidFill>
              </a:rPr>
              <a:t>Assumptions: 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</a:rPr>
              <a:t>1. </a:t>
            </a:r>
            <a:r>
              <a:rPr lang="en-IN" sz="1200" dirty="0"/>
              <a:t>Crossovers occurred at random along the chromosome </a:t>
            </a:r>
          </a:p>
          <a:p>
            <a:pPr marL="0" indent="0">
              <a:buNone/>
            </a:pPr>
            <a:r>
              <a:rPr lang="en-IN" sz="1200" dirty="0"/>
              <a:t>2. The probability of a crossover at one position along the chromosome was independent of the probability of a crossover at another position.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54D48-21AB-6546-9E79-9D680E89D07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61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likelihood</a:t>
            </a:r>
            <a:r>
              <a:rPr lang="en-US" baseline="0" dirty="0"/>
              <a:t> of a QTL at a location is 1000 times as that of no QTLs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54D48-21AB-6546-9E79-9D680E89D07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94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54D48-21AB-6546-9E79-9D680E89D07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57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C4EF3-0DAA-714F-90CE-4047899F238F}" type="datetime1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56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5259-BD41-7644-8239-9C6BA2210306}" type="datetime1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065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1EFC-E6AB-2947-A6D2-5B231F6001E8}" type="datetime1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49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57841-5AC3-314E-B511-702A63E29FFA}" type="datetime1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17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64125-C793-CF40-AB85-5C580211B255}" type="datetime1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98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3BC11-D26C-9545-8066-AD887DC40162}" type="datetime1">
              <a:rPr lang="en-US" smtClean="0"/>
              <a:t>2/27/23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48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EB1DA-39EA-654F-9C1C-79D5A957E68F}" type="datetime1">
              <a:rPr lang="en-US" smtClean="0"/>
              <a:t>2/27/23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98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DEB1-7C20-1A41-8500-9C13ED8CAD7B}" type="datetime1">
              <a:rPr lang="en-US" smtClean="0"/>
              <a:t>2/27/23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6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08EA-94AC-6B47-B055-F8BDD6933FD2}" type="datetime1">
              <a:rPr lang="en-US" smtClean="0"/>
              <a:t>2/27/23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363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84899-45CA-A542-9B98-BED806E245BD}" type="datetime1">
              <a:rPr lang="en-US" smtClean="0"/>
              <a:t>2/27/23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902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76BE-35F3-B741-9D24-92BEBB725E1A}" type="datetime1">
              <a:rPr lang="en-US" smtClean="0"/>
              <a:t>2/27/23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40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3C396-9FD4-4C49-83A0-4D35B418F31C}" type="datetime1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B2AE2-DAEA-F74D-A404-B70F16408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55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7" Type="http://schemas.openxmlformats.org/officeDocument/2006/relationships/image" Target="../media/image13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2.emf"/><Relationship Id="rId4" Type="http://schemas.openxmlformats.org/officeDocument/2006/relationships/oleObject" Target="../embeddings/oleObject3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/>
              <a:t>QTL mapping and GWAS</a:t>
            </a:r>
            <a:br>
              <a:rPr lang="en-US" sz="3600" dirty="0"/>
            </a:br>
            <a:br>
              <a:rPr lang="en-US" sz="2800" dirty="0"/>
            </a:br>
            <a:r>
              <a:rPr lang="en-US" sz="2000" dirty="0"/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3962829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Sanzhen Liu</a:t>
            </a:r>
          </a:p>
          <a:p>
            <a:endParaRPr lang="en-US" sz="2800" dirty="0"/>
          </a:p>
          <a:p>
            <a:r>
              <a:rPr lang="en-US" sz="2800"/>
              <a:t>2/28/2023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041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6322"/>
          </a:xfrm>
        </p:spPr>
        <p:txBody>
          <a:bodyPr>
            <a:normAutofit/>
          </a:bodyPr>
          <a:lstStyle/>
          <a:p>
            <a:r>
              <a:rPr lang="en-US" sz="3200" dirty="0"/>
              <a:t>Approach 2: Interval mapping (IM)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314329" y="2209114"/>
            <a:ext cx="686691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1633643" y="2089280"/>
            <a:ext cx="0" cy="2396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513185" y="2089280"/>
            <a:ext cx="0" cy="2396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240922" y="2089280"/>
            <a:ext cx="0" cy="2396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234903" y="2089280"/>
            <a:ext cx="0" cy="2396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379012" y="2089280"/>
            <a:ext cx="0" cy="2396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980272" y="2089280"/>
            <a:ext cx="0" cy="2396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53511" y="2081604"/>
            <a:ext cx="0" cy="2396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181248" y="2081604"/>
            <a:ext cx="0" cy="2396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319338" y="2081604"/>
            <a:ext cx="0" cy="2396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920598" y="2081604"/>
            <a:ext cx="0" cy="2396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257323" y="2081604"/>
            <a:ext cx="0" cy="2396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985060" y="2081604"/>
            <a:ext cx="0" cy="2396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123150" y="2081604"/>
            <a:ext cx="0" cy="2396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724410" y="2081604"/>
            <a:ext cx="0" cy="2396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522026" y="2081604"/>
            <a:ext cx="0" cy="2396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660116" y="2081604"/>
            <a:ext cx="0" cy="2396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261376" y="2081604"/>
            <a:ext cx="0" cy="2396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1203991" y="2303845"/>
            <a:ext cx="556563" cy="443447"/>
            <a:chOff x="1203991" y="2303845"/>
            <a:chExt cx="556563" cy="443447"/>
          </a:xfrm>
        </p:grpSpPr>
        <p:sp>
          <p:nvSpPr>
            <p:cNvPr id="9" name="TextBox 8"/>
            <p:cNvSpPr txBox="1"/>
            <p:nvPr/>
          </p:nvSpPr>
          <p:spPr>
            <a:xfrm>
              <a:off x="1203991" y="2377960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QTL</a:t>
              </a:r>
            </a:p>
          </p:txBody>
        </p:sp>
        <p:sp>
          <p:nvSpPr>
            <p:cNvPr id="31" name="Isosceles Triangle 30"/>
            <p:cNvSpPr/>
            <p:nvPr/>
          </p:nvSpPr>
          <p:spPr>
            <a:xfrm>
              <a:off x="1421824" y="2303845"/>
              <a:ext cx="120897" cy="140298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3" name="Straight Connector 32"/>
          <p:cNvCxnSpPr/>
          <p:nvPr/>
        </p:nvCxnSpPr>
        <p:spPr>
          <a:xfrm>
            <a:off x="1314329" y="2089280"/>
            <a:ext cx="0" cy="2396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938834" y="3305684"/>
            <a:ext cx="7571780" cy="2367050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sz="2800" dirty="0"/>
              <a:t>Assume a single QTL model (QTL at a certain genetic position)</a:t>
            </a:r>
          </a:p>
          <a:p>
            <a:pPr>
              <a:lnSpc>
                <a:spcPct val="130000"/>
              </a:lnSpc>
            </a:pPr>
            <a:r>
              <a:rPr lang="en-US" sz="2800" dirty="0"/>
              <a:t>Determine the </a:t>
            </a:r>
            <a:r>
              <a:rPr lang="en-US" sz="2800" b="1" i="1" dirty="0"/>
              <a:t>confidence</a:t>
            </a:r>
            <a:r>
              <a:rPr lang="en-US" sz="2800" dirty="0"/>
              <a:t> of each QTL model</a:t>
            </a:r>
          </a:p>
          <a:p>
            <a:pPr>
              <a:lnSpc>
                <a:spcPct val="130000"/>
              </a:lnSpc>
            </a:pPr>
            <a:r>
              <a:rPr lang="en-US" sz="2800" dirty="0"/>
              <a:t>Scan the whole map (interval by interval)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5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28 -0.00116 L 0.72855 0.00046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863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82273" y="2236195"/>
            <a:ext cx="3114994" cy="28623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6322"/>
          </a:xfrm>
        </p:spPr>
        <p:txBody>
          <a:bodyPr>
            <a:normAutofit/>
          </a:bodyPr>
          <a:lstStyle/>
          <a:p>
            <a:r>
              <a:rPr lang="en-US" sz="3200" dirty="0"/>
              <a:t>Interval mapping – estimate genotypes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075" y="5441186"/>
            <a:ext cx="5398956" cy="9625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Assume a single QTL model (QTL at a certain genetic position)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580412" y="1720078"/>
            <a:ext cx="287255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31782" y="1600244"/>
            <a:ext cx="0" cy="2396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611324" y="1600244"/>
            <a:ext cx="0" cy="2396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339061" y="1600244"/>
            <a:ext cx="0" cy="2396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82273" y="1797363"/>
            <a:ext cx="499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98250" y="1797363"/>
            <a:ext cx="499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33042" y="1797363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QTL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45375" y="1223236"/>
            <a:ext cx="765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</a:t>
            </a:r>
            <a:r>
              <a:rPr lang="en-US" dirty="0" err="1"/>
              <a:t>cM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956158" y="1223236"/>
            <a:ext cx="765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 </a:t>
            </a:r>
            <a:r>
              <a:rPr lang="en-US" dirty="0" err="1"/>
              <a:t>cM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46316" y="2236195"/>
            <a:ext cx="344039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?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1</a:t>
            </a:r>
          </a:p>
          <a:p>
            <a:r>
              <a:rPr lang="en-US" dirty="0">
                <a:solidFill>
                  <a:srgbClr val="FF0000"/>
                </a:solidFill>
              </a:rPr>
              <a:t>?</a:t>
            </a:r>
          </a:p>
          <a:p>
            <a:r>
              <a:rPr lang="en-US" dirty="0"/>
              <a:t>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88231" y="2236195"/>
            <a:ext cx="344039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  <a:p>
            <a:r>
              <a:rPr lang="en-US" dirty="0"/>
              <a:t>0</a:t>
            </a:r>
          </a:p>
          <a:p>
            <a:r>
              <a:rPr lang="en-US" dirty="0">
                <a:solidFill>
                  <a:srgbClr val="FF0000"/>
                </a:solidFill>
              </a:rPr>
              <a:t>?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1</a:t>
            </a:r>
          </a:p>
          <a:p>
            <a:r>
              <a:rPr lang="en-US" dirty="0">
                <a:solidFill>
                  <a:srgbClr val="FF0000"/>
                </a:solidFill>
              </a:rPr>
              <a:t>?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39304" y="2236195"/>
            <a:ext cx="1544977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?</a:t>
            </a:r>
          </a:p>
          <a:p>
            <a:r>
              <a:rPr lang="en-US" b="1" dirty="0"/>
              <a:t>0 w/high </a:t>
            </a:r>
            <a:r>
              <a:rPr lang="en-US" b="1" dirty="0" err="1"/>
              <a:t>prob</a:t>
            </a:r>
            <a:endParaRPr lang="en-US" b="1" dirty="0"/>
          </a:p>
          <a:p>
            <a:r>
              <a:rPr lang="en-US" b="1" dirty="0">
                <a:solidFill>
                  <a:srgbClr val="FF0000"/>
                </a:solidFill>
              </a:rPr>
              <a:t>?</a:t>
            </a:r>
          </a:p>
          <a:p>
            <a:r>
              <a:rPr lang="en-US" b="1" dirty="0">
                <a:solidFill>
                  <a:srgbClr val="FF0000"/>
                </a:solidFill>
              </a:rPr>
              <a:t>?</a:t>
            </a:r>
          </a:p>
          <a:p>
            <a:r>
              <a:rPr lang="en-US" b="1" dirty="0"/>
              <a:t>1 w/high </a:t>
            </a:r>
            <a:r>
              <a:rPr lang="en-US" b="1" dirty="0" err="1"/>
              <a:t>prob</a:t>
            </a:r>
            <a:endParaRPr lang="en-US" b="1" dirty="0"/>
          </a:p>
          <a:p>
            <a:r>
              <a:rPr lang="en-US" b="1" dirty="0">
                <a:solidFill>
                  <a:srgbClr val="FF0000"/>
                </a:solidFill>
              </a:rPr>
              <a:t>?</a:t>
            </a:r>
          </a:p>
          <a:p>
            <a:r>
              <a:rPr lang="en-US" b="1" dirty="0"/>
              <a:t>1 w/high </a:t>
            </a:r>
            <a:r>
              <a:rPr lang="en-US" b="1" dirty="0" err="1"/>
              <a:t>prob</a:t>
            </a:r>
            <a:endParaRPr lang="en-US" b="1" dirty="0"/>
          </a:p>
          <a:p>
            <a:r>
              <a:rPr lang="en-US" b="1" dirty="0">
                <a:solidFill>
                  <a:srgbClr val="FF0000"/>
                </a:solidFill>
              </a:rPr>
              <a:t>?</a:t>
            </a:r>
          </a:p>
          <a:p>
            <a:r>
              <a:rPr lang="en-US" b="1" dirty="0">
                <a:solidFill>
                  <a:srgbClr val="FF0000"/>
                </a:solidFill>
              </a:rPr>
              <a:t>?</a:t>
            </a:r>
          </a:p>
          <a:p>
            <a:r>
              <a:rPr lang="en-US" b="1" dirty="0"/>
              <a:t>…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9274" y="2326674"/>
            <a:ext cx="1413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Genotype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44503" y="2035436"/>
            <a:ext cx="41099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Estimate genotypes</a:t>
            </a:r>
            <a:r>
              <a:rPr lang="en-US" sz="2800" dirty="0"/>
              <a:t>:</a:t>
            </a:r>
          </a:p>
          <a:p>
            <a:r>
              <a:rPr lang="en-US" sz="2800" dirty="0"/>
              <a:t>each estimated genotype is associated with a certain probability</a:t>
            </a:r>
          </a:p>
          <a:p>
            <a:endParaRPr lang="en-US" sz="2800" dirty="0"/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Genetic linkage map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11</a:t>
            </a:fld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212760" y="2179470"/>
            <a:ext cx="1743398" cy="30581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14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9370"/>
            <a:ext cx="8229600" cy="679339"/>
          </a:xfrm>
        </p:spPr>
        <p:txBody>
          <a:bodyPr>
            <a:normAutofit/>
          </a:bodyPr>
          <a:lstStyle/>
          <a:p>
            <a:r>
              <a:rPr lang="en-US" sz="3200" dirty="0"/>
              <a:t>Genetic linkage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7709"/>
            <a:ext cx="7964121" cy="802305"/>
          </a:xfrm>
        </p:spPr>
        <p:txBody>
          <a:bodyPr>
            <a:noAutofit/>
          </a:bodyPr>
          <a:lstStyle/>
          <a:p>
            <a:r>
              <a:rPr lang="en-US" sz="2400" dirty="0"/>
              <a:t>Describe the linear order and genetic distance of markers within a linkage group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3220674" y="1989613"/>
            <a:ext cx="62346" cy="142355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3077083" y="2218214"/>
            <a:ext cx="363682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077083" y="2390643"/>
            <a:ext cx="363682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077083" y="2659828"/>
            <a:ext cx="363682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077083" y="3097032"/>
            <a:ext cx="363682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77083" y="3270165"/>
            <a:ext cx="363682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64861" y="2079714"/>
            <a:ext cx="2081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M1     0 1 0 1 1 1 0 1 0 0 1 1 ...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80926" y="2399537"/>
            <a:ext cx="45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2cM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65340" y="2166867"/>
            <a:ext cx="45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1cM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65340" y="2715478"/>
            <a:ext cx="576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2.5cM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52352" y="3034318"/>
            <a:ext cx="45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1cM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26233" y="2218214"/>
            <a:ext cx="1537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Linkage Group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457200" y="3603808"/>
            <a:ext cx="8550958" cy="26476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rgbClr val="17375E"/>
                </a:solidFill>
              </a:rPr>
              <a:t>Recombination frequency</a:t>
            </a:r>
            <a:r>
              <a:rPr lang="en-IN" sz="2400" dirty="0"/>
              <a:t>: the percentage of recombinant gametes produced in a cross</a:t>
            </a:r>
          </a:p>
          <a:p>
            <a:pPr marL="0" indent="0">
              <a:buFont typeface="Arial"/>
              <a:buNone/>
            </a:pPr>
            <a:r>
              <a:rPr lang="en-IN" sz="2400" dirty="0"/>
              <a:t>     </a:t>
            </a:r>
            <a:r>
              <a:rPr lang="en-IN" sz="2400" b="1" dirty="0">
                <a:solidFill>
                  <a:srgbClr val="660066"/>
                </a:solidFill>
              </a:rPr>
              <a:t>Recombination frequency (</a:t>
            </a:r>
            <a:r>
              <a:rPr lang="en-IN" sz="2400" b="1" i="1" dirty="0">
                <a:solidFill>
                  <a:srgbClr val="660066"/>
                </a:solidFill>
              </a:rPr>
              <a:t>r</a:t>
            </a:r>
            <a:r>
              <a:rPr lang="en-IN" sz="2400" b="1" dirty="0">
                <a:solidFill>
                  <a:srgbClr val="660066"/>
                </a:solidFill>
              </a:rPr>
              <a:t>) =  #recombinants / total x 100%</a:t>
            </a:r>
          </a:p>
          <a:p>
            <a:endParaRPr lang="en-IN" sz="2400" b="1" dirty="0"/>
          </a:p>
          <a:p>
            <a:r>
              <a:rPr lang="en-IN" sz="2400" dirty="0"/>
              <a:t>1 </a:t>
            </a:r>
            <a:r>
              <a:rPr lang="en-IN" sz="2400" b="1" dirty="0">
                <a:solidFill>
                  <a:schemeClr val="tx2">
                    <a:lumMod val="75000"/>
                  </a:schemeClr>
                </a:solidFill>
              </a:rPr>
              <a:t>centimorgan</a:t>
            </a:r>
            <a:r>
              <a:rPr lang="en-IN" sz="2400" dirty="0">
                <a:solidFill>
                  <a:schemeClr val="tx2">
                    <a:lumMod val="75000"/>
                  </a:schemeClr>
                </a:solidFill>
              </a:rPr>
              <a:t> (</a:t>
            </a:r>
            <a:r>
              <a:rPr lang="en-IN" sz="2400" b="1" dirty="0">
                <a:solidFill>
                  <a:schemeClr val="tx2">
                    <a:lumMod val="75000"/>
                  </a:schemeClr>
                </a:solidFill>
              </a:rPr>
              <a:t>cM</a:t>
            </a:r>
            <a:r>
              <a:rPr lang="en-IN" sz="2400" dirty="0">
                <a:solidFill>
                  <a:schemeClr val="tx2">
                    <a:lumMod val="75000"/>
                  </a:schemeClr>
                </a:solidFill>
              </a:rPr>
              <a:t>) </a:t>
            </a:r>
            <a:r>
              <a:rPr lang="en-IN" sz="2400" dirty="0"/>
              <a:t>apart on a genetic map indicates approximately 1% of recombination events.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464861" y="2232114"/>
            <a:ext cx="2081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M2     0 1 0 1 1 1 0 1 0 </a:t>
            </a:r>
            <a:r>
              <a:rPr lang="en-US" sz="1200" dirty="0">
                <a:solidFill>
                  <a:srgbClr val="FF0000"/>
                </a:solidFill>
              </a:rPr>
              <a:t>1</a:t>
            </a:r>
            <a:r>
              <a:rPr lang="en-US" sz="1200" dirty="0"/>
              <a:t> 1 1 ...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4861" y="2522232"/>
            <a:ext cx="2081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M3     0 1 0 1 </a:t>
            </a:r>
            <a:r>
              <a:rPr lang="en-US" sz="1200" dirty="0">
                <a:solidFill>
                  <a:srgbClr val="FF0000"/>
                </a:solidFill>
              </a:rPr>
              <a:t>0</a:t>
            </a:r>
            <a:r>
              <a:rPr lang="en-US" sz="1200" dirty="0"/>
              <a:t> 1 0 </a:t>
            </a:r>
            <a:r>
              <a:rPr lang="en-US" sz="1200" dirty="0">
                <a:solidFill>
                  <a:srgbClr val="FF0000"/>
                </a:solidFill>
              </a:rPr>
              <a:t>0</a:t>
            </a:r>
            <a:r>
              <a:rPr lang="en-US" sz="1200" dirty="0"/>
              <a:t> 0 </a:t>
            </a:r>
            <a:r>
              <a:rPr lang="en-US" sz="1200" dirty="0">
                <a:solidFill>
                  <a:srgbClr val="FF0000"/>
                </a:solidFill>
              </a:rPr>
              <a:t>1</a:t>
            </a:r>
            <a:r>
              <a:rPr lang="en-US" sz="1200" dirty="0"/>
              <a:t> 1 1 ...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457647" y="2957026"/>
            <a:ext cx="2081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M4     0 1 </a:t>
            </a:r>
            <a:r>
              <a:rPr lang="en-US" sz="1200" dirty="0">
                <a:solidFill>
                  <a:srgbClr val="FF0000"/>
                </a:solidFill>
              </a:rPr>
              <a:t>1</a:t>
            </a:r>
            <a:r>
              <a:rPr lang="en-US" sz="1200" dirty="0"/>
              <a:t> 1 </a:t>
            </a:r>
            <a:r>
              <a:rPr lang="en-US" sz="1200" dirty="0">
                <a:solidFill>
                  <a:srgbClr val="FF0000"/>
                </a:solidFill>
              </a:rPr>
              <a:t>0</a:t>
            </a:r>
            <a:r>
              <a:rPr lang="en-US" sz="1200" dirty="0"/>
              <a:t> 1 0 </a:t>
            </a:r>
            <a:r>
              <a:rPr lang="en-US" sz="1200" dirty="0">
                <a:solidFill>
                  <a:srgbClr val="FF0000"/>
                </a:solidFill>
              </a:rPr>
              <a:t>1</a:t>
            </a:r>
            <a:r>
              <a:rPr lang="en-US" sz="1200" dirty="0"/>
              <a:t> 0 </a:t>
            </a:r>
            <a:r>
              <a:rPr lang="en-US" sz="1200" dirty="0">
                <a:solidFill>
                  <a:srgbClr val="FF0000"/>
                </a:solidFill>
              </a:rPr>
              <a:t>1</a:t>
            </a:r>
            <a:r>
              <a:rPr lang="en-US" sz="1200" dirty="0"/>
              <a:t> 1 </a:t>
            </a:r>
            <a:r>
              <a:rPr lang="en-US" sz="1200" dirty="0">
                <a:solidFill>
                  <a:srgbClr val="FF0000"/>
                </a:solidFill>
              </a:rPr>
              <a:t>0</a:t>
            </a:r>
            <a:r>
              <a:rPr lang="en-US" sz="1200" dirty="0"/>
              <a:t> ...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464861" y="3134015"/>
            <a:ext cx="2081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M5     0 1 </a:t>
            </a:r>
            <a:r>
              <a:rPr lang="en-US" sz="1200" dirty="0">
                <a:solidFill>
                  <a:srgbClr val="FF0000"/>
                </a:solidFill>
              </a:rPr>
              <a:t>1</a:t>
            </a:r>
            <a:r>
              <a:rPr lang="en-US" sz="1200" dirty="0"/>
              <a:t> 1 </a:t>
            </a:r>
            <a:r>
              <a:rPr lang="en-US" sz="1200" dirty="0">
                <a:solidFill>
                  <a:srgbClr val="FF0000"/>
                </a:solidFill>
              </a:rPr>
              <a:t>0</a:t>
            </a:r>
            <a:r>
              <a:rPr lang="en-US" sz="1200" dirty="0"/>
              <a:t> 1 </a:t>
            </a:r>
            <a:r>
              <a:rPr lang="en-US" sz="1200" dirty="0">
                <a:solidFill>
                  <a:srgbClr val="FF0000"/>
                </a:solidFill>
              </a:rPr>
              <a:t>1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FF0000"/>
                </a:solidFill>
              </a:rPr>
              <a:t>1</a:t>
            </a:r>
            <a:r>
              <a:rPr lang="en-US" sz="1200" dirty="0"/>
              <a:t> 0 </a:t>
            </a:r>
            <a:r>
              <a:rPr lang="en-US" sz="1200" dirty="0">
                <a:solidFill>
                  <a:srgbClr val="FF0000"/>
                </a:solidFill>
              </a:rPr>
              <a:t>1</a:t>
            </a:r>
            <a:r>
              <a:rPr lang="en-US" sz="1200" dirty="0"/>
              <a:t> 1 </a:t>
            </a:r>
            <a:r>
              <a:rPr lang="en-US" sz="1200" dirty="0">
                <a:solidFill>
                  <a:srgbClr val="FF0000"/>
                </a:solidFill>
              </a:rPr>
              <a:t>0</a:t>
            </a:r>
            <a:r>
              <a:rPr lang="en-US" sz="1200" dirty="0"/>
              <a:t> ...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507932" y="1682133"/>
            <a:ext cx="1711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Marker distance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702957" y="1682133"/>
            <a:ext cx="1430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Marker score</a:t>
            </a: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0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8" grpId="0"/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049" y="131806"/>
            <a:ext cx="7498080" cy="842898"/>
          </a:xfrm>
        </p:spPr>
        <p:txBody>
          <a:bodyPr>
            <a:normAutofit/>
          </a:bodyPr>
          <a:lstStyle/>
          <a:p>
            <a:r>
              <a:rPr lang="en-IN" sz="3200" dirty="0">
                <a:effectLst/>
              </a:rPr>
              <a:t>Mapping</a:t>
            </a:r>
            <a:r>
              <a:rPr lang="en-IN" sz="3200" dirty="0"/>
              <a:t> </a:t>
            </a:r>
            <a:r>
              <a:rPr lang="en-IN" sz="3200" dirty="0">
                <a:effectLst/>
              </a:rPr>
              <a:t>function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917" y="1176368"/>
            <a:ext cx="8403166" cy="2031670"/>
          </a:xfrm>
        </p:spPr>
        <p:txBody>
          <a:bodyPr>
            <a:noAutofit/>
          </a:bodyPr>
          <a:lstStyle/>
          <a:p>
            <a:r>
              <a:rPr lang="en-IN" sz="2800" dirty="0"/>
              <a:t>Conversion between recombination frequencies and genetic distances</a:t>
            </a:r>
          </a:p>
          <a:p>
            <a:r>
              <a:rPr lang="en-IN" sz="2800" dirty="0"/>
              <a:t>Different formula (Haldane and Kosambi)</a:t>
            </a:r>
          </a:p>
          <a:p>
            <a:r>
              <a:rPr lang="en-IN" sz="2800" dirty="0"/>
              <a:t>Haldane’s mapping function </a:t>
            </a:r>
            <a:endParaRPr lang="en-US" sz="28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0787252"/>
              </p:ext>
            </p:extLst>
          </p:nvPr>
        </p:nvGraphicFramePr>
        <p:xfrm>
          <a:off x="1242253" y="3242875"/>
          <a:ext cx="2932113" cy="222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54100" imgH="800100" progId="Equation.3">
                  <p:embed/>
                </p:oleObj>
              </mc:Choice>
              <mc:Fallback>
                <p:oleObj name="Equation" r:id="rId3" imgW="1054100" imgH="800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42253" y="3242875"/>
                        <a:ext cx="2932113" cy="2225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5525353"/>
            <a:ext cx="4595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r</a:t>
            </a:r>
            <a:r>
              <a:rPr lang="en-US" sz="2400" dirty="0"/>
              <a:t> = recombination rate (0-0.5)</a:t>
            </a:r>
          </a:p>
          <a:p>
            <a:r>
              <a:rPr lang="en-US" sz="2400" i="1" dirty="0"/>
              <a:t>d</a:t>
            </a:r>
            <a:r>
              <a:rPr lang="en-US" sz="2400" dirty="0"/>
              <a:t> = distance in </a:t>
            </a:r>
            <a:r>
              <a:rPr lang="en-US" sz="2400" dirty="0" err="1"/>
              <a:t>Morgans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13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CC403F-3938-0BD6-03FB-3C7D555E63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0059" y="3058956"/>
            <a:ext cx="3777070" cy="365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591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46316" y="2810322"/>
            <a:ext cx="3114994" cy="28623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6322"/>
          </a:xfrm>
        </p:spPr>
        <p:txBody>
          <a:bodyPr>
            <a:normAutofit/>
          </a:bodyPr>
          <a:lstStyle/>
          <a:p>
            <a:r>
              <a:rPr lang="en-US" sz="3200" dirty="0"/>
              <a:t>Interval mapping – estimate genotypes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644455" y="2294205"/>
            <a:ext cx="287255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95825" y="2174371"/>
            <a:ext cx="0" cy="2396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675367" y="2174371"/>
            <a:ext cx="0" cy="2396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403104" y="2174371"/>
            <a:ext cx="0" cy="2396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46316" y="2371490"/>
            <a:ext cx="499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62293" y="2371490"/>
            <a:ext cx="499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97085" y="237149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QTL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09418" y="1797363"/>
            <a:ext cx="765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</a:t>
            </a:r>
            <a:r>
              <a:rPr lang="en-US" dirty="0" err="1"/>
              <a:t>cM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020201" y="1797363"/>
            <a:ext cx="765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 </a:t>
            </a:r>
            <a:r>
              <a:rPr lang="en-US" dirty="0" err="1"/>
              <a:t>cM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610359" y="2810322"/>
            <a:ext cx="344039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?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1</a:t>
            </a:r>
          </a:p>
          <a:p>
            <a:r>
              <a:rPr lang="en-US" dirty="0">
                <a:solidFill>
                  <a:srgbClr val="FF0000"/>
                </a:solidFill>
              </a:rPr>
              <a:t>?</a:t>
            </a:r>
          </a:p>
          <a:p>
            <a:r>
              <a:rPr lang="en-US" dirty="0"/>
              <a:t>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52274" y="2810322"/>
            <a:ext cx="344039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  <a:p>
            <a:r>
              <a:rPr lang="en-US" dirty="0"/>
              <a:t>0</a:t>
            </a:r>
          </a:p>
          <a:p>
            <a:r>
              <a:rPr lang="en-US" dirty="0">
                <a:solidFill>
                  <a:srgbClr val="FF0000"/>
                </a:solidFill>
              </a:rPr>
              <a:t>?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1</a:t>
            </a:r>
          </a:p>
          <a:p>
            <a:r>
              <a:rPr lang="en-US" dirty="0">
                <a:solidFill>
                  <a:srgbClr val="FF0000"/>
                </a:solidFill>
              </a:rPr>
              <a:t>?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03347" y="2810322"/>
            <a:ext cx="348886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  <a:p>
            <a:r>
              <a:rPr lang="en-US" b="1" dirty="0"/>
              <a:t>0</a:t>
            </a:r>
          </a:p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  <a:p>
            <a:r>
              <a:rPr lang="en-US" b="1" dirty="0"/>
              <a:t>1</a:t>
            </a:r>
          </a:p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  <a:p>
            <a:r>
              <a:rPr lang="en-US" b="1" dirty="0"/>
              <a:t>1</a:t>
            </a:r>
          </a:p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  <a:p>
            <a:r>
              <a:rPr lang="en-US" b="1" dirty="0"/>
              <a:t>…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3317" y="2900801"/>
            <a:ext cx="1413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Genotype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20425" y="3434669"/>
            <a:ext cx="31807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each estimated genotype is associated with a certain probability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53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6322"/>
          </a:xfrm>
        </p:spPr>
        <p:txBody>
          <a:bodyPr>
            <a:normAutofit/>
          </a:bodyPr>
          <a:lstStyle/>
          <a:p>
            <a:r>
              <a:rPr lang="en-US" sz="3200" dirty="0"/>
              <a:t>Estimate likelihood of a QTL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896" y="1562823"/>
            <a:ext cx="8590701" cy="3743221"/>
          </a:xfrm>
        </p:spPr>
        <p:txBody>
          <a:bodyPr>
            <a:noAutofit/>
          </a:bodyPr>
          <a:lstStyle/>
          <a:p>
            <a:r>
              <a:rPr lang="en-US" sz="2800" b="1" dirty="0"/>
              <a:t>Maximum likelihood estimates (MLE)</a:t>
            </a:r>
          </a:p>
          <a:p>
            <a:pPr marL="0" indent="0">
              <a:buNone/>
            </a:pPr>
            <a:r>
              <a:rPr lang="en-US" sz="2800" i="1" dirty="0" err="1"/>
              <a:t>Prob</a:t>
            </a:r>
            <a:r>
              <a:rPr lang="en-US" sz="2800" dirty="0"/>
              <a:t>(</a:t>
            </a:r>
            <a:r>
              <a:rPr lang="en-US" sz="2800" dirty="0" err="1"/>
              <a:t>pheno</a:t>
            </a:r>
            <a:r>
              <a:rPr lang="en-US" sz="2800" dirty="0"/>
              <a:t> data | </a:t>
            </a:r>
            <a:r>
              <a:rPr lang="en-US" sz="2800" dirty="0" err="1"/>
              <a:t>geno</a:t>
            </a:r>
            <a:r>
              <a:rPr lang="en-US" sz="2800" dirty="0"/>
              <a:t> data; a QTL at a given position)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e.g., EM algorithm, Haley-Knott regression (HK)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b="1" dirty="0"/>
              <a:t>No QTL Likelihood</a:t>
            </a:r>
          </a:p>
          <a:p>
            <a:pPr marL="0" indent="0">
              <a:buNone/>
            </a:pPr>
            <a:r>
              <a:rPr lang="en-US" sz="2800" i="1" dirty="0" err="1"/>
              <a:t>Prob</a:t>
            </a:r>
            <a:r>
              <a:rPr lang="en-US" sz="2800" dirty="0"/>
              <a:t>(</a:t>
            </a:r>
            <a:r>
              <a:rPr lang="en-US" sz="2800" dirty="0" err="1"/>
              <a:t>pheno</a:t>
            </a:r>
            <a:r>
              <a:rPr lang="en-US" sz="2800" dirty="0"/>
              <a:t> data | </a:t>
            </a:r>
            <a:r>
              <a:rPr lang="en-US" sz="2800" dirty="0" err="1"/>
              <a:t>geno</a:t>
            </a:r>
            <a:r>
              <a:rPr lang="en-US" sz="2800" dirty="0"/>
              <a:t> data; no QTL)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102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6322"/>
          </a:xfrm>
        </p:spPr>
        <p:txBody>
          <a:bodyPr>
            <a:normAutofit/>
          </a:bodyPr>
          <a:lstStyle/>
          <a:p>
            <a:r>
              <a:rPr lang="en-US" sz="3200" dirty="0"/>
              <a:t>LOD (logarithm of the odds)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698" y="2694660"/>
            <a:ext cx="8229600" cy="10982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LOD = </a:t>
            </a:r>
            <a:r>
              <a:rPr lang="en-US" sz="2400" b="1" i="1" dirty="0"/>
              <a:t>log</a:t>
            </a:r>
            <a:r>
              <a:rPr lang="en-US" sz="2400" b="1" baseline="-25000" dirty="0"/>
              <a:t>10</a:t>
            </a:r>
            <a:r>
              <a:rPr lang="en-US" sz="2400" b="1" dirty="0"/>
              <a:t> likelihood ratio</a:t>
            </a:r>
            <a:r>
              <a:rPr lang="en-US" sz="2400" dirty="0"/>
              <a:t>, comparing a single-QTL model to the “no QTL anywhere”.</a:t>
            </a:r>
          </a:p>
        </p:txBody>
      </p:sp>
      <p:sp>
        <p:nvSpPr>
          <p:cNvPr id="4" name="Rectangle 3"/>
          <p:cNvSpPr/>
          <p:nvPr/>
        </p:nvSpPr>
        <p:spPr>
          <a:xfrm>
            <a:off x="1861698" y="1383880"/>
            <a:ext cx="7125186" cy="966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i="1" dirty="0" err="1"/>
              <a:t>Prob</a:t>
            </a:r>
            <a:r>
              <a:rPr lang="en-US" sz="2400" dirty="0"/>
              <a:t>(</a:t>
            </a:r>
            <a:r>
              <a:rPr lang="en-US" sz="2400" dirty="0" err="1"/>
              <a:t>pheno</a:t>
            </a:r>
            <a:r>
              <a:rPr lang="en-US" sz="2400" dirty="0"/>
              <a:t> data | </a:t>
            </a:r>
            <a:r>
              <a:rPr lang="en-US" sz="2400" dirty="0" err="1"/>
              <a:t>geno</a:t>
            </a:r>
            <a:r>
              <a:rPr lang="en-US" sz="2400" dirty="0"/>
              <a:t> data; a QTL at a given position)</a:t>
            </a:r>
          </a:p>
          <a:p>
            <a:pPr>
              <a:lnSpc>
                <a:spcPct val="120000"/>
              </a:lnSpc>
            </a:pPr>
            <a:r>
              <a:rPr lang="en-US" sz="2400" i="1" dirty="0" err="1"/>
              <a:t>Prob</a:t>
            </a:r>
            <a:r>
              <a:rPr lang="en-US" sz="2400" dirty="0"/>
              <a:t>(</a:t>
            </a:r>
            <a:r>
              <a:rPr lang="en-US" sz="2400" dirty="0" err="1"/>
              <a:t>pheno</a:t>
            </a:r>
            <a:r>
              <a:rPr lang="en-US" sz="2400" dirty="0"/>
              <a:t> data | </a:t>
            </a:r>
            <a:r>
              <a:rPr lang="en-US" sz="2400" dirty="0" err="1"/>
              <a:t>geno</a:t>
            </a:r>
            <a:r>
              <a:rPr lang="en-US" sz="2400" dirty="0"/>
              <a:t> data; no QTL)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900977" y="1916551"/>
            <a:ext cx="694474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14233" y="1659530"/>
            <a:ext cx="1780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LOD</a:t>
            </a:r>
            <a:r>
              <a:rPr lang="en-US" sz="2400" dirty="0"/>
              <a:t> = </a:t>
            </a:r>
            <a:r>
              <a:rPr lang="en-US" sz="2400" i="1" dirty="0"/>
              <a:t>log</a:t>
            </a:r>
            <a:r>
              <a:rPr lang="en-US" sz="2400" baseline="-25000" dirty="0"/>
              <a:t>10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79698" y="4009135"/>
            <a:ext cx="8229600" cy="998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/>
              <a:t>The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LOD score </a:t>
            </a:r>
            <a:r>
              <a:rPr lang="en-US" sz="2400" dirty="0"/>
              <a:t>is a measure of the strength of evidence for the presence of a QTL at a particular location.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9698" y="5283411"/>
            <a:ext cx="7601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LOD scores must be closer to 3 before they will generally be deemed interesting.  </a:t>
            </a:r>
            <a:r>
              <a:rPr lang="en-US" sz="1600" dirty="0"/>
              <a:t>- Broman, Lab Animal, 30(7):44–52, 2001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433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8989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9600" dirty="0"/>
              <a:t>LOD = 3?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17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BD4408-9296-AF46-9E93-0C9C5A687AEA}"/>
              </a:ext>
            </a:extLst>
          </p:cNvPr>
          <p:cNvSpPr/>
          <p:nvPr/>
        </p:nvSpPr>
        <p:spPr>
          <a:xfrm>
            <a:off x="1795196" y="4306802"/>
            <a:ext cx="7125186" cy="966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i="1" dirty="0" err="1"/>
              <a:t>Prob</a:t>
            </a:r>
            <a:r>
              <a:rPr lang="en-US" sz="2400" dirty="0"/>
              <a:t>(</a:t>
            </a:r>
            <a:r>
              <a:rPr lang="en-US" sz="2400" dirty="0" err="1"/>
              <a:t>pheno</a:t>
            </a:r>
            <a:r>
              <a:rPr lang="en-US" sz="2400" dirty="0"/>
              <a:t> data | </a:t>
            </a:r>
            <a:r>
              <a:rPr lang="en-US" sz="2400" dirty="0" err="1"/>
              <a:t>geno</a:t>
            </a:r>
            <a:r>
              <a:rPr lang="en-US" sz="2400" dirty="0"/>
              <a:t> data; a QTL at a given position)</a:t>
            </a:r>
          </a:p>
          <a:p>
            <a:pPr>
              <a:lnSpc>
                <a:spcPct val="120000"/>
              </a:lnSpc>
            </a:pPr>
            <a:r>
              <a:rPr lang="en-US" sz="2400" i="1" dirty="0" err="1"/>
              <a:t>Prob</a:t>
            </a:r>
            <a:r>
              <a:rPr lang="en-US" sz="2400" dirty="0"/>
              <a:t>(</a:t>
            </a:r>
            <a:r>
              <a:rPr lang="en-US" sz="2400" dirty="0" err="1"/>
              <a:t>pheno</a:t>
            </a:r>
            <a:r>
              <a:rPr lang="en-US" sz="2400" dirty="0"/>
              <a:t> data | </a:t>
            </a:r>
            <a:r>
              <a:rPr lang="en-US" sz="2400" dirty="0" err="1"/>
              <a:t>geno</a:t>
            </a:r>
            <a:r>
              <a:rPr lang="en-US" sz="2400" dirty="0"/>
              <a:t> data; no QTL)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3B17A29-C142-DE49-A336-16322851A49E}"/>
              </a:ext>
            </a:extLst>
          </p:cNvPr>
          <p:cNvCxnSpPr/>
          <p:nvPr/>
        </p:nvCxnSpPr>
        <p:spPr>
          <a:xfrm>
            <a:off x="1834475" y="4839473"/>
            <a:ext cx="694474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977F2D0-C46A-D74C-ABDC-E3705916E732}"/>
              </a:ext>
            </a:extLst>
          </p:cNvPr>
          <p:cNvSpPr txBox="1"/>
          <p:nvPr/>
        </p:nvSpPr>
        <p:spPr>
          <a:xfrm>
            <a:off x="247731" y="4582452"/>
            <a:ext cx="1780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LOD</a:t>
            </a:r>
            <a:r>
              <a:rPr lang="en-US" sz="2400" dirty="0"/>
              <a:t> = </a:t>
            </a:r>
            <a:r>
              <a:rPr lang="en-US" sz="2400" i="1" dirty="0"/>
              <a:t>log</a:t>
            </a:r>
            <a:r>
              <a:rPr lang="en-US" sz="2400" baseline="-250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54825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6322"/>
          </a:xfrm>
        </p:spPr>
        <p:txBody>
          <a:bodyPr>
            <a:normAutofit/>
          </a:bodyPr>
          <a:lstStyle/>
          <a:p>
            <a:r>
              <a:rPr lang="en-US" sz="3200" dirty="0"/>
              <a:t>Permutation tests to infer a </a:t>
            </a:r>
            <a:r>
              <a:rPr lang="en-US" sz="3200" i="1" dirty="0"/>
              <a:t>LOD</a:t>
            </a:r>
            <a:r>
              <a:rPr lang="en-US" sz="3200" dirty="0"/>
              <a:t> threshold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532" y="1263648"/>
            <a:ext cx="8612216" cy="1941085"/>
          </a:xfrm>
        </p:spPr>
        <p:txBody>
          <a:bodyPr>
            <a:normAutofit/>
          </a:bodyPr>
          <a:lstStyle/>
          <a:p>
            <a:r>
              <a:rPr lang="en-US" sz="2400" dirty="0"/>
              <a:t>Permute/shuffle the phenotypes; keep the genotype data intact.</a:t>
            </a:r>
          </a:p>
          <a:p>
            <a:r>
              <a:rPr lang="en-US" sz="2400" dirty="0"/>
              <a:t>QTL analysis and get the max(LOD) (maxLOD</a:t>
            </a:r>
            <a:r>
              <a:rPr lang="en-US" sz="2400" baseline="-25000" dirty="0"/>
              <a:t>1</a:t>
            </a:r>
            <a:r>
              <a:rPr lang="en-US" sz="2400" dirty="0"/>
              <a:t>)</a:t>
            </a:r>
          </a:p>
          <a:p>
            <a:r>
              <a:rPr lang="en-US" sz="2400" dirty="0"/>
              <a:t>Repeat 1000 times to have (maxLOD</a:t>
            </a:r>
            <a:r>
              <a:rPr lang="en-US" sz="2400" baseline="-25000" dirty="0"/>
              <a:t>1</a:t>
            </a:r>
            <a:r>
              <a:rPr lang="en-US" sz="2400" dirty="0"/>
              <a:t>, maxLOD</a:t>
            </a:r>
            <a:r>
              <a:rPr lang="en-US" sz="2400" baseline="-25000" dirty="0"/>
              <a:t>2</a:t>
            </a:r>
            <a:r>
              <a:rPr lang="en-US" sz="2400" dirty="0"/>
              <a:t>, … maxLOD</a:t>
            </a:r>
            <a:r>
              <a:rPr lang="en-US" sz="2400" baseline="-25000" dirty="0"/>
              <a:t>1000</a:t>
            </a:r>
            <a:r>
              <a:rPr lang="en-US" sz="2400" dirty="0"/>
              <a:t>)</a:t>
            </a:r>
          </a:p>
          <a:p>
            <a:r>
              <a:rPr lang="en-US" sz="2400" dirty="0"/>
              <a:t>The 95</a:t>
            </a:r>
            <a:r>
              <a:rPr lang="en-US" sz="2400" baseline="30000" dirty="0"/>
              <a:t>th</a:t>
            </a:r>
            <a:r>
              <a:rPr lang="en-US" sz="2400" dirty="0"/>
              <a:t> percentile of </a:t>
            </a:r>
            <a:r>
              <a:rPr lang="en-US" sz="2400" dirty="0" err="1"/>
              <a:t>MaxLOD</a:t>
            </a:r>
            <a:r>
              <a:rPr lang="en-US" sz="2400" dirty="0"/>
              <a:t> is a genome-wide LOD threshold.</a:t>
            </a:r>
          </a:p>
        </p:txBody>
      </p:sp>
      <p:pic>
        <p:nvPicPr>
          <p:cNvPr id="4" name="Picture 3" descr="Screenshot 2016-04-03 15.45.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447" y="3307011"/>
            <a:ext cx="5080238" cy="342879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433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0721" y="2436126"/>
            <a:ext cx="7594251" cy="11554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Can we perform a QTL study on a human population?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43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1236"/>
            <a:ext cx="8229600" cy="1143000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4358" y="2153195"/>
            <a:ext cx="7691712" cy="1312812"/>
          </a:xfrm>
        </p:spPr>
        <p:txBody>
          <a:bodyPr>
            <a:normAutofit/>
          </a:bodyPr>
          <a:lstStyle/>
          <a:p>
            <a:r>
              <a:rPr lang="en-US" dirty="0"/>
              <a:t>QTL mapping</a:t>
            </a:r>
          </a:p>
          <a:p>
            <a:r>
              <a:rPr lang="en-US" dirty="0"/>
              <a:t>Genome-wide association study (GWAS)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4358" y="5394628"/>
            <a:ext cx="7844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Acknowledgements: some slides were prepared by Dr. Lei Li.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76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6322"/>
          </a:xfrm>
        </p:spPr>
        <p:txBody>
          <a:bodyPr>
            <a:normAutofit/>
          </a:bodyPr>
          <a:lstStyle/>
          <a:p>
            <a:r>
              <a:rPr lang="en-US" sz="3200" dirty="0"/>
              <a:t>Genome-wide association study (GWAS)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55611"/>
            <a:ext cx="8229600" cy="1879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GWAS is the study to correlate a great number of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genomic variants </a:t>
            </a:r>
            <a:r>
              <a:rPr lang="en-US" sz="2800" dirty="0"/>
              <a:t>with a large number of individuals to identify variants that are significantly associated with </a:t>
            </a:r>
            <a:r>
              <a:rPr lang="en-US" sz="2800" b="1" dirty="0">
                <a:solidFill>
                  <a:srgbClr val="17375E"/>
                </a:solidFill>
              </a:rPr>
              <a:t>the phenotype of interest</a:t>
            </a:r>
            <a:r>
              <a:rPr lang="en-US" sz="2800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7576" y="6033184"/>
            <a:ext cx="6328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Goal: to identify causal variants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 descr="Screenshot 2016-04-06 01.09.00.png">
            <a:extLst>
              <a:ext uri="{FF2B5EF4-FFF2-40B4-BE49-F238E27FC236}">
                <a16:creationId xmlns:a16="http://schemas.microsoft.com/office/drawing/2014/main" id="{B0A69F46-F0AB-C843-A712-03DC9E22A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3152964"/>
            <a:ext cx="8163723" cy="286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108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168"/>
            <a:ext cx="8229600" cy="838355"/>
          </a:xfrm>
        </p:spPr>
        <p:txBody>
          <a:bodyPr>
            <a:normAutofit/>
          </a:bodyPr>
          <a:lstStyle/>
          <a:p>
            <a:r>
              <a:rPr lang="en-US" sz="3200" dirty="0"/>
              <a:t>Linkage disequilibrium (LD)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 descr="Screenshot 2016-04-06 00.49.1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01" y="2851891"/>
            <a:ext cx="8543364" cy="28853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7402" y="6199443"/>
            <a:ext cx="4842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Balding et al., Nature Review Genetics, 2006, 7:781  </a:t>
            </a:r>
          </a:p>
        </p:txBody>
      </p:sp>
      <p:sp>
        <p:nvSpPr>
          <p:cNvPr id="7" name="Rectangle 6"/>
          <p:cNvSpPr/>
          <p:nvPr/>
        </p:nvSpPr>
        <p:spPr>
          <a:xfrm>
            <a:off x="260801" y="1164902"/>
            <a:ext cx="865570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Linkage disequilibrium (LD): </a:t>
            </a:r>
            <a:r>
              <a:rPr lang="en-US" sz="2800" dirty="0">
                <a:solidFill>
                  <a:prstClr val="black"/>
                </a:solidFill>
                <a:cs typeface="Times New Roman" pitchFamily="18" charset="0"/>
              </a:rPr>
              <a:t>a non-random association of alleles at different loci; genotyping data at two loci have some level of correlations</a:t>
            </a:r>
            <a:endParaRPr lang="en-US" sz="2800" baseline="30000" dirty="0">
              <a:solidFill>
                <a:prstClr val="black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492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599" y="1319328"/>
            <a:ext cx="8631905" cy="3054079"/>
          </a:xfrm>
        </p:spPr>
        <p:txBody>
          <a:bodyPr>
            <a:noAutofit/>
          </a:bodyPr>
          <a:lstStyle/>
          <a:p>
            <a:r>
              <a:rPr lang="en-US" sz="2800" dirty="0"/>
              <a:t>Typically only bi-allelic markers are used.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cs typeface="Times New Roman" pitchFamily="18" charset="0"/>
            </a:endParaRPr>
          </a:p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Of two alleles, the allele with a smaller </a:t>
            </a:r>
            <a:r>
              <a:rPr lang="en-US" sz="2800" dirty="0">
                <a:solidFill>
                  <a:prstClr val="black"/>
                </a:solidFill>
                <a:cs typeface="Times New Roman" pitchFamily="18" charset="0"/>
              </a:rPr>
              <a:t>frequency is the minor allele. Its frequency is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minor allele frequency (MAF)</a:t>
            </a:r>
            <a:r>
              <a:rPr lang="en-US" sz="2800" dirty="0">
                <a:solidFill>
                  <a:prstClr val="black"/>
                </a:solidFill>
                <a:cs typeface="Times New Roman" pitchFamily="18" charset="0"/>
              </a:rPr>
              <a:t>. A MAF cutoff is needed to filter SNPs (e.g., 1%).</a:t>
            </a:r>
          </a:p>
          <a:p>
            <a:r>
              <a:rPr lang="en-US" sz="2800" dirty="0"/>
              <a:t>Filter out markers with high missing data (e.g., 30%).</a:t>
            </a:r>
            <a:endParaRPr lang="en-US" sz="2800" dirty="0">
              <a:solidFill>
                <a:prstClr val="black"/>
              </a:solidFill>
              <a:cs typeface="Times New Roman" pitchFamily="18" charset="0"/>
            </a:endParaRPr>
          </a:p>
          <a:p>
            <a:r>
              <a:rPr lang="en-US" sz="2800" dirty="0"/>
              <a:t>Imputation can reduce missing data.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4141"/>
          </a:xfrm>
        </p:spPr>
        <p:txBody>
          <a:bodyPr>
            <a:normAutofit/>
          </a:bodyPr>
          <a:lstStyle/>
          <a:p>
            <a:r>
              <a:rPr lang="en-US" sz="3200" dirty="0"/>
              <a:t>Genotyping data and filtering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761039" y="6025492"/>
            <a:ext cx="62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MAF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3891512" y="4646706"/>
            <a:ext cx="0" cy="1378786"/>
          </a:xfrm>
          <a:prstGeom prst="line">
            <a:avLst/>
          </a:prstGeom>
          <a:ln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3891512" y="6025492"/>
            <a:ext cx="2390588" cy="0"/>
          </a:xfrm>
          <a:prstGeom prst="line">
            <a:avLst/>
          </a:prstGeom>
          <a:ln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Arc 40"/>
          <p:cNvSpPr/>
          <p:nvPr/>
        </p:nvSpPr>
        <p:spPr>
          <a:xfrm>
            <a:off x="2053745" y="4787372"/>
            <a:ext cx="4034118" cy="2070628"/>
          </a:xfrm>
          <a:prstGeom prst="arc">
            <a:avLst/>
          </a:prstGeom>
          <a:ln>
            <a:solidFill>
              <a:srgbClr val="7F7F7F"/>
            </a:solidFill>
          </a:ln>
          <a:effectLst/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2736953" y="4966665"/>
            <a:ext cx="1124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Estimated</a:t>
            </a:r>
          </a:p>
          <a:p>
            <a:r>
              <a:rPr lang="en-US" dirty="0"/>
              <a:t>power</a:t>
            </a:r>
          </a:p>
        </p:txBody>
      </p: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1218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2"/>
          <p:cNvSpPr txBox="1">
            <a:spLocks/>
          </p:cNvSpPr>
          <p:nvPr/>
        </p:nvSpPr>
        <p:spPr>
          <a:xfrm>
            <a:off x="552365" y="941290"/>
            <a:ext cx="8324859" cy="22405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Natural population</a:t>
            </a:r>
          </a:p>
          <a:p>
            <a:pPr marL="0" indent="0">
              <a:buNone/>
            </a:pPr>
            <a:r>
              <a:rPr lang="en-US" sz="2400" dirty="0"/>
              <a:t>Diverse individual plant lines/animals/human beings.</a:t>
            </a:r>
            <a:endParaRPr lang="en-US" sz="2400" b="1" dirty="0"/>
          </a:p>
          <a:p>
            <a:r>
              <a:rPr lang="en-US" sz="2400" b="1" dirty="0"/>
              <a:t>Multi-parent crosses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Nested association mapping lines (NAM)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Multiparent</a:t>
            </a:r>
            <a:r>
              <a:rPr lang="en-US" sz="2400" dirty="0"/>
              <a:t> Advanced Generation Inter-Cross (MAGIC)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81825"/>
          </a:xfrm>
        </p:spPr>
        <p:txBody>
          <a:bodyPr>
            <a:normAutofit/>
          </a:bodyPr>
          <a:lstStyle/>
          <a:p>
            <a:r>
              <a:rPr lang="en-US" sz="3200" dirty="0"/>
              <a:t>Mapping populations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82534"/>
            <a:ext cx="4397544" cy="3300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06366" y="6643641"/>
            <a:ext cx="2617738" cy="181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9pPr>
          </a:lstStyle>
          <a:p>
            <a:r>
              <a:rPr lang="en-GB" sz="1000" dirty="0">
                <a:latin typeface="Arial" charset="0"/>
              </a:rPr>
              <a:t>Yu et al., Genetics 2008;178:539-551</a:t>
            </a:r>
          </a:p>
        </p:txBody>
      </p:sp>
      <p:pic>
        <p:nvPicPr>
          <p:cNvPr id="4" name="Picture 3" descr="Screenshot 2016-04-05 16.33.0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218" y="3329234"/>
            <a:ext cx="2986255" cy="32934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71202" y="6611171"/>
            <a:ext cx="32591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Huang et al., Plant Biotechnology Journal 2012; 10:826–839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722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0303"/>
          </a:xfrm>
        </p:spPr>
        <p:txBody>
          <a:bodyPr>
            <a:normAutofit/>
          </a:bodyPr>
          <a:lstStyle/>
          <a:p>
            <a:r>
              <a:rPr lang="en-US" sz="3200" dirty="0"/>
              <a:t>Statistical test for each SNP</a:t>
            </a: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9769649"/>
              </p:ext>
            </p:extLst>
          </p:nvPr>
        </p:nvGraphicFramePr>
        <p:xfrm>
          <a:off x="2730160" y="1997134"/>
          <a:ext cx="3458390" cy="7100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90600" imgH="203200" progId="Equation.3">
                  <p:embed/>
                </p:oleObj>
              </mc:Choice>
              <mc:Fallback>
                <p:oleObj name="Equation" r:id="rId2" imgW="9906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730160" y="1997134"/>
                        <a:ext cx="3458390" cy="7100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2285345" y="2919731"/>
            <a:ext cx="4619799" cy="1629164"/>
            <a:chOff x="3817685" y="3970788"/>
            <a:chExt cx="4619799" cy="1629164"/>
          </a:xfrm>
        </p:grpSpPr>
        <p:sp>
          <p:nvSpPr>
            <p:cNvPr id="5" name="TextBox 4"/>
            <p:cNvSpPr txBox="1"/>
            <p:nvPr/>
          </p:nvSpPr>
          <p:spPr>
            <a:xfrm>
              <a:off x="3817685" y="3970788"/>
              <a:ext cx="4619799" cy="1629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800" i="1" dirty="0"/>
                <a:t>y</a:t>
              </a:r>
              <a:r>
                <a:rPr lang="en-US" sz="2800" dirty="0"/>
                <a:t>: trait data</a:t>
              </a:r>
            </a:p>
            <a:p>
              <a:pPr>
                <a:lnSpc>
                  <a:spcPct val="120000"/>
                </a:lnSpc>
              </a:pPr>
              <a:r>
                <a:rPr lang="en-US" sz="2800" dirty="0"/>
                <a:t>     : all non-variant fixed effect</a:t>
              </a:r>
            </a:p>
            <a:p>
              <a:pPr>
                <a:lnSpc>
                  <a:spcPct val="120000"/>
                </a:lnSpc>
              </a:pPr>
              <a:r>
                <a:rPr lang="en-US" sz="2800" dirty="0"/>
                <a:t>     : variant effects</a:t>
              </a:r>
            </a:p>
          </p:txBody>
        </p:sp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35932504"/>
                </p:ext>
              </p:extLst>
            </p:nvPr>
          </p:nvGraphicFramePr>
          <p:xfrm>
            <a:off x="3837668" y="4687094"/>
            <a:ext cx="421138" cy="3369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54000" imgH="203200" progId="Equation.3">
                    <p:embed/>
                  </p:oleObj>
                </mc:Choice>
                <mc:Fallback>
                  <p:oleObj name="Equation" r:id="rId4" imgW="254000" imgH="203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837668" y="4687094"/>
                          <a:ext cx="421138" cy="33691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Content Placeholder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66926094"/>
                </p:ext>
              </p:extLst>
            </p:nvPr>
          </p:nvGraphicFramePr>
          <p:xfrm>
            <a:off x="3837668" y="5234496"/>
            <a:ext cx="397702" cy="2875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28600" imgH="165100" progId="Equation.3">
                    <p:embed/>
                  </p:oleObj>
                </mc:Choice>
                <mc:Fallback>
                  <p:oleObj name="Equation" r:id="rId6" imgW="228600" imgH="1651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837668" y="5234496"/>
                          <a:ext cx="397702" cy="28758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TextBox 8"/>
          <p:cNvSpPr txBox="1"/>
          <p:nvPr/>
        </p:nvSpPr>
        <p:spPr>
          <a:xfrm>
            <a:off x="602290" y="5162305"/>
            <a:ext cx="8222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model is not sufficient to explain phenotypic data.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200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6322"/>
          </a:xfrm>
        </p:spPr>
        <p:txBody>
          <a:bodyPr>
            <a:normAutofit/>
          </a:bodyPr>
          <a:lstStyle/>
          <a:p>
            <a:r>
              <a:rPr lang="en-US" sz="3200" dirty="0"/>
              <a:t>Spurious associations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941517" y="1170960"/>
            <a:ext cx="2052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Early flowering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5400862" y="1192010"/>
            <a:ext cx="2077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Later flowering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017997" y="4973131"/>
            <a:ext cx="72145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Different proportions of sub-populations in two groups lead to spurious associations. 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413568" y="6291192"/>
            <a:ext cx="6526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Modified from Balding et al., Nature Review Genetics, 2006, 7:781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25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896375" y="1823801"/>
            <a:ext cx="2055431" cy="399986"/>
            <a:chOff x="2008570" y="1807089"/>
            <a:chExt cx="2055431" cy="399986"/>
          </a:xfrm>
        </p:grpSpPr>
        <p:sp>
          <p:nvSpPr>
            <p:cNvPr id="6" name="Oval 5"/>
            <p:cNvSpPr/>
            <p:nvPr/>
          </p:nvSpPr>
          <p:spPr>
            <a:xfrm>
              <a:off x="2008570" y="1814370"/>
              <a:ext cx="382348" cy="38234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566264" y="1814370"/>
              <a:ext cx="382348" cy="38234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23958" y="1807089"/>
              <a:ext cx="382348" cy="38234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681653" y="1824727"/>
              <a:ext cx="382348" cy="38234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896375" y="2417560"/>
            <a:ext cx="2055431" cy="399986"/>
            <a:chOff x="2008570" y="1807089"/>
            <a:chExt cx="2055431" cy="399986"/>
          </a:xfrm>
        </p:grpSpPr>
        <p:sp>
          <p:nvSpPr>
            <p:cNvPr id="16" name="Oval 15"/>
            <p:cNvSpPr/>
            <p:nvPr/>
          </p:nvSpPr>
          <p:spPr>
            <a:xfrm>
              <a:off x="2008570" y="1814370"/>
              <a:ext cx="382348" cy="382348"/>
            </a:xfrm>
            <a:prstGeom prst="ellipse">
              <a:avLst/>
            </a:prstGeom>
            <a:solidFill>
              <a:srgbClr val="95373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566264" y="1814370"/>
              <a:ext cx="382348" cy="38234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123958" y="1807089"/>
              <a:ext cx="382348" cy="38234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681653" y="1824727"/>
              <a:ext cx="382348" cy="38234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896375" y="3011319"/>
            <a:ext cx="2055431" cy="399986"/>
            <a:chOff x="2008570" y="1807089"/>
            <a:chExt cx="2055431" cy="399986"/>
          </a:xfrm>
        </p:grpSpPr>
        <p:sp>
          <p:nvSpPr>
            <p:cNvPr id="21" name="Oval 20"/>
            <p:cNvSpPr/>
            <p:nvPr/>
          </p:nvSpPr>
          <p:spPr>
            <a:xfrm>
              <a:off x="2008570" y="1814370"/>
              <a:ext cx="382348" cy="38234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566264" y="1814370"/>
              <a:ext cx="382348" cy="38234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123958" y="1807089"/>
              <a:ext cx="382348" cy="382348"/>
            </a:xfrm>
            <a:prstGeom prst="ellipse">
              <a:avLst/>
            </a:prstGeom>
            <a:solidFill>
              <a:srgbClr val="95373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681653" y="1824727"/>
              <a:ext cx="382348" cy="38234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896375" y="3605078"/>
            <a:ext cx="2055431" cy="399986"/>
            <a:chOff x="2008570" y="1807089"/>
            <a:chExt cx="2055431" cy="399986"/>
          </a:xfrm>
        </p:grpSpPr>
        <p:sp>
          <p:nvSpPr>
            <p:cNvPr id="26" name="Oval 25"/>
            <p:cNvSpPr/>
            <p:nvPr/>
          </p:nvSpPr>
          <p:spPr>
            <a:xfrm>
              <a:off x="2008570" y="1814370"/>
              <a:ext cx="382348" cy="382348"/>
            </a:xfrm>
            <a:prstGeom prst="ellipse">
              <a:avLst/>
            </a:prstGeom>
            <a:solidFill>
              <a:srgbClr val="95373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2566264" y="1814370"/>
              <a:ext cx="382348" cy="38234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123958" y="1807089"/>
              <a:ext cx="382348" cy="38234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681653" y="1824727"/>
              <a:ext cx="382348" cy="38234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896375" y="4198837"/>
            <a:ext cx="2055431" cy="399986"/>
            <a:chOff x="2008570" y="1807089"/>
            <a:chExt cx="2055431" cy="399986"/>
          </a:xfrm>
        </p:grpSpPr>
        <p:sp>
          <p:nvSpPr>
            <p:cNvPr id="31" name="Oval 30"/>
            <p:cNvSpPr/>
            <p:nvPr/>
          </p:nvSpPr>
          <p:spPr>
            <a:xfrm>
              <a:off x="2008570" y="1814370"/>
              <a:ext cx="382348" cy="38234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2566264" y="1814370"/>
              <a:ext cx="382348" cy="382348"/>
            </a:xfrm>
            <a:prstGeom prst="ellipse">
              <a:avLst/>
            </a:prstGeom>
            <a:solidFill>
              <a:srgbClr val="95373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3123958" y="1807089"/>
              <a:ext cx="382348" cy="382348"/>
            </a:xfrm>
            <a:prstGeom prst="ellipse">
              <a:avLst/>
            </a:prstGeom>
            <a:solidFill>
              <a:srgbClr val="95373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3681653" y="1824727"/>
              <a:ext cx="382348" cy="382348"/>
            </a:xfrm>
            <a:prstGeom prst="ellipse">
              <a:avLst/>
            </a:prstGeom>
            <a:solidFill>
              <a:srgbClr val="95373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400862" y="1823878"/>
            <a:ext cx="2055431" cy="399986"/>
            <a:chOff x="2008570" y="1807089"/>
            <a:chExt cx="2055431" cy="399986"/>
          </a:xfrm>
        </p:grpSpPr>
        <p:sp>
          <p:nvSpPr>
            <p:cNvPr id="36" name="Oval 35"/>
            <p:cNvSpPr/>
            <p:nvPr/>
          </p:nvSpPr>
          <p:spPr>
            <a:xfrm>
              <a:off x="2008570" y="1814370"/>
              <a:ext cx="382348" cy="38234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2566264" y="1814370"/>
              <a:ext cx="382348" cy="382348"/>
            </a:xfrm>
            <a:prstGeom prst="ellipse">
              <a:avLst/>
            </a:prstGeom>
            <a:solidFill>
              <a:srgbClr val="95373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123958" y="1807089"/>
              <a:ext cx="382348" cy="38234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3681653" y="1824727"/>
              <a:ext cx="382348" cy="38234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400862" y="2417637"/>
            <a:ext cx="2055431" cy="399986"/>
            <a:chOff x="2008570" y="1807089"/>
            <a:chExt cx="2055431" cy="399986"/>
          </a:xfrm>
        </p:grpSpPr>
        <p:sp>
          <p:nvSpPr>
            <p:cNvPr id="41" name="Oval 40"/>
            <p:cNvSpPr/>
            <p:nvPr/>
          </p:nvSpPr>
          <p:spPr>
            <a:xfrm>
              <a:off x="2008570" y="1814370"/>
              <a:ext cx="382348" cy="38234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2566264" y="1814370"/>
              <a:ext cx="382348" cy="38234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3123958" y="1807089"/>
              <a:ext cx="382348" cy="38234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3681653" y="1824727"/>
              <a:ext cx="382348" cy="382348"/>
            </a:xfrm>
            <a:prstGeom prst="ellipse">
              <a:avLst/>
            </a:prstGeom>
            <a:solidFill>
              <a:srgbClr val="95373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400862" y="3011396"/>
            <a:ext cx="2055431" cy="399986"/>
            <a:chOff x="2008570" y="1807089"/>
            <a:chExt cx="2055431" cy="399986"/>
          </a:xfrm>
        </p:grpSpPr>
        <p:sp>
          <p:nvSpPr>
            <p:cNvPr id="46" name="Oval 45"/>
            <p:cNvSpPr/>
            <p:nvPr/>
          </p:nvSpPr>
          <p:spPr>
            <a:xfrm>
              <a:off x="2008570" y="1814370"/>
              <a:ext cx="382348" cy="382348"/>
            </a:xfrm>
            <a:prstGeom prst="ellipse">
              <a:avLst/>
            </a:prstGeom>
            <a:solidFill>
              <a:srgbClr val="95373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2566264" y="1814370"/>
              <a:ext cx="382348" cy="382348"/>
            </a:xfrm>
            <a:prstGeom prst="ellipse">
              <a:avLst/>
            </a:prstGeom>
            <a:solidFill>
              <a:srgbClr val="95373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3123958" y="1807089"/>
              <a:ext cx="382348" cy="382348"/>
            </a:xfrm>
            <a:prstGeom prst="ellipse">
              <a:avLst/>
            </a:prstGeom>
            <a:solidFill>
              <a:srgbClr val="95373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3681653" y="1824727"/>
              <a:ext cx="382348" cy="38234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400862" y="3605155"/>
            <a:ext cx="2055431" cy="399986"/>
            <a:chOff x="2008570" y="1807089"/>
            <a:chExt cx="2055431" cy="399986"/>
          </a:xfrm>
        </p:grpSpPr>
        <p:sp>
          <p:nvSpPr>
            <p:cNvPr id="51" name="Oval 50"/>
            <p:cNvSpPr/>
            <p:nvPr/>
          </p:nvSpPr>
          <p:spPr>
            <a:xfrm>
              <a:off x="2008570" y="1814370"/>
              <a:ext cx="382348" cy="38234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2566264" y="1814370"/>
              <a:ext cx="382348" cy="382348"/>
            </a:xfrm>
            <a:prstGeom prst="ellipse">
              <a:avLst/>
            </a:prstGeom>
            <a:solidFill>
              <a:srgbClr val="95373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3123958" y="1807089"/>
              <a:ext cx="382348" cy="382348"/>
            </a:xfrm>
            <a:prstGeom prst="ellipse">
              <a:avLst/>
            </a:prstGeom>
            <a:solidFill>
              <a:srgbClr val="95373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3681653" y="1824727"/>
              <a:ext cx="382348" cy="382348"/>
            </a:xfrm>
            <a:prstGeom prst="ellipse">
              <a:avLst/>
            </a:prstGeom>
            <a:solidFill>
              <a:srgbClr val="95373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5400862" y="4198914"/>
            <a:ext cx="2055431" cy="399986"/>
            <a:chOff x="2008570" y="1807089"/>
            <a:chExt cx="2055431" cy="399986"/>
          </a:xfrm>
        </p:grpSpPr>
        <p:sp>
          <p:nvSpPr>
            <p:cNvPr id="56" name="Oval 55"/>
            <p:cNvSpPr/>
            <p:nvPr/>
          </p:nvSpPr>
          <p:spPr>
            <a:xfrm>
              <a:off x="2008570" y="1814370"/>
              <a:ext cx="382348" cy="382348"/>
            </a:xfrm>
            <a:prstGeom prst="ellipse">
              <a:avLst/>
            </a:prstGeom>
            <a:solidFill>
              <a:srgbClr val="95373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2566264" y="1814370"/>
              <a:ext cx="382348" cy="38234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3123958" y="1807089"/>
              <a:ext cx="382348" cy="382348"/>
            </a:xfrm>
            <a:prstGeom prst="ellipse">
              <a:avLst/>
            </a:prstGeom>
            <a:solidFill>
              <a:srgbClr val="95373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3681653" y="1824727"/>
              <a:ext cx="382348" cy="382348"/>
            </a:xfrm>
            <a:prstGeom prst="ellipse">
              <a:avLst/>
            </a:prstGeom>
            <a:solidFill>
              <a:srgbClr val="95373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862051" y="2894848"/>
            <a:ext cx="5689123" cy="1198072"/>
            <a:chOff x="1862051" y="2894848"/>
            <a:chExt cx="5689123" cy="1198072"/>
          </a:xfrm>
        </p:grpSpPr>
        <p:cxnSp>
          <p:nvCxnSpPr>
            <p:cNvPr id="9" name="Straight Connector 8"/>
            <p:cNvCxnSpPr/>
            <p:nvPr/>
          </p:nvCxnSpPr>
          <p:spPr>
            <a:xfrm flipV="1">
              <a:off x="1862051" y="4084339"/>
              <a:ext cx="2848852" cy="858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4702322" y="2894848"/>
              <a:ext cx="2848852" cy="858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710903" y="2903429"/>
              <a:ext cx="0" cy="118949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/>
          <p:cNvSpPr txBox="1"/>
          <p:nvPr/>
        </p:nvSpPr>
        <p:spPr>
          <a:xfrm>
            <a:off x="3989300" y="2114918"/>
            <a:ext cx="1374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population 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989300" y="4265307"/>
            <a:ext cx="1374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population 2</a:t>
            </a:r>
          </a:p>
        </p:txBody>
      </p:sp>
    </p:spTree>
    <p:extLst>
      <p:ext uri="{BB962C8B-B14F-4D97-AF65-F5344CB8AC3E}">
        <p14:creationId xmlns:p14="http://schemas.microsoft.com/office/powerpoint/2010/main" val="2680741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  <p:bldP spid="61" grpId="0"/>
      <p:bldP spid="6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4850" y="1525686"/>
            <a:ext cx="822618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Population structure (Q)</a:t>
            </a:r>
          </a:p>
          <a:p>
            <a:r>
              <a:rPr lang="en-US" sz="2800" dirty="0"/>
              <a:t>Confounding structure leads to false positive.</a:t>
            </a:r>
            <a:endParaRPr lang="en-US" sz="2800" b="1" dirty="0"/>
          </a:p>
          <a:p>
            <a:pPr marL="342900" indent="-342900">
              <a:buFont typeface="Arial"/>
              <a:buChar char="•"/>
            </a:pPr>
            <a:r>
              <a:rPr lang="en-US" sz="2800" dirty="0"/>
              <a:t>Define a set of markers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/>
              <a:t>Population structure:</a:t>
            </a:r>
          </a:p>
          <a:p>
            <a:r>
              <a:rPr lang="en-US" sz="2800" dirty="0"/>
              <a:t>e.g., Principal Component Analysis (PCA)</a:t>
            </a:r>
          </a:p>
        </p:txBody>
      </p:sp>
      <p:graphicFrame>
        <p:nvGraphicFramePr>
          <p:cNvPr id="6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6178100"/>
              </p:ext>
            </p:extLst>
          </p:nvPr>
        </p:nvGraphicFramePr>
        <p:xfrm>
          <a:off x="2181225" y="4825049"/>
          <a:ext cx="4478338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82700" imgH="203200" progId="Equation.3">
                  <p:embed/>
                </p:oleObj>
              </mc:Choice>
              <mc:Fallback>
                <p:oleObj name="Equation" r:id="rId3" imgW="12827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81225" y="4825049"/>
                        <a:ext cx="4478338" cy="709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3924"/>
          </a:xfrm>
        </p:spPr>
        <p:txBody>
          <a:bodyPr>
            <a:normAutofit/>
          </a:bodyPr>
          <a:lstStyle/>
          <a:p>
            <a:r>
              <a:rPr lang="en-US" sz="3200" dirty="0"/>
              <a:t>Population structure (Q)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12438" y="5730974"/>
            <a:ext cx="1633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Fixed effect</a:t>
            </a:r>
          </a:p>
        </p:txBody>
      </p:sp>
      <p:sp>
        <p:nvSpPr>
          <p:cNvPr id="9" name="Left Brace 8"/>
          <p:cNvSpPr/>
          <p:nvPr/>
        </p:nvSpPr>
        <p:spPr>
          <a:xfrm>
            <a:off x="4414579" y="4304114"/>
            <a:ext cx="230914" cy="2532694"/>
          </a:xfrm>
          <a:prstGeom prst="leftBrace">
            <a:avLst>
              <a:gd name="adj1" fmla="val 85420"/>
              <a:gd name="adj2" fmla="val 50000"/>
            </a:avLst>
          </a:prstGeom>
          <a:ln w="12700" cmpd="sng">
            <a:solidFill>
              <a:srgbClr val="FF0000"/>
            </a:solidFill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635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2337" y="1119727"/>
            <a:ext cx="87566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b="1" dirty="0"/>
              <a:t>Population structure (Q)</a:t>
            </a:r>
          </a:p>
          <a:p>
            <a:pPr marL="342900" indent="-342900">
              <a:buFont typeface="Arial"/>
              <a:buChar char="•"/>
            </a:pPr>
            <a:endParaRPr lang="en-US" sz="2800" dirty="0"/>
          </a:p>
          <a:p>
            <a:pPr marL="342900" indent="-342900">
              <a:buFont typeface="Arial"/>
              <a:buChar char="•"/>
            </a:pPr>
            <a:r>
              <a:rPr lang="en-US" sz="2800" b="1" dirty="0"/>
              <a:t>Kinship (K) - cryptic relatedness: 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the degree of genetic relatedness between individuals in the study</a:t>
            </a:r>
            <a:r>
              <a:rPr lang="en-US" sz="2800" dirty="0"/>
              <a:t>.</a:t>
            </a:r>
            <a:endParaRPr lang="en-US" sz="28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9073"/>
          </a:xfrm>
        </p:spPr>
        <p:txBody>
          <a:bodyPr>
            <a:normAutofit/>
          </a:bodyPr>
          <a:lstStyle/>
          <a:p>
            <a:r>
              <a:rPr lang="en-US" sz="3200" dirty="0"/>
              <a:t>Q + K model explains more phenotypic variants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26024" y="3753768"/>
            <a:ext cx="4106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17375E"/>
                </a:solidFill>
              </a:rPr>
              <a:t>Mixed</a:t>
            </a:r>
            <a:r>
              <a:rPr lang="en-US" sz="2800" dirty="0"/>
              <a:t> linear model (MLM)</a:t>
            </a:r>
          </a:p>
        </p:txBody>
      </p:sp>
      <p:graphicFrame>
        <p:nvGraphicFramePr>
          <p:cNvPr id="7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4567258"/>
              </p:ext>
            </p:extLst>
          </p:nvPr>
        </p:nvGraphicFramePr>
        <p:xfrm>
          <a:off x="2017675" y="4475508"/>
          <a:ext cx="3698876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74800" imgH="203200" progId="Equation.3">
                  <p:embed/>
                </p:oleObj>
              </mc:Choice>
              <mc:Fallback>
                <p:oleObj name="Equation" r:id="rId3" imgW="15748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17675" y="4475508"/>
                        <a:ext cx="3698876" cy="477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4773054" y="4467374"/>
            <a:ext cx="495784" cy="50938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27107" y="5017284"/>
            <a:ext cx="2019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Random effect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3490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64504"/>
          </a:xfrm>
        </p:spPr>
        <p:txBody>
          <a:bodyPr>
            <a:normAutofit/>
          </a:bodyPr>
          <a:lstStyle/>
          <a:p>
            <a:r>
              <a:rPr lang="en-US" sz="3200" dirty="0" err="1"/>
              <a:t>quantile-quantile</a:t>
            </a:r>
            <a:r>
              <a:rPr lang="en-US" sz="3200" dirty="0"/>
              <a:t> (Q-Q) p-value plot</a:t>
            </a:r>
          </a:p>
        </p:txBody>
      </p:sp>
      <p:pic>
        <p:nvPicPr>
          <p:cNvPr id="5" name="Picture 4" descr="Screenshot 2016-04-05 23.23.5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349" y="1872446"/>
            <a:ext cx="3822944" cy="3260413"/>
          </a:xfrm>
          <a:prstGeom prst="rect">
            <a:avLst/>
          </a:prstGeom>
        </p:spPr>
      </p:pic>
      <p:pic>
        <p:nvPicPr>
          <p:cNvPr id="9" name="Picture 8" descr="Screenshot 2016-04-05 23.53.5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29" y="1417638"/>
            <a:ext cx="4763998" cy="435881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91882" y="6170706"/>
            <a:ext cx="5088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Balding et al., Nature Review Genetics, 2006, 7:781 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120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 linear model (Q+K MLM)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29</a:t>
            </a:fld>
            <a:endParaRPr lang="en-US"/>
          </a:p>
        </p:txBody>
      </p:sp>
      <p:pic>
        <p:nvPicPr>
          <p:cNvPr id="4" name="Picture 3" descr="Screenshot 2016-04-05 23.21.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360" y="1520236"/>
            <a:ext cx="4831343" cy="39454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02800" y="5627059"/>
            <a:ext cx="68412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mixed model (</a:t>
            </a:r>
            <a:r>
              <a:rPr lang="en-US" sz="2800" dirty="0">
                <a:solidFill>
                  <a:srgbClr val="1453E3"/>
                </a:solidFill>
              </a:rPr>
              <a:t>blue</a:t>
            </a:r>
            <a:r>
              <a:rPr lang="en-US" sz="2800" dirty="0"/>
              <a:t>) dramatically reduces inflation of p-values</a:t>
            </a:r>
          </a:p>
        </p:txBody>
      </p:sp>
    </p:spTree>
    <p:extLst>
      <p:ext uri="{BB962C8B-B14F-4D97-AF65-F5344CB8AC3E}">
        <p14:creationId xmlns:p14="http://schemas.microsoft.com/office/powerpoint/2010/main" val="3582677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9406" y="2064408"/>
            <a:ext cx="7672646" cy="240065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800" dirty="0"/>
              <a:t>What is the goal to perform QTL or GWAS?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0064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6144"/>
          </a:xfrm>
        </p:spPr>
        <p:txBody>
          <a:bodyPr>
            <a:normAutofit/>
          </a:bodyPr>
          <a:lstStyle/>
          <a:p>
            <a:r>
              <a:rPr lang="en-US" sz="3200" dirty="0"/>
              <a:t>GWAS w/o accounting for population structure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30</a:t>
            </a:fld>
            <a:endParaRPr lang="en-US"/>
          </a:p>
        </p:txBody>
      </p:sp>
      <p:pic>
        <p:nvPicPr>
          <p:cNvPr id="4" name="Picture 3" descr="gwas_no-p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36" y="1526834"/>
            <a:ext cx="6294748" cy="44493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98471" y="6252882"/>
            <a:ext cx="3698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Bernardo, 2010, Breeding for quantitative traits in plants</a:t>
            </a:r>
          </a:p>
          <a:p>
            <a:r>
              <a:rPr lang="en-US" sz="1200" dirty="0" err="1"/>
              <a:t>Eathington</a:t>
            </a:r>
            <a:r>
              <a:rPr lang="en-US" sz="1200" dirty="0"/>
              <a:t> </a:t>
            </a:r>
            <a:r>
              <a:rPr lang="en-US" sz="1200" i="1" dirty="0"/>
              <a:t>et al</a:t>
            </a:r>
            <a:r>
              <a:rPr lang="en-US" sz="1200" dirty="0"/>
              <a:t>., 2007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32997" y="2932374"/>
            <a:ext cx="23278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750 soybean inbred lines</a:t>
            </a:r>
          </a:p>
          <a:p>
            <a:endParaRPr lang="en-US" sz="2400" dirty="0"/>
          </a:p>
          <a:p>
            <a:r>
              <a:rPr lang="en-US" sz="2400" dirty="0"/>
              <a:t>49 markers on 15 chromosomes</a:t>
            </a:r>
          </a:p>
        </p:txBody>
      </p:sp>
    </p:spTree>
    <p:extLst>
      <p:ext uri="{BB962C8B-B14F-4D97-AF65-F5344CB8AC3E}">
        <p14:creationId xmlns:p14="http://schemas.microsoft.com/office/powerpoint/2010/main" val="3675647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shot 2016-04-06 01.09.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8138"/>
            <a:ext cx="9144000" cy="32062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6571" y="4818175"/>
            <a:ext cx="38057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McCarthy et al., Nature Review Genetics, 2008: 9:356-369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Manhattan</a:t>
            </a:r>
            <a:r>
              <a:rPr lang="en-US" sz="3200" baseline="0" dirty="0"/>
              <a:t> plot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1841687" y="5436382"/>
            <a:ext cx="55370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association does not imply causation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1621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85979"/>
          </a:xfrm>
        </p:spPr>
        <p:txBody>
          <a:bodyPr>
            <a:normAutofit/>
          </a:bodyPr>
          <a:lstStyle/>
          <a:p>
            <a:r>
              <a:rPr lang="en-US" sz="3200" dirty="0"/>
              <a:t>GWAS p-value threshold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9296"/>
            <a:ext cx="8229600" cy="3505719"/>
          </a:xfrm>
        </p:spPr>
        <p:txBody>
          <a:bodyPr>
            <a:normAutofit/>
          </a:bodyPr>
          <a:lstStyle/>
          <a:p>
            <a:r>
              <a:rPr lang="en-US" sz="2800" dirty="0"/>
              <a:t>5×10</a:t>
            </a:r>
            <a:r>
              <a:rPr lang="en-US" sz="2800" baseline="30000" dirty="0"/>
              <a:t>−8</a:t>
            </a:r>
            <a:r>
              <a:rPr lang="en-US" sz="2800" dirty="0"/>
              <a:t> has become a standard (Human GWAS)</a:t>
            </a:r>
          </a:p>
          <a:p>
            <a:r>
              <a:rPr lang="en-US" sz="2800" dirty="0"/>
              <a:t>naive </a:t>
            </a:r>
            <a:r>
              <a:rPr lang="en-US" sz="2800" dirty="0" err="1"/>
              <a:t>Bonferroni</a:t>
            </a:r>
            <a:r>
              <a:rPr lang="en-US" sz="2800" dirty="0"/>
              <a:t> correction (conservative due to the assumption that every genetic variant tested is independent of the rest)</a:t>
            </a:r>
          </a:p>
          <a:p>
            <a:r>
              <a:rPr lang="en-US" sz="2800" dirty="0"/>
              <a:t>false discovery rate procedures</a:t>
            </a:r>
          </a:p>
          <a:p>
            <a:r>
              <a:rPr lang="en-US" sz="2800" dirty="0"/>
              <a:t>permutation based-approaches</a:t>
            </a:r>
          </a:p>
          <a:p>
            <a:r>
              <a:rPr lang="en-US" sz="2800" dirty="0"/>
              <a:t>Bayesian approaches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1865" y="6152846"/>
            <a:ext cx="5782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European Journal of Human Genetics, 24:1202–1205 (2016)</a:t>
            </a:r>
          </a:p>
        </p:txBody>
      </p:sp>
    </p:spTree>
    <p:extLst>
      <p:ext uri="{BB962C8B-B14F-4D97-AF65-F5344CB8AC3E}">
        <p14:creationId xmlns:p14="http://schemas.microsoft.com/office/powerpoint/2010/main" val="19150078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956" y="2522582"/>
            <a:ext cx="8213395" cy="789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What is the difference between QTL and GWAS?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5186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323033"/>
              </p:ext>
            </p:extLst>
          </p:nvPr>
        </p:nvGraphicFramePr>
        <p:xfrm>
          <a:off x="693913" y="1703916"/>
          <a:ext cx="7992887" cy="359099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39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2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2275">
                <a:tc>
                  <a:txBody>
                    <a:bodyPr/>
                    <a:lstStyle/>
                    <a:p>
                      <a:pPr algn="l"/>
                      <a:r>
                        <a:rPr kumimoji="0" lang="en-IN" sz="2000" b="1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Attribute</a:t>
                      </a:r>
                      <a:endParaRPr lang="en-IN" sz="2000" b="1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IN" sz="2000" b="1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QTL mapping </a:t>
                      </a:r>
                      <a:endParaRPr lang="en-IN" sz="2000" b="1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IN" sz="2000" b="1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Association genetics</a:t>
                      </a:r>
                      <a:endParaRPr lang="en-IN" sz="2000" b="1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1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baseline="0" dirty="0">
                          <a:latin typeface="+mn-lt"/>
                          <a:ea typeface="Verdana" pitchFamily="34" charset="0"/>
                          <a:cs typeface="Verdana" pitchFamily="34" charset="0"/>
                        </a:rPr>
                        <a:t>Populations</a:t>
                      </a:r>
                      <a:endParaRPr lang="en-IN" sz="2000" b="0" dirty="0">
                        <a:latin typeface="+mn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IN" sz="2000" b="0" i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Typically from biparental lines; Limited recombination</a:t>
                      </a:r>
                      <a:endParaRPr lang="en-IN" sz="2000" b="0" i="0" dirty="0">
                        <a:latin typeface="+mn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IN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from diverse lines, taking advantage of historic recombination</a:t>
                      </a:r>
                      <a:endParaRPr lang="en-IN" sz="2000" b="0" dirty="0">
                        <a:latin typeface="+mn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30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dirty="0">
                          <a:latin typeface="+mn-lt"/>
                        </a:rPr>
                        <a:t>Markers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dirty="0">
                          <a:latin typeface="+mn-lt"/>
                        </a:rPr>
                        <a:t>for genome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dirty="0">
                          <a:latin typeface="+mn-lt"/>
                        </a:rPr>
                        <a:t>coverage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IN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high-density markers required</a:t>
                      </a:r>
                      <a:endParaRPr lang="en-IN" sz="2000" b="0" baseline="300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IN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high-density markers required</a:t>
                      </a:r>
                      <a:endParaRPr lang="en-IN" sz="2000" b="0" baseline="300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243">
                <a:tc>
                  <a:txBody>
                    <a:bodyPr/>
                    <a:lstStyle/>
                    <a:p>
                      <a:pPr algn="l"/>
                      <a:r>
                        <a:rPr lang="en-IN" sz="2000" b="0" baseline="0" dirty="0">
                          <a:latin typeface="+mn-lt"/>
                          <a:ea typeface="Verdana" pitchFamily="34" charset="0"/>
                          <a:cs typeface="Verdana" pitchFamily="34" charset="0"/>
                        </a:rPr>
                        <a:t>Resolution</a:t>
                      </a:r>
                      <a:endParaRPr lang="en-IN" sz="2000" b="0" dirty="0">
                        <a:latin typeface="+mn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IN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Verdana" pitchFamily="34" charset="0"/>
                          <a:cs typeface="Verdana" pitchFamily="34" charset="0"/>
                        </a:rPr>
                        <a:t>Limited</a:t>
                      </a:r>
                      <a:endParaRPr lang="en-IN" sz="2000" b="0" dirty="0">
                        <a:latin typeface="+mn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b="0" baseline="0" dirty="0">
                          <a:latin typeface="+mn-lt"/>
                          <a:ea typeface="Verdana" pitchFamily="34" charset="0"/>
                          <a:cs typeface="Verdana" pitchFamily="34" charset="0"/>
                        </a:rPr>
                        <a:t>High</a:t>
                      </a:r>
                      <a:endParaRPr lang="en-IN" sz="2000" b="0" dirty="0">
                        <a:latin typeface="+mn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Compariso</a:t>
            </a:r>
            <a:r>
              <a:rPr lang="en-US" sz="3200" baseline="0" dirty="0"/>
              <a:t>n between QTL and GWAS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709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6322"/>
          </a:xfrm>
        </p:spPr>
        <p:txBody>
          <a:bodyPr>
            <a:normAutofit/>
          </a:bodyPr>
          <a:lstStyle/>
          <a:p>
            <a:r>
              <a:rPr lang="en-US" sz="3200" dirty="0"/>
              <a:t>QTL mapping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514930" y="2773008"/>
            <a:ext cx="2432956" cy="2922592"/>
            <a:chOff x="-9760" y="1760303"/>
            <a:chExt cx="2432956" cy="2922592"/>
          </a:xfrm>
        </p:grpSpPr>
        <p:sp>
          <p:nvSpPr>
            <p:cNvPr id="4" name="Rectangle 3"/>
            <p:cNvSpPr/>
            <p:nvPr/>
          </p:nvSpPr>
          <p:spPr>
            <a:xfrm>
              <a:off x="-9760" y="1760303"/>
              <a:ext cx="2432956" cy="574123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17375E"/>
                  </a:solidFill>
                </a:rPr>
                <a:t>Population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-9760" y="3972179"/>
              <a:ext cx="2432956" cy="710716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17375E"/>
                  </a:solidFill>
                </a:rPr>
                <a:t>QTLs</a:t>
              </a:r>
            </a:p>
          </p:txBody>
        </p:sp>
        <p:cxnSp>
          <p:nvCxnSpPr>
            <p:cNvPr id="6" name="Straight Arrow Connector 5"/>
            <p:cNvCxnSpPr>
              <a:stCxn id="4" idx="2"/>
              <a:endCxn id="5" idx="0"/>
            </p:cNvCxnSpPr>
            <p:nvPr/>
          </p:nvCxnSpPr>
          <p:spPr>
            <a:xfrm>
              <a:off x="1206718" y="2334426"/>
              <a:ext cx="0" cy="1637753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ounded Rectangle 9"/>
          <p:cNvSpPr/>
          <p:nvPr/>
        </p:nvSpPr>
        <p:spPr>
          <a:xfrm>
            <a:off x="457200" y="3762276"/>
            <a:ext cx="2167165" cy="84908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404040"/>
                </a:solidFill>
                <a:latin typeface="Optima"/>
                <a:cs typeface="Optima"/>
              </a:rPr>
              <a:t>traits of interest: </a:t>
            </a:r>
            <a:r>
              <a:rPr lang="en-US" sz="2000" b="1" dirty="0" err="1">
                <a:solidFill>
                  <a:srgbClr val="404040"/>
                </a:solidFill>
                <a:latin typeface="Optima"/>
                <a:cs typeface="Optima"/>
              </a:rPr>
              <a:t>phenotyping</a:t>
            </a:r>
            <a:endParaRPr lang="en-US" sz="2000" b="1" dirty="0">
              <a:solidFill>
                <a:srgbClr val="404040"/>
              </a:solidFill>
              <a:latin typeface="Optima"/>
              <a:cs typeface="Optima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838449" y="3769534"/>
            <a:ext cx="2154465" cy="84182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404040"/>
                </a:solidFill>
                <a:latin typeface="Optima"/>
                <a:cs typeface="Optima"/>
              </a:rPr>
              <a:t>Certain platform: </a:t>
            </a:r>
            <a:r>
              <a:rPr lang="en-US" sz="2000" b="1" dirty="0">
                <a:solidFill>
                  <a:srgbClr val="404040"/>
                </a:solidFill>
                <a:latin typeface="Optima"/>
                <a:cs typeface="Optima"/>
              </a:rPr>
              <a:t>genotyping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0425" y="1170960"/>
            <a:ext cx="85786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Q</a:t>
            </a:r>
            <a:r>
              <a:rPr lang="en-US" sz="2800" dirty="0"/>
              <a:t>uantitative </a:t>
            </a:r>
            <a:r>
              <a:rPr lang="en-US" sz="2800" b="1" dirty="0"/>
              <a:t>T</a:t>
            </a:r>
            <a:r>
              <a:rPr lang="en-US" sz="2800" dirty="0"/>
              <a:t>rait </a:t>
            </a:r>
            <a:r>
              <a:rPr lang="en-US" sz="2800" b="1" dirty="0"/>
              <a:t>L</a:t>
            </a:r>
            <a:r>
              <a:rPr lang="en-US" sz="2800" dirty="0"/>
              <a:t>ocus (QTL) is </a:t>
            </a:r>
            <a:r>
              <a:rPr lang="en-US" sz="2800" b="1" u="sng" dirty="0">
                <a:solidFill>
                  <a:schemeClr val="tx2">
                    <a:lumMod val="75000"/>
                  </a:schemeClr>
                </a:solidFill>
              </a:rPr>
              <a:t>a genomic locus </a:t>
            </a:r>
            <a:r>
              <a:rPr lang="en-US" sz="2800" dirty="0"/>
              <a:t>that genetically influence variation in a phenotype of a quantitative trait.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58740" y="2903948"/>
            <a:ext cx="376028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Genetic linkage map or a physical map would be helpful to identify QTLs and locate the QTL on a map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24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Title 13"/>
          <p:cNvSpPr>
            <a:spLocks noGrp="1"/>
          </p:cNvSpPr>
          <p:nvPr>
            <p:ph type="title"/>
          </p:nvPr>
        </p:nvSpPr>
        <p:spPr>
          <a:xfrm>
            <a:off x="2293056" y="199915"/>
            <a:ext cx="6850944" cy="72390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Optima" charset="0"/>
                <a:ea typeface="ＭＳ Ｐゴシック" charset="0"/>
              </a:rPr>
              <a:t>Sequencing technology is an excellent tool to genotype many loci in parallel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3822857" y="1717045"/>
            <a:ext cx="1290108" cy="11853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3822857" y="1928711"/>
            <a:ext cx="1290109" cy="11853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4467911" y="1573115"/>
            <a:ext cx="0" cy="6096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25" y="400857"/>
            <a:ext cx="2274122" cy="184790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552503" y="2250839"/>
            <a:ext cx="6341199" cy="409342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ATCGCTGCCGATCTGCGT</a:t>
            </a:r>
            <a:r>
              <a:rPr lang="en-US" sz="2000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C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ATACGGAATCGTCGGCTTCAG</a:t>
            </a:r>
          </a:p>
          <a:p>
            <a:pPr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ATCGCTGCCGATCTGCGT</a:t>
            </a:r>
            <a:r>
              <a:rPr lang="en-US" sz="2000" dirty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G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ATACGGAATCGTCGGCTTCAG</a:t>
            </a:r>
          </a:p>
          <a:p>
            <a:pPr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ATCGCTGCCGATCTGCGT</a:t>
            </a:r>
            <a:r>
              <a:rPr lang="en-US" sz="2000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C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ATACGGAATCGTCGGCTTCAG</a:t>
            </a:r>
          </a:p>
          <a:p>
            <a:pPr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ATCGCTGCCGATCTGCGT</a:t>
            </a:r>
            <a:r>
              <a:rPr lang="en-US" sz="2000" dirty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G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ATACGGAATCGTCGGCTTCAG</a:t>
            </a:r>
          </a:p>
          <a:p>
            <a:pPr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ATCGCTGCCGATCTGCGT</a:t>
            </a:r>
            <a:r>
              <a:rPr lang="en-US" sz="2000" dirty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G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ATACGGAATCGTCGGCTTCAG</a:t>
            </a:r>
          </a:p>
          <a:p>
            <a:pPr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ATCGCTGCCGATCTGCGT</a:t>
            </a:r>
            <a:r>
              <a:rPr lang="en-US" sz="2000" dirty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G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ATACGGAATCGTCGGCTTCAG</a:t>
            </a:r>
          </a:p>
          <a:p>
            <a:pPr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ATCGCTGCCGATCTGCGT</a:t>
            </a:r>
            <a:r>
              <a:rPr lang="en-US" sz="2000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C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ATACGGAATCGTCGGCTTCAG</a:t>
            </a:r>
          </a:p>
          <a:p>
            <a:pPr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ATCGCTGCCGATCTGCGT</a:t>
            </a:r>
            <a:r>
              <a:rPr lang="en-US" sz="2000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C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ATACGGAATCGTCGGCTTCAG</a:t>
            </a:r>
          </a:p>
          <a:p>
            <a:pPr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ATCGCTGCCGATCTGCGT</a:t>
            </a:r>
            <a:r>
              <a:rPr lang="en-US" sz="2000" dirty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G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ATACGGAATCGTCGGCTTCAG</a:t>
            </a:r>
          </a:p>
          <a:p>
            <a:pPr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ATCGCTGCCGATCTGCGT</a:t>
            </a:r>
            <a:r>
              <a:rPr lang="en-US" sz="2000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C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ATACGGAATCGTCGGCTTCAG</a:t>
            </a:r>
          </a:p>
          <a:p>
            <a:pPr>
              <a:defRPr/>
            </a:pPr>
            <a:endParaRPr lang="en-US" sz="2000" dirty="0">
              <a:solidFill>
                <a:srgbClr val="7F7F7F"/>
              </a:solidFill>
              <a:latin typeface="Courier"/>
              <a:ea typeface="ＭＳ Ｐゴシック" charset="-128"/>
              <a:cs typeface="Courier"/>
            </a:endParaRPr>
          </a:p>
          <a:p>
            <a:pPr>
              <a:defRPr/>
            </a:pPr>
            <a:r>
              <a:rPr lang="en-US" sz="2000" dirty="0">
                <a:solidFill>
                  <a:srgbClr val="7F7F7F"/>
                </a:solidFill>
                <a:latin typeface="Courier"/>
                <a:ea typeface="ＭＳ Ｐゴシック" charset="-128"/>
                <a:cs typeface="Courier"/>
              </a:rPr>
              <a:t>-----------------</a:t>
            </a:r>
            <a:r>
              <a:rPr lang="en-US" sz="2000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C</a:t>
            </a:r>
            <a:r>
              <a:rPr lang="en-US" sz="2000" dirty="0">
                <a:solidFill>
                  <a:srgbClr val="984807"/>
                </a:solidFill>
                <a:latin typeface="Courier"/>
                <a:ea typeface="ＭＳ Ｐゴシック" charset="-128"/>
                <a:cs typeface="Courier"/>
              </a:rPr>
              <a:t>/</a:t>
            </a:r>
            <a:r>
              <a:rPr lang="en-US" sz="2000" dirty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G</a:t>
            </a:r>
            <a:r>
              <a:rPr lang="en-US" sz="2000" dirty="0">
                <a:solidFill>
                  <a:srgbClr val="7F7F7F"/>
                </a:solidFill>
                <a:latin typeface="Courier"/>
                <a:ea typeface="ＭＳ Ｐゴシック" charset="-128"/>
                <a:cs typeface="Courier"/>
              </a:rPr>
              <a:t>--------------------</a:t>
            </a:r>
          </a:p>
          <a:p>
            <a:pPr>
              <a:defRPr/>
            </a:pPr>
            <a:r>
              <a:rPr lang="en-US" sz="2000" dirty="0">
                <a:solidFill>
                  <a:srgbClr val="7F7F7F"/>
                </a:solidFill>
                <a:latin typeface="Courier"/>
                <a:ea typeface="ＭＳ Ｐゴシック" charset="-128"/>
                <a:cs typeface="Courier"/>
              </a:rPr>
              <a:t>-----------------</a:t>
            </a:r>
            <a:r>
              <a:rPr lang="en-US" sz="2000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1</a:t>
            </a:r>
            <a:r>
              <a:rPr lang="en-US" sz="2000" dirty="0">
                <a:solidFill>
                  <a:srgbClr val="984807"/>
                </a:solidFill>
                <a:latin typeface="Courier"/>
                <a:ea typeface="ＭＳ Ｐゴシック" charset="-128"/>
                <a:cs typeface="Courier"/>
              </a:rPr>
              <a:t>/</a:t>
            </a:r>
            <a:r>
              <a:rPr lang="en-US" sz="2000" dirty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0</a:t>
            </a:r>
            <a:r>
              <a:rPr lang="en-US" sz="2000" dirty="0">
                <a:solidFill>
                  <a:srgbClr val="7F7F7F"/>
                </a:solidFill>
                <a:latin typeface="Courier"/>
                <a:ea typeface="ＭＳ Ｐゴシック" charset="-128"/>
                <a:cs typeface="Courier"/>
              </a:rPr>
              <a:t>--------------------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20835" y="6299963"/>
            <a:ext cx="1102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Marker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44060" y="5449479"/>
            <a:ext cx="1831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Genotyping score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013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8450"/>
            <a:ext cx="8229600" cy="799073"/>
          </a:xfrm>
        </p:spPr>
        <p:txBody>
          <a:bodyPr>
            <a:normAutofit/>
          </a:bodyPr>
          <a:lstStyle/>
          <a:p>
            <a:r>
              <a:rPr lang="en-US" sz="3200" dirty="0" err="1"/>
              <a:t>Phenotyping</a:t>
            </a:r>
            <a:endParaRPr lang="en-US" sz="3200" dirty="0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464161" y="6233319"/>
            <a:ext cx="9683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 dirty="0" err="1"/>
              <a:t>wikimedia.org</a:t>
            </a:r>
            <a:endParaRPr lang="en-US" sz="1000" dirty="0"/>
          </a:p>
        </p:txBody>
      </p:sp>
      <p:sp>
        <p:nvSpPr>
          <p:cNvPr id="9" name="Rectangle 8"/>
          <p:cNvSpPr/>
          <p:nvPr/>
        </p:nvSpPr>
        <p:spPr>
          <a:xfrm>
            <a:off x="4497859" y="4194795"/>
            <a:ext cx="7652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/>
              <a:t>agphd.com</a:t>
            </a:r>
            <a:endParaRPr lang="en-US" sz="10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6</a:t>
            </a:fld>
            <a:endParaRPr lang="en-US"/>
          </a:p>
        </p:txBody>
      </p:sp>
      <p:pic>
        <p:nvPicPr>
          <p:cNvPr id="3" name="Picture 2" descr="Screenshot 2017-03-28 08.48.4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859" y="1173327"/>
            <a:ext cx="4504936" cy="2987316"/>
          </a:xfrm>
          <a:prstGeom prst="rect">
            <a:avLst/>
          </a:prstGeom>
        </p:spPr>
      </p:pic>
      <p:pic>
        <p:nvPicPr>
          <p:cNvPr id="6" name="Picture 5" descr="Screenshot 2017-03-28 08.48.5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73327"/>
            <a:ext cx="3368298" cy="50566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12619" y="5041203"/>
            <a:ext cx="517641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High-throughput </a:t>
            </a:r>
            <a:r>
              <a:rPr lang="en-US" sz="3200" dirty="0" err="1"/>
              <a:t>phenotyping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7462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1449"/>
          </a:xfrm>
        </p:spPr>
        <p:txBody>
          <a:bodyPr>
            <a:normAutofit/>
          </a:bodyPr>
          <a:lstStyle/>
          <a:p>
            <a:r>
              <a:rPr lang="en-US" sz="3200" dirty="0"/>
              <a:t>Mapping populations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7</a:t>
            </a:fld>
            <a:endParaRPr lang="en-US"/>
          </a:p>
        </p:txBody>
      </p:sp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457200" y="1155003"/>
            <a:ext cx="4326826" cy="1557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/>
              <a:t>F1, F2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Recombinant Inbred Lines</a:t>
            </a:r>
          </a:p>
          <a:p>
            <a:pPr>
              <a:buFont typeface="+mj-lt"/>
              <a:buAutoNum type="arabicPeriod"/>
            </a:pPr>
            <a:r>
              <a:rPr lang="en-US" sz="2800" dirty="0"/>
              <a:t>Double haploid (DH) lines</a:t>
            </a:r>
          </a:p>
        </p:txBody>
      </p:sp>
      <p:sp>
        <p:nvSpPr>
          <p:cNvPr id="6" name="Rounded Rectangle 5"/>
          <p:cNvSpPr/>
          <p:nvPr/>
        </p:nvSpPr>
        <p:spPr>
          <a:xfrm rot="16200000">
            <a:off x="5057058" y="3349012"/>
            <a:ext cx="711393" cy="11853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 rot="16200000">
            <a:off x="4126821" y="3334696"/>
            <a:ext cx="711392" cy="11853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 rot="16200000">
            <a:off x="3965982" y="3334694"/>
            <a:ext cx="711392" cy="11853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16200000">
            <a:off x="5209458" y="3349178"/>
            <a:ext cx="711393" cy="11853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301676" y="5272010"/>
            <a:ext cx="269873" cy="725878"/>
            <a:chOff x="4118306" y="2810142"/>
            <a:chExt cx="269873" cy="725878"/>
          </a:xfrm>
        </p:grpSpPr>
        <p:grpSp>
          <p:nvGrpSpPr>
            <p:cNvPr id="11" name="Group 10"/>
            <p:cNvGrpSpPr/>
            <p:nvPr/>
          </p:nvGrpSpPr>
          <p:grpSpPr>
            <a:xfrm rot="16200000">
              <a:off x="3814104" y="3114345"/>
              <a:ext cx="725877" cy="117473"/>
              <a:chOff x="5528733" y="2791016"/>
              <a:chExt cx="2887137" cy="118534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5528733" y="2792088"/>
                <a:ext cx="1758111" cy="117462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7009652" y="2791016"/>
                <a:ext cx="1406218" cy="118534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 rot="16200000">
              <a:off x="3966504" y="3114344"/>
              <a:ext cx="725877" cy="117473"/>
              <a:chOff x="5528733" y="2791016"/>
              <a:chExt cx="2887137" cy="118534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5528733" y="2792088"/>
                <a:ext cx="1758111" cy="117462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7009652" y="2791016"/>
                <a:ext cx="1406218" cy="118534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3274751" y="5272011"/>
            <a:ext cx="270935" cy="711559"/>
            <a:chOff x="2882893" y="2810143"/>
            <a:chExt cx="270935" cy="711559"/>
          </a:xfrm>
        </p:grpSpPr>
        <p:grpSp>
          <p:nvGrpSpPr>
            <p:cNvPr id="18" name="Group 17"/>
            <p:cNvGrpSpPr/>
            <p:nvPr/>
          </p:nvGrpSpPr>
          <p:grpSpPr>
            <a:xfrm rot="16200000">
              <a:off x="2586381" y="3106655"/>
              <a:ext cx="711559" cy="118535"/>
              <a:chOff x="5528733" y="2580422"/>
              <a:chExt cx="2887133" cy="118533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5528733" y="2580422"/>
                <a:ext cx="2353742" cy="118533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772400" y="2580422"/>
                <a:ext cx="643466" cy="11853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 rot="16200000">
              <a:off x="2738781" y="3106655"/>
              <a:ext cx="711559" cy="118535"/>
              <a:chOff x="5528733" y="2580422"/>
              <a:chExt cx="2887133" cy="118533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5528733" y="2580422"/>
                <a:ext cx="2353742" cy="118533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7772400" y="2580422"/>
                <a:ext cx="643466" cy="11853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6354468" y="5272010"/>
            <a:ext cx="270938" cy="698748"/>
            <a:chOff x="5962610" y="2810142"/>
            <a:chExt cx="270938" cy="698748"/>
          </a:xfrm>
        </p:grpSpPr>
        <p:grpSp>
          <p:nvGrpSpPr>
            <p:cNvPr id="25" name="Group 24"/>
            <p:cNvGrpSpPr/>
            <p:nvPr/>
          </p:nvGrpSpPr>
          <p:grpSpPr>
            <a:xfrm>
              <a:off x="5962610" y="2810142"/>
              <a:ext cx="118538" cy="698748"/>
              <a:chOff x="5962610" y="2980134"/>
              <a:chExt cx="118538" cy="698748"/>
            </a:xfrm>
          </p:grpSpPr>
          <p:grpSp>
            <p:nvGrpSpPr>
              <p:cNvPr id="31" name="Group 30"/>
              <p:cNvGrpSpPr/>
              <p:nvPr/>
            </p:nvGrpSpPr>
            <p:grpSpPr>
              <a:xfrm rot="16200000">
                <a:off x="5827971" y="3425704"/>
                <a:ext cx="387818" cy="118537"/>
                <a:chOff x="5528737" y="2580422"/>
                <a:chExt cx="1573562" cy="118535"/>
              </a:xfrm>
            </p:grpSpPr>
            <p:sp>
              <p:nvSpPr>
                <p:cNvPr id="33" name="Rounded Rectangle 32"/>
                <p:cNvSpPr/>
                <p:nvPr/>
              </p:nvSpPr>
              <p:spPr>
                <a:xfrm>
                  <a:off x="5528737" y="2580422"/>
                  <a:ext cx="976582" cy="118535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ounded Rectangle 33"/>
                <p:cNvSpPr/>
                <p:nvPr/>
              </p:nvSpPr>
              <p:spPr>
                <a:xfrm>
                  <a:off x="6458832" y="2580422"/>
                  <a:ext cx="643467" cy="11853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2" name="Rounded Rectangle 31"/>
              <p:cNvSpPr/>
              <p:nvPr/>
            </p:nvSpPr>
            <p:spPr>
              <a:xfrm rot="16200000">
                <a:off x="5858670" y="3084074"/>
                <a:ext cx="326418" cy="118538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6115010" y="2810142"/>
              <a:ext cx="118538" cy="698748"/>
              <a:chOff x="6115010" y="2991776"/>
              <a:chExt cx="118538" cy="698748"/>
            </a:xfrm>
          </p:grpSpPr>
          <p:grpSp>
            <p:nvGrpSpPr>
              <p:cNvPr id="27" name="Group 26"/>
              <p:cNvGrpSpPr/>
              <p:nvPr/>
            </p:nvGrpSpPr>
            <p:grpSpPr>
              <a:xfrm rot="16200000">
                <a:off x="5980371" y="3437346"/>
                <a:ext cx="387818" cy="118537"/>
                <a:chOff x="5528737" y="2580422"/>
                <a:chExt cx="1573562" cy="118535"/>
              </a:xfrm>
            </p:grpSpPr>
            <p:sp>
              <p:nvSpPr>
                <p:cNvPr id="29" name="Rounded Rectangle 28"/>
                <p:cNvSpPr/>
                <p:nvPr/>
              </p:nvSpPr>
              <p:spPr>
                <a:xfrm>
                  <a:off x="5528737" y="2580422"/>
                  <a:ext cx="976582" cy="118535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ounded Rectangle 29"/>
                <p:cNvSpPr/>
                <p:nvPr/>
              </p:nvSpPr>
              <p:spPr>
                <a:xfrm>
                  <a:off x="6458832" y="2580422"/>
                  <a:ext cx="643467" cy="11853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8" name="Rounded Rectangle 27"/>
              <p:cNvSpPr/>
              <p:nvPr/>
            </p:nvSpPr>
            <p:spPr>
              <a:xfrm rot="16200000">
                <a:off x="6011070" y="3095716"/>
                <a:ext cx="326418" cy="118538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5" name="Group 34"/>
          <p:cNvGrpSpPr/>
          <p:nvPr/>
        </p:nvGrpSpPr>
        <p:grpSpPr>
          <a:xfrm>
            <a:off x="5327539" y="5272010"/>
            <a:ext cx="270938" cy="722959"/>
            <a:chOff x="4968866" y="2810142"/>
            <a:chExt cx="270938" cy="722959"/>
          </a:xfrm>
        </p:grpSpPr>
        <p:grpSp>
          <p:nvGrpSpPr>
            <p:cNvPr id="36" name="Group 35"/>
            <p:cNvGrpSpPr/>
            <p:nvPr/>
          </p:nvGrpSpPr>
          <p:grpSpPr>
            <a:xfrm>
              <a:off x="4968866" y="2810142"/>
              <a:ext cx="118538" cy="722959"/>
              <a:chOff x="4968866" y="2986203"/>
              <a:chExt cx="118538" cy="722959"/>
            </a:xfrm>
          </p:grpSpPr>
          <p:grpSp>
            <p:nvGrpSpPr>
              <p:cNvPr id="42" name="Group 41"/>
              <p:cNvGrpSpPr/>
              <p:nvPr/>
            </p:nvGrpSpPr>
            <p:grpSpPr>
              <a:xfrm rot="16200000">
                <a:off x="4760385" y="3194684"/>
                <a:ext cx="535500" cy="118537"/>
                <a:chOff x="6243086" y="2580422"/>
                <a:chExt cx="2172780" cy="118535"/>
              </a:xfrm>
            </p:grpSpPr>
            <p:sp>
              <p:nvSpPr>
                <p:cNvPr id="44" name="Rounded Rectangle 43"/>
                <p:cNvSpPr/>
                <p:nvPr/>
              </p:nvSpPr>
              <p:spPr>
                <a:xfrm>
                  <a:off x="6243086" y="2580422"/>
                  <a:ext cx="1639390" cy="118535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ounded Rectangle 44"/>
                <p:cNvSpPr/>
                <p:nvPr/>
              </p:nvSpPr>
              <p:spPr>
                <a:xfrm>
                  <a:off x="7398819" y="2580423"/>
                  <a:ext cx="1017047" cy="118534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3" name="Rounded Rectangle 42"/>
              <p:cNvSpPr/>
              <p:nvPr/>
            </p:nvSpPr>
            <p:spPr>
              <a:xfrm rot="16200000">
                <a:off x="4892653" y="3514410"/>
                <a:ext cx="270966" cy="118537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5121266" y="2810142"/>
              <a:ext cx="118538" cy="722959"/>
              <a:chOff x="5121266" y="3138603"/>
              <a:chExt cx="118538" cy="722959"/>
            </a:xfrm>
          </p:grpSpPr>
          <p:grpSp>
            <p:nvGrpSpPr>
              <p:cNvPr id="38" name="Group 37"/>
              <p:cNvGrpSpPr/>
              <p:nvPr/>
            </p:nvGrpSpPr>
            <p:grpSpPr>
              <a:xfrm rot="16200000">
                <a:off x="4912785" y="3347084"/>
                <a:ext cx="535500" cy="118537"/>
                <a:chOff x="6243086" y="2580422"/>
                <a:chExt cx="2172780" cy="118535"/>
              </a:xfrm>
            </p:grpSpPr>
            <p:sp>
              <p:nvSpPr>
                <p:cNvPr id="40" name="Rounded Rectangle 39"/>
                <p:cNvSpPr/>
                <p:nvPr/>
              </p:nvSpPr>
              <p:spPr>
                <a:xfrm>
                  <a:off x="6243086" y="2580422"/>
                  <a:ext cx="1639390" cy="118535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ounded Rectangle 40"/>
                <p:cNvSpPr/>
                <p:nvPr/>
              </p:nvSpPr>
              <p:spPr>
                <a:xfrm>
                  <a:off x="7398819" y="2580423"/>
                  <a:ext cx="1017047" cy="118534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9" name="Rounded Rectangle 38"/>
              <p:cNvSpPr/>
              <p:nvPr/>
            </p:nvSpPr>
            <p:spPr>
              <a:xfrm rot="16200000">
                <a:off x="5045053" y="3666810"/>
                <a:ext cx="270966" cy="118537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6" name="TextBox 45"/>
          <p:cNvSpPr txBox="1"/>
          <p:nvPr/>
        </p:nvSpPr>
        <p:spPr>
          <a:xfrm>
            <a:off x="4768041" y="3052749"/>
            <a:ext cx="39766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X</a:t>
            </a:r>
          </a:p>
        </p:txBody>
      </p:sp>
      <p:sp>
        <p:nvSpPr>
          <p:cNvPr id="47" name="Down Arrow 46"/>
          <p:cNvSpPr/>
          <p:nvPr/>
        </p:nvSpPr>
        <p:spPr>
          <a:xfrm>
            <a:off x="4806761" y="4001853"/>
            <a:ext cx="309393" cy="443075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Down Arrow 47"/>
          <p:cNvSpPr/>
          <p:nvPr/>
        </p:nvSpPr>
        <p:spPr>
          <a:xfrm>
            <a:off x="4806761" y="4609708"/>
            <a:ext cx="309393" cy="405396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23958" y="3068215"/>
            <a:ext cx="1295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Parents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523958" y="5340722"/>
            <a:ext cx="1383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DH lines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130578" y="5294257"/>
            <a:ext cx="456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...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165706" y="4001853"/>
            <a:ext cx="2995057" cy="99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haploid induction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genome doubling</a:t>
            </a:r>
          </a:p>
        </p:txBody>
      </p:sp>
    </p:spTree>
    <p:extLst>
      <p:ext uri="{BB962C8B-B14F-4D97-AF65-F5344CB8AC3E}">
        <p14:creationId xmlns:p14="http://schemas.microsoft.com/office/powerpoint/2010/main" val="3725843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ounded Rectangle 92"/>
          <p:cNvSpPr/>
          <p:nvPr/>
        </p:nvSpPr>
        <p:spPr>
          <a:xfrm>
            <a:off x="378760" y="997570"/>
            <a:ext cx="8308040" cy="197457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378760" y="1255886"/>
            <a:ext cx="4303306" cy="830997"/>
            <a:chOff x="378760" y="1255886"/>
            <a:chExt cx="4303306" cy="830997"/>
          </a:xfrm>
        </p:grpSpPr>
        <p:sp>
          <p:nvSpPr>
            <p:cNvPr id="6" name="Rounded Rectangle 5"/>
            <p:cNvSpPr/>
            <p:nvPr/>
          </p:nvSpPr>
          <p:spPr>
            <a:xfrm>
              <a:off x="1794933" y="1531499"/>
              <a:ext cx="2887133" cy="118533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794933" y="1743165"/>
              <a:ext cx="2887133" cy="11853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78760" y="1531499"/>
              <a:ext cx="14161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Optima"/>
                  <a:cs typeface="Optima"/>
                </a:rPr>
                <a:t>Chromosome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752599" y="1255886"/>
              <a:ext cx="35583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Optima"/>
                  <a:cs typeface="Optima"/>
                </a:rPr>
                <a:t>1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Optima"/>
                  <a:cs typeface="Optima"/>
                </a:rPr>
                <a:t>0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648" y="200796"/>
            <a:ext cx="8486836" cy="555095"/>
          </a:xfrm>
        </p:spPr>
        <p:txBody>
          <a:bodyPr>
            <a:noAutofit/>
          </a:bodyPr>
          <a:lstStyle/>
          <a:p>
            <a:r>
              <a:rPr lang="en-US" sz="2800" dirty="0">
                <a:latin typeface="Optima"/>
                <a:cs typeface="Optima"/>
              </a:rPr>
              <a:t>Mapping a </a:t>
            </a:r>
            <a:r>
              <a:rPr lang="en-US" sz="2800" dirty="0">
                <a:solidFill>
                  <a:srgbClr val="008000"/>
                </a:solidFill>
                <a:latin typeface="Optima"/>
                <a:cs typeface="Optima"/>
              </a:rPr>
              <a:t>causal genetic controlling component (X)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7200" y="1059125"/>
            <a:ext cx="1267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Optima"/>
                <a:cs typeface="Optima"/>
              </a:rPr>
              <a:t>Map/Marker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418865" y="3589580"/>
            <a:ext cx="1133644" cy="3186973"/>
            <a:chOff x="5580401" y="3503379"/>
            <a:chExt cx="1133644" cy="3186973"/>
          </a:xfrm>
        </p:grpSpPr>
        <p:sp>
          <p:nvSpPr>
            <p:cNvPr id="83" name="TextBox 82"/>
            <p:cNvSpPr txBox="1"/>
            <p:nvPr/>
          </p:nvSpPr>
          <p:spPr>
            <a:xfrm>
              <a:off x="5580401" y="6351798"/>
              <a:ext cx="11336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atin typeface="Optima"/>
                  <a:cs typeface="Optima"/>
                </a:defRPr>
              </a:lvl1pPr>
            </a:lstStyle>
            <a:p>
              <a:r>
                <a:rPr lang="en-US" dirty="0">
                  <a:solidFill>
                    <a:srgbClr val="000000"/>
                  </a:solidFill>
                </a:rPr>
                <a:t>Phenotype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5945300" y="3743687"/>
              <a:ext cx="35388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7700"/>
                  </a:solidFill>
                  <a:latin typeface="Courier"/>
                  <a:ea typeface="ＭＳ Ｐゴシック" charset="-128"/>
                  <a:cs typeface="Courier"/>
                </a:rPr>
                <a:t>1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945300" y="4472819"/>
              <a:ext cx="35388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7700"/>
                  </a:solidFill>
                  <a:latin typeface="Courier"/>
                  <a:ea typeface="ＭＳ Ｐゴシック" charset="-128"/>
                  <a:cs typeface="Courier"/>
                </a:rPr>
                <a:t>1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5945300" y="4108253"/>
              <a:ext cx="35388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7700"/>
                  </a:solidFill>
                  <a:latin typeface="Courier"/>
                  <a:ea typeface="ＭＳ Ｐゴシック" charset="-128"/>
                  <a:cs typeface="Courier"/>
                </a:rPr>
                <a:t>0</a:t>
              </a:r>
              <a:endParaRPr lang="en-US" dirty="0">
                <a:solidFill>
                  <a:srgbClr val="007700"/>
                </a:solidFill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5945300" y="4837385"/>
              <a:ext cx="35388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7700"/>
                  </a:solidFill>
                  <a:latin typeface="Courier"/>
                  <a:ea typeface="ＭＳ Ｐゴシック" charset="-128"/>
                  <a:cs typeface="Courier"/>
                </a:rPr>
                <a:t>0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5945300" y="5566517"/>
              <a:ext cx="35388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7700"/>
                  </a:solidFill>
                  <a:latin typeface="Courier"/>
                  <a:ea typeface="ＭＳ Ｐゴシック" charset="-128"/>
                  <a:cs typeface="Courier"/>
                </a:rPr>
                <a:t>0</a:t>
              </a: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5945300" y="5201951"/>
              <a:ext cx="35388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7700"/>
                  </a:solidFill>
                  <a:latin typeface="Courier"/>
                  <a:ea typeface="ＭＳ Ｐゴシック" charset="-128"/>
                  <a:cs typeface="Courier"/>
                </a:rPr>
                <a:t>1</a:t>
              </a:r>
              <a:endParaRPr lang="en-US" dirty="0">
                <a:solidFill>
                  <a:srgbClr val="007700"/>
                </a:solidFill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5945300" y="5931084"/>
              <a:ext cx="35388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7700"/>
                  </a:solidFill>
                  <a:latin typeface="Courier"/>
                  <a:ea typeface="ＭＳ Ｐゴシック" charset="-128"/>
                  <a:cs typeface="Courier"/>
                </a:rPr>
                <a:t>1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929948" y="3503379"/>
              <a:ext cx="3538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007700"/>
                  </a:solidFill>
                  <a:latin typeface="Optima"/>
                  <a:cs typeface="Optima"/>
                </a:rPr>
                <a:t>X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623069" y="4234445"/>
            <a:ext cx="2210862" cy="1230292"/>
            <a:chOff x="6610840" y="4217968"/>
            <a:chExt cx="2210862" cy="1230292"/>
          </a:xfrm>
        </p:grpSpPr>
        <p:sp>
          <p:nvSpPr>
            <p:cNvPr id="94" name="TextBox 93"/>
            <p:cNvSpPr txBox="1"/>
            <p:nvPr/>
          </p:nvSpPr>
          <p:spPr>
            <a:xfrm>
              <a:off x="6890589" y="4863484"/>
              <a:ext cx="1651364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Optima"/>
                  <a:cs typeface="Optima"/>
                </a:rPr>
                <a:t>A B </a:t>
              </a:r>
              <a:r>
                <a:rPr lang="en-US" sz="3200" dirty="0">
                  <a:solidFill>
                    <a:srgbClr val="007700"/>
                  </a:solidFill>
                  <a:latin typeface="Optima"/>
                  <a:cs typeface="Optima"/>
                </a:rPr>
                <a:t>X</a:t>
              </a:r>
              <a:r>
                <a:rPr lang="en-US" dirty="0">
                  <a:latin typeface="Optima"/>
                  <a:cs typeface="Optima"/>
                </a:rPr>
                <a:t> C D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610840" y="4217968"/>
              <a:ext cx="22108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Optima"/>
                  <a:cs typeface="Optima"/>
                </a:rPr>
                <a:t>Mapping result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78760" y="3141697"/>
            <a:ext cx="2887134" cy="3103462"/>
            <a:chOff x="2366531" y="3125220"/>
            <a:chExt cx="2887134" cy="3103462"/>
          </a:xfrm>
        </p:grpSpPr>
        <p:sp>
          <p:nvSpPr>
            <p:cNvPr id="46" name="Rounded Rectangle 45"/>
            <p:cNvSpPr/>
            <p:nvPr/>
          </p:nvSpPr>
          <p:spPr>
            <a:xfrm>
              <a:off x="2366531" y="4284014"/>
              <a:ext cx="2887133" cy="11853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2366531" y="3920465"/>
              <a:ext cx="2887133" cy="118533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2366531" y="5026125"/>
              <a:ext cx="2887133" cy="119605"/>
              <a:chOff x="5528733" y="2791016"/>
              <a:chExt cx="2887133" cy="119605"/>
            </a:xfrm>
          </p:grpSpPr>
          <p:sp>
            <p:nvSpPr>
              <p:cNvPr id="52" name="Rounded Rectangle 51"/>
              <p:cNvSpPr/>
              <p:nvPr/>
            </p:nvSpPr>
            <p:spPr>
              <a:xfrm>
                <a:off x="5528733" y="2792088"/>
                <a:ext cx="2353742" cy="11853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7772400" y="2791016"/>
                <a:ext cx="643466" cy="118533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2366531" y="4662576"/>
              <a:ext cx="2887133" cy="118533"/>
              <a:chOff x="5528733" y="2580422"/>
              <a:chExt cx="2887133" cy="118533"/>
            </a:xfrm>
          </p:grpSpPr>
          <p:sp>
            <p:nvSpPr>
              <p:cNvPr id="55" name="Rounded Rectangle 54"/>
              <p:cNvSpPr/>
              <p:nvPr/>
            </p:nvSpPr>
            <p:spPr>
              <a:xfrm>
                <a:off x="5528733" y="2580422"/>
                <a:ext cx="2353742" cy="118533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ounded Rectangle 56"/>
              <p:cNvSpPr/>
              <p:nvPr/>
            </p:nvSpPr>
            <p:spPr>
              <a:xfrm>
                <a:off x="7772400" y="2580422"/>
                <a:ext cx="643466" cy="11853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2366531" y="5405759"/>
              <a:ext cx="2887133" cy="118533"/>
              <a:chOff x="5528733" y="2580422"/>
              <a:chExt cx="2887133" cy="118533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5528733" y="2580422"/>
                <a:ext cx="2353742" cy="118533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7151841" y="2580422"/>
                <a:ext cx="1264025" cy="11853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2366532" y="5769308"/>
              <a:ext cx="2887133" cy="117471"/>
              <a:chOff x="5528733" y="2791016"/>
              <a:chExt cx="2353742" cy="118533"/>
            </a:xfrm>
          </p:grpSpPr>
          <p:sp>
            <p:nvSpPr>
              <p:cNvPr id="68" name="Rounded Rectangle 67"/>
              <p:cNvSpPr/>
              <p:nvPr/>
            </p:nvSpPr>
            <p:spPr>
              <a:xfrm>
                <a:off x="5528733" y="2792088"/>
                <a:ext cx="2353742" cy="117461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ounded Rectangle 68"/>
              <p:cNvSpPr/>
              <p:nvPr/>
            </p:nvSpPr>
            <p:spPr>
              <a:xfrm>
                <a:off x="5528733" y="2791016"/>
                <a:ext cx="643466" cy="118533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2366531" y="6110149"/>
              <a:ext cx="2887134" cy="118533"/>
              <a:chOff x="5528733" y="2791016"/>
              <a:chExt cx="2887134" cy="118533"/>
            </a:xfrm>
          </p:grpSpPr>
          <p:sp>
            <p:nvSpPr>
              <p:cNvPr id="71" name="Rounded Rectangle 70"/>
              <p:cNvSpPr/>
              <p:nvPr/>
            </p:nvSpPr>
            <p:spPr>
              <a:xfrm>
                <a:off x="5528733" y="2792088"/>
                <a:ext cx="986362" cy="117461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ounded Rectangle 71"/>
              <p:cNvSpPr/>
              <p:nvPr/>
            </p:nvSpPr>
            <p:spPr>
              <a:xfrm>
                <a:off x="6447359" y="2791016"/>
                <a:ext cx="1968508" cy="118533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6" name="TextBox 95"/>
            <p:cNvSpPr txBox="1"/>
            <p:nvPr/>
          </p:nvSpPr>
          <p:spPr>
            <a:xfrm>
              <a:off x="2797364" y="3125220"/>
              <a:ext cx="1986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atin typeface="Optima"/>
                  <a:cs typeface="Optima"/>
                </a:defRPr>
              </a:lvl1pPr>
            </a:lstStyle>
            <a:p>
              <a:pPr algn="ctr"/>
              <a:r>
                <a:rPr lang="en-US" dirty="0"/>
                <a:t>Mapping population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528733" y="1039905"/>
            <a:ext cx="2887133" cy="1726777"/>
            <a:chOff x="5528733" y="1039905"/>
            <a:chExt cx="2887133" cy="1726777"/>
          </a:xfrm>
        </p:grpSpPr>
        <p:sp>
          <p:nvSpPr>
            <p:cNvPr id="27" name="Rounded Rectangle 26"/>
            <p:cNvSpPr/>
            <p:nvPr/>
          </p:nvSpPr>
          <p:spPr>
            <a:xfrm>
              <a:off x="5528733" y="1759142"/>
              <a:ext cx="2887133" cy="11853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28733" y="1547476"/>
              <a:ext cx="2887133" cy="118533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5528733" y="2647077"/>
              <a:ext cx="2887133" cy="119605"/>
              <a:chOff x="5528733" y="2791016"/>
              <a:chExt cx="2887133" cy="119605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5528733" y="2792088"/>
                <a:ext cx="2353742" cy="11853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7772400" y="2791016"/>
                <a:ext cx="643466" cy="118533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5528733" y="2436483"/>
              <a:ext cx="2887133" cy="118533"/>
              <a:chOff x="5528733" y="2580422"/>
              <a:chExt cx="2887133" cy="118533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5528733" y="2580422"/>
                <a:ext cx="2353742" cy="118533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7772400" y="2580422"/>
                <a:ext cx="643466" cy="11853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" name="Down Arrow 36"/>
            <p:cNvSpPr/>
            <p:nvPr/>
          </p:nvSpPr>
          <p:spPr>
            <a:xfrm>
              <a:off x="6891873" y="2004680"/>
              <a:ext cx="118534" cy="255596"/>
            </a:xfrm>
            <a:prstGeom prst="down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186009" y="1039905"/>
              <a:ext cx="1530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atin typeface="Optima"/>
                  <a:cs typeface="Optima"/>
                </a:defRPr>
              </a:lvl1pPr>
            </a:lstStyle>
            <a:p>
              <a:r>
                <a:rPr lang="en-US" dirty="0"/>
                <a:t>Recombination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 flipH="1">
              <a:off x="7620007" y="1553570"/>
              <a:ext cx="26246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2091280" y="1059125"/>
            <a:ext cx="789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Optima"/>
                <a:cs typeface="Optima"/>
              </a:rPr>
              <a:t>A      B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539081" y="1059125"/>
            <a:ext cx="823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Optima"/>
                <a:cs typeface="Optima"/>
              </a:rPr>
              <a:t>C      D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88025" y="3506323"/>
            <a:ext cx="2417501" cy="3182069"/>
            <a:chOff x="2675796" y="3489846"/>
            <a:chExt cx="2417501" cy="3182069"/>
          </a:xfrm>
        </p:grpSpPr>
        <p:sp>
          <p:nvSpPr>
            <p:cNvPr id="82" name="TextBox 81"/>
            <p:cNvSpPr txBox="1"/>
            <p:nvPr/>
          </p:nvSpPr>
          <p:spPr>
            <a:xfrm>
              <a:off x="3269041" y="6333361"/>
              <a:ext cx="10626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atin typeface="Optima"/>
                  <a:cs typeface="Optima"/>
                </a:defRPr>
              </a:lvl1pPr>
            </a:lstStyle>
            <a:p>
              <a:r>
                <a:rPr lang="en-US" dirty="0">
                  <a:solidFill>
                    <a:srgbClr val="000000"/>
                  </a:solidFill>
                </a:rPr>
                <a:t>Genotype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675796" y="3489846"/>
              <a:ext cx="2417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Optima"/>
                  <a:cs typeface="Optima"/>
                </a:rPr>
                <a:t>A      B           C       D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706903" y="3761600"/>
              <a:ext cx="23237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Optima"/>
                  <a:cs typeface="Optima"/>
                </a:rPr>
                <a:t>1     1          1       1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706903" y="4125226"/>
              <a:ext cx="23237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Optima"/>
                  <a:cs typeface="Optima"/>
                </a:rPr>
                <a:t>0     0          0       0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706903" y="4488852"/>
              <a:ext cx="23237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Optima"/>
                  <a:cs typeface="Optima"/>
                </a:rPr>
                <a:t>1     1          1       0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06903" y="4859534"/>
              <a:ext cx="23237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Optima"/>
                  <a:cs typeface="Optima"/>
                </a:rPr>
                <a:t>0     0          0       1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06903" y="5237272"/>
              <a:ext cx="23237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Optima"/>
                  <a:cs typeface="Optima"/>
                </a:rPr>
                <a:t>1     1          0       0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06903" y="5600898"/>
              <a:ext cx="23237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Optima"/>
                  <a:cs typeface="Optima"/>
                </a:rPr>
                <a:t>1     0          0       0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06903" y="5943354"/>
              <a:ext cx="23237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Optima"/>
                  <a:cs typeface="Optima"/>
                </a:rPr>
                <a:t>0     1          1       1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712165" y="3903879"/>
            <a:ext cx="118534" cy="2370320"/>
            <a:chOff x="531912" y="3824453"/>
            <a:chExt cx="118534" cy="2370320"/>
          </a:xfrm>
        </p:grpSpPr>
        <p:sp>
          <p:nvSpPr>
            <p:cNvPr id="100" name="Oval 99"/>
            <p:cNvSpPr/>
            <p:nvPr/>
          </p:nvSpPr>
          <p:spPr>
            <a:xfrm>
              <a:off x="531912" y="3824453"/>
              <a:ext cx="118534" cy="176840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Oval 100"/>
            <p:cNvSpPr/>
            <p:nvPr/>
          </p:nvSpPr>
          <p:spPr>
            <a:xfrm>
              <a:off x="531912" y="4573620"/>
              <a:ext cx="118534" cy="176840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531912" y="5316803"/>
              <a:ext cx="118534" cy="176840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531912" y="6017933"/>
              <a:ext cx="118534" cy="176840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31912" y="1387569"/>
            <a:ext cx="4150154" cy="1584579"/>
            <a:chOff x="531912" y="1387569"/>
            <a:chExt cx="4150154" cy="1584579"/>
          </a:xfrm>
        </p:grpSpPr>
        <p:sp>
          <p:nvSpPr>
            <p:cNvPr id="20" name="TextBox 19"/>
            <p:cNvSpPr txBox="1"/>
            <p:nvPr/>
          </p:nvSpPr>
          <p:spPr>
            <a:xfrm>
              <a:off x="531912" y="2385666"/>
              <a:ext cx="10626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Optima"/>
                  <a:cs typeface="Optima"/>
                </a:rPr>
                <a:t>Genotype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794933" y="1894930"/>
              <a:ext cx="2887133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3200" dirty="0">
                  <a:solidFill>
                    <a:schemeClr val="bg1">
                      <a:lumMod val="65000"/>
                    </a:schemeClr>
                  </a:solidFill>
                  <a:latin typeface="Courier"/>
                  <a:ea typeface="ＭＳ Ｐゴシック" charset="-128"/>
                  <a:cs typeface="Courier"/>
                </a:rPr>
                <a:t>…1…1… …1…1…</a:t>
              </a:r>
            </a:p>
            <a:p>
              <a:pPr>
                <a:defRPr/>
              </a:pPr>
              <a:r>
                <a:rPr lang="en-US" sz="3200" dirty="0">
                  <a:solidFill>
                    <a:schemeClr val="bg1">
                      <a:lumMod val="65000"/>
                    </a:schemeClr>
                  </a:solidFill>
                  <a:latin typeface="Courier"/>
                  <a:ea typeface="ＭＳ Ｐゴシック" charset="-128"/>
                  <a:cs typeface="Courier"/>
                </a:rPr>
                <a:t>…0…0…</a:t>
              </a:r>
              <a:r>
                <a:rPr lang="en-US" sz="3200" dirty="0">
                  <a:solidFill>
                    <a:srgbClr val="008000"/>
                  </a:solidFill>
                  <a:latin typeface="Courier"/>
                  <a:ea typeface="ＭＳ Ｐゴシック" charset="-128"/>
                  <a:cs typeface="Courier"/>
                </a:rPr>
                <a:t> </a:t>
              </a:r>
              <a:r>
                <a:rPr lang="en-US" sz="3200" dirty="0">
                  <a:solidFill>
                    <a:schemeClr val="bg1">
                      <a:lumMod val="65000"/>
                    </a:schemeClr>
                  </a:solidFill>
                  <a:latin typeface="Courier"/>
                  <a:ea typeface="ＭＳ Ｐゴシック" charset="-128"/>
                  <a:cs typeface="Courier"/>
                </a:rPr>
                <a:t>…0…0…</a:t>
              </a:r>
              <a:endParaRPr lang="en-US" sz="32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  <a:cs typeface="ＭＳ Ｐゴシック" charset="-128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2243670" y="1387569"/>
              <a:ext cx="0" cy="6096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726271" y="1387569"/>
              <a:ext cx="0" cy="6096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699936" y="1387569"/>
              <a:ext cx="0" cy="609600"/>
            </a:xfrm>
            <a:prstGeom prst="line">
              <a:avLst/>
            </a:prstGeom>
            <a:ln>
              <a:solidFill>
                <a:srgbClr val="7F7F7F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182537" y="1387569"/>
              <a:ext cx="0" cy="609600"/>
            </a:xfrm>
            <a:prstGeom prst="line">
              <a:avLst/>
            </a:prstGeom>
            <a:ln>
              <a:solidFill>
                <a:srgbClr val="7F7F7F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6833931" y="3589580"/>
            <a:ext cx="1133644" cy="3186973"/>
            <a:chOff x="5580401" y="3503379"/>
            <a:chExt cx="1133644" cy="3186973"/>
          </a:xfrm>
        </p:grpSpPr>
        <p:sp>
          <p:nvSpPr>
            <p:cNvPr id="98" name="TextBox 97"/>
            <p:cNvSpPr txBox="1"/>
            <p:nvPr/>
          </p:nvSpPr>
          <p:spPr>
            <a:xfrm>
              <a:off x="5580401" y="6351798"/>
              <a:ext cx="11336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atin typeface="Optima"/>
                  <a:cs typeface="Optima"/>
                </a:defRPr>
              </a:lvl1pPr>
            </a:lstStyle>
            <a:p>
              <a:r>
                <a:rPr lang="en-US" dirty="0">
                  <a:solidFill>
                    <a:srgbClr val="000000"/>
                  </a:solidFill>
                </a:rPr>
                <a:t>Phenotype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5945300" y="3743687"/>
              <a:ext cx="57357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7700"/>
                  </a:solidFill>
                  <a:latin typeface="Courier"/>
                  <a:ea typeface="ＭＳ Ｐゴシック" charset="-128"/>
                  <a:cs typeface="Courier"/>
                </a:rPr>
                <a:t>35</a:t>
              </a: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945300" y="4472819"/>
              <a:ext cx="57357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7700"/>
                  </a:solidFill>
                  <a:latin typeface="Courier"/>
                  <a:ea typeface="ＭＳ Ｐゴシック" charset="-128"/>
                  <a:cs typeface="Courier"/>
                </a:rPr>
                <a:t>24</a:t>
              </a: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5945300" y="4108253"/>
              <a:ext cx="57357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7700"/>
                  </a:solidFill>
                  <a:ea typeface="ＭＳ Ｐゴシック" charset="-128"/>
                  <a:cs typeface="ＭＳ Ｐゴシック" charset="-128"/>
                </a:rPr>
                <a:t>3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5945300" y="4837385"/>
              <a:ext cx="57357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7700"/>
                  </a:solidFill>
                  <a:latin typeface="Courier"/>
                  <a:ea typeface="ＭＳ Ｐゴシック" charset="-128"/>
                  <a:cs typeface="Courier"/>
                </a:rPr>
                <a:t>12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5945300" y="5566517"/>
              <a:ext cx="57357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7700"/>
                  </a:solidFill>
                  <a:latin typeface="Courier"/>
                  <a:ea typeface="ＭＳ Ｐゴシック" charset="-128"/>
                  <a:cs typeface="Courier"/>
                </a:rPr>
                <a:t>18</a:t>
              </a: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5945300" y="5201951"/>
              <a:ext cx="57357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7700"/>
                  </a:solidFill>
                  <a:latin typeface="Courier"/>
                  <a:ea typeface="ＭＳ Ｐゴシック" charset="-128"/>
                  <a:cs typeface="Courier"/>
                </a:rPr>
                <a:t>45</a:t>
              </a:r>
              <a:endParaRPr lang="en-US" dirty="0">
                <a:solidFill>
                  <a:srgbClr val="007700"/>
                </a:solidFill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5945300" y="5931084"/>
              <a:ext cx="57357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7700"/>
                  </a:solidFill>
                  <a:latin typeface="Courier"/>
                  <a:ea typeface="ＭＳ Ｐゴシック" charset="-128"/>
                  <a:cs typeface="Courier"/>
                </a:rPr>
                <a:t>20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970699" y="3503379"/>
              <a:ext cx="4920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007700"/>
                  </a:solidFill>
                  <a:latin typeface="Optima"/>
                  <a:cs typeface="Optima"/>
                </a:rPr>
                <a:t>X’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60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9288"/>
          </a:xfrm>
        </p:spPr>
        <p:txBody>
          <a:bodyPr>
            <a:normAutofit/>
          </a:bodyPr>
          <a:lstStyle/>
          <a:p>
            <a:r>
              <a:rPr lang="en-US" sz="3200" dirty="0"/>
              <a:t>Approach 1: t-test or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9778" y="1227345"/>
            <a:ext cx="7291011" cy="2267178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Based on the genotype data, individuals are divided into groups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Perform t-test or ANOVA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Repeat for all markers</a:t>
            </a:r>
          </a:p>
          <a:p>
            <a:pPr marL="0" indent="0">
              <a:buNone/>
            </a:pPr>
            <a:r>
              <a:rPr lang="en-US" sz="2400" dirty="0"/>
              <a:t>(use t-test if only two groups exist)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71494" y="3586304"/>
            <a:ext cx="5912452" cy="27700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b="1" i="1" dirty="0"/>
              <a:t>Pros</a:t>
            </a:r>
            <a:r>
              <a:rPr lang="en-US" sz="2400" b="1" dirty="0"/>
              <a:t>:</a:t>
            </a:r>
          </a:p>
          <a:p>
            <a:r>
              <a:rPr lang="en-US" sz="2400" dirty="0"/>
              <a:t>Simple</a:t>
            </a:r>
          </a:p>
          <a:p>
            <a:r>
              <a:rPr lang="en-US" sz="2400" dirty="0"/>
              <a:t>No maps required</a:t>
            </a:r>
          </a:p>
          <a:p>
            <a:pPr marL="0" indent="0">
              <a:buFont typeface="Arial"/>
              <a:buNone/>
            </a:pPr>
            <a:r>
              <a:rPr lang="en-US" sz="2400" b="1" i="1" dirty="0"/>
              <a:t>Cons</a:t>
            </a:r>
            <a:r>
              <a:rPr lang="en-US" sz="2400" b="1" dirty="0"/>
              <a:t>:</a:t>
            </a:r>
          </a:p>
          <a:p>
            <a:r>
              <a:rPr lang="en-US" sz="2400" dirty="0"/>
              <a:t>Individuals with missing data are excluded</a:t>
            </a:r>
          </a:p>
          <a:p>
            <a:r>
              <a:rPr lang="en-US" sz="2400" dirty="0"/>
              <a:t>Suffers in low density markers</a:t>
            </a:r>
          </a:p>
          <a:p>
            <a:pPr marL="0" indent="0">
              <a:buFont typeface="Arial"/>
              <a:buNone/>
            </a:pPr>
            <a:endParaRPr lang="en-US" sz="2400" dirty="0"/>
          </a:p>
        </p:txBody>
      </p:sp>
      <p:grpSp>
        <p:nvGrpSpPr>
          <p:cNvPr id="5" name="Group 4"/>
          <p:cNvGrpSpPr/>
          <p:nvPr/>
        </p:nvGrpSpPr>
        <p:grpSpPr>
          <a:xfrm>
            <a:off x="6141071" y="1796410"/>
            <a:ext cx="1133644" cy="3011173"/>
            <a:chOff x="5580401" y="3444307"/>
            <a:chExt cx="1133644" cy="3011173"/>
          </a:xfrm>
        </p:grpSpPr>
        <p:sp>
          <p:nvSpPr>
            <p:cNvPr id="7" name="Rectangle 6"/>
            <p:cNvSpPr/>
            <p:nvPr/>
          </p:nvSpPr>
          <p:spPr>
            <a:xfrm>
              <a:off x="5945300" y="3743687"/>
              <a:ext cx="35388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8000"/>
                  </a:solidFill>
                  <a:latin typeface="Courier"/>
                  <a:ea typeface="ＭＳ Ｐゴシック" charset="-128"/>
                  <a:cs typeface="Courier"/>
                </a:rPr>
                <a:t>1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945300" y="4472819"/>
              <a:ext cx="35388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8000"/>
                  </a:solidFill>
                  <a:latin typeface="Courier"/>
                  <a:ea typeface="ＭＳ Ｐゴシック" charset="-128"/>
                  <a:cs typeface="Courier"/>
                </a:rPr>
                <a:t>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945300" y="4108253"/>
              <a:ext cx="35388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8000"/>
                  </a:solidFill>
                  <a:latin typeface="Courier"/>
                  <a:ea typeface="ＭＳ Ｐゴシック" charset="-128"/>
                  <a:cs typeface="Courier"/>
                </a:rPr>
                <a:t>1</a:t>
              </a:r>
              <a:endParaRPr lang="en-US" dirty="0">
                <a:solidFill>
                  <a:srgbClr val="008000"/>
                </a:solidFill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45300" y="4837385"/>
              <a:ext cx="35388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8000"/>
                  </a:solidFill>
                  <a:latin typeface="Courier"/>
                  <a:ea typeface="ＭＳ Ｐゴシック" charset="-128"/>
                  <a:cs typeface="Courier"/>
                </a:rPr>
                <a:t>1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45300" y="5721581"/>
              <a:ext cx="35388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Courier"/>
                  <a:ea typeface="ＭＳ Ｐゴシック" charset="-128"/>
                  <a:cs typeface="Courier"/>
                </a:rPr>
                <a:t>0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45300" y="5357015"/>
              <a:ext cx="35388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Courier"/>
                  <a:ea typeface="ＭＳ Ｐゴシック" charset="-128"/>
                  <a:cs typeface="Courier"/>
                </a:rPr>
                <a:t>0</a:t>
              </a:r>
              <a:endParaRPr lang="en-US" dirty="0">
                <a:solidFill>
                  <a:srgbClr val="FF0000"/>
                </a:solidFill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945300" y="6086148"/>
              <a:ext cx="35388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Courier"/>
                  <a:ea typeface="ＭＳ Ｐゴシック" charset="-128"/>
                  <a:cs typeface="Courier"/>
                </a:rPr>
                <a:t>0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80401" y="3444307"/>
              <a:ext cx="1133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Optima"/>
                  <a:cs typeface="Optima"/>
                </a:rPr>
                <a:t>genotype</a:t>
              </a:r>
              <a:endParaRPr lang="en-US" sz="1800" dirty="0">
                <a:latin typeface="Optima"/>
                <a:cs typeface="Optima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274715" y="1796410"/>
            <a:ext cx="1351248" cy="3025941"/>
            <a:chOff x="5510095" y="3444307"/>
            <a:chExt cx="1351248" cy="3025941"/>
          </a:xfrm>
        </p:grpSpPr>
        <p:sp>
          <p:nvSpPr>
            <p:cNvPr id="17" name="Rectangle 16"/>
            <p:cNvSpPr/>
            <p:nvPr/>
          </p:nvSpPr>
          <p:spPr>
            <a:xfrm>
              <a:off x="5945300" y="3743687"/>
              <a:ext cx="57357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8000"/>
                  </a:solidFill>
                  <a:latin typeface="Courier"/>
                  <a:ea typeface="ＭＳ Ｐゴシック" charset="-128"/>
                  <a:cs typeface="Courier"/>
                </a:rPr>
                <a:t>35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945300" y="4472819"/>
              <a:ext cx="57357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8000"/>
                  </a:solidFill>
                  <a:latin typeface="Courier"/>
                  <a:ea typeface="ＭＳ Ｐゴシック" charset="-128"/>
                  <a:cs typeface="Courier"/>
                </a:rPr>
                <a:t>20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945300" y="4108253"/>
              <a:ext cx="57357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8000"/>
                  </a:solidFill>
                  <a:ea typeface="ＭＳ Ｐゴシック" charset="-128"/>
                  <a:cs typeface="ＭＳ Ｐゴシック" charset="-128"/>
                </a:rPr>
                <a:t>24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945300" y="4837385"/>
              <a:ext cx="57357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8000"/>
                  </a:solidFill>
                  <a:latin typeface="Courier"/>
                  <a:ea typeface="ＭＳ Ｐゴシック" charset="-128"/>
                  <a:cs typeface="Courier"/>
                </a:rPr>
                <a:t>45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945300" y="5736349"/>
              <a:ext cx="57357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Courier"/>
                  <a:ea typeface="ＭＳ Ｐゴシック" charset="-128"/>
                  <a:cs typeface="Courier"/>
                </a:rPr>
                <a:t>18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945300" y="5371783"/>
              <a:ext cx="57357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Courier"/>
                  <a:ea typeface="ＭＳ Ｐゴシック" charset="-128"/>
                  <a:cs typeface="Courier"/>
                </a:rPr>
                <a:t>3</a:t>
              </a:r>
              <a:endParaRPr lang="en-US" dirty="0">
                <a:solidFill>
                  <a:srgbClr val="FF0000"/>
                </a:solidFill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945300" y="6100916"/>
              <a:ext cx="57357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Courier"/>
                  <a:ea typeface="ＭＳ Ｐゴシック" charset="-128"/>
                  <a:cs typeface="Courier"/>
                </a:rPr>
                <a:t>12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510095" y="3444307"/>
              <a:ext cx="135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Optima"/>
                  <a:cs typeface="Optima"/>
                </a:rPr>
                <a:t>phenotype</a:t>
              </a:r>
              <a:endParaRPr lang="en-US" sz="1800" dirty="0">
                <a:solidFill>
                  <a:srgbClr val="000000"/>
                </a:solidFill>
                <a:latin typeface="Optima"/>
                <a:cs typeface="Optima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44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63630</TotalTime>
  <Words>1912</Words>
  <Application>Microsoft Macintosh PowerPoint</Application>
  <PresentationFormat>On-screen Show (4:3)</PresentationFormat>
  <Paragraphs>403</Paragraphs>
  <Slides>34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Söhne</vt:lpstr>
      <vt:lpstr>Arial</vt:lpstr>
      <vt:lpstr>Calibri</vt:lpstr>
      <vt:lpstr>Courier</vt:lpstr>
      <vt:lpstr>Optima</vt:lpstr>
      <vt:lpstr>Office Theme</vt:lpstr>
      <vt:lpstr>Equation</vt:lpstr>
      <vt:lpstr>QTL mapping and GWAS  Bioinformatics Applications (PLPTH813)</vt:lpstr>
      <vt:lpstr>Outline</vt:lpstr>
      <vt:lpstr>What is the goal to perform QTL or GWAS?</vt:lpstr>
      <vt:lpstr>QTL mapping</vt:lpstr>
      <vt:lpstr>Sequencing technology is an excellent tool to genotype many loci in parallel</vt:lpstr>
      <vt:lpstr>Phenotyping</vt:lpstr>
      <vt:lpstr>Mapping populations</vt:lpstr>
      <vt:lpstr>Mapping a causal genetic controlling component (X)</vt:lpstr>
      <vt:lpstr>Approach 1: t-test or ANOVA</vt:lpstr>
      <vt:lpstr>Approach 2: Interval mapping (IM)</vt:lpstr>
      <vt:lpstr>Interval mapping – estimate genotypes</vt:lpstr>
      <vt:lpstr>Genetic linkage map</vt:lpstr>
      <vt:lpstr>Mapping function</vt:lpstr>
      <vt:lpstr>Interval mapping – estimate genotypes</vt:lpstr>
      <vt:lpstr>Estimate likelihood of a QTL model</vt:lpstr>
      <vt:lpstr>LOD (logarithm of the odds)</vt:lpstr>
      <vt:lpstr>PowerPoint Presentation</vt:lpstr>
      <vt:lpstr>Permutation tests to infer a LOD threshold</vt:lpstr>
      <vt:lpstr>Question</vt:lpstr>
      <vt:lpstr>Genome-wide association study (GWAS)</vt:lpstr>
      <vt:lpstr>Linkage disequilibrium (LD)</vt:lpstr>
      <vt:lpstr>Genotyping data and filtering</vt:lpstr>
      <vt:lpstr>Mapping populations</vt:lpstr>
      <vt:lpstr>Statistical test for each SNP</vt:lpstr>
      <vt:lpstr>Spurious associations</vt:lpstr>
      <vt:lpstr>Population structure (Q)</vt:lpstr>
      <vt:lpstr>Q + K model explains more phenotypic variants</vt:lpstr>
      <vt:lpstr>quantile-quantile (Q-Q) p-value plot</vt:lpstr>
      <vt:lpstr>Mixed linear model (Q+K MLM)</vt:lpstr>
      <vt:lpstr>GWAS w/o accounting for population structure</vt:lpstr>
      <vt:lpstr>Manhattan plot</vt:lpstr>
      <vt:lpstr>GWAS p-value threshold</vt:lpstr>
      <vt:lpstr>PowerPoint Presentation</vt:lpstr>
      <vt:lpstr>Comparison between QTL and GWAS</vt:lpstr>
    </vt:vector>
  </TitlesOfParts>
  <Company>ksu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Lei</dc:creator>
  <cp:lastModifiedBy>Sanzhen Liu</cp:lastModifiedBy>
  <cp:revision>334</cp:revision>
  <dcterms:created xsi:type="dcterms:W3CDTF">2015-03-09T02:12:47Z</dcterms:created>
  <dcterms:modified xsi:type="dcterms:W3CDTF">2023-02-28T15:29:16Z</dcterms:modified>
</cp:coreProperties>
</file>