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2" r:id="rId23"/>
    <p:sldId id="284" r:id="rId24"/>
    <p:sldId id="267" r:id="rId25"/>
    <p:sldId id="264" r:id="rId26"/>
    <p:sldId id="275" r:id="rId27"/>
    <p:sldId id="260" r:id="rId28"/>
    <p:sldId id="262" r:id="rId29"/>
    <p:sldId id="285" r:id="rId30"/>
    <p:sldId id="277" r:id="rId31"/>
    <p:sldId id="263" r:id="rId32"/>
    <p:sldId id="293" r:id="rId33"/>
    <p:sldId id="287" r:id="rId34"/>
    <p:sldId id="265" r:id="rId35"/>
    <p:sldId id="278" r:id="rId36"/>
    <p:sldId id="307"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5820" autoAdjust="0"/>
  </p:normalViewPr>
  <p:slideViewPr>
    <p:cSldViewPr snapToGrid="0" snapToObjects="1">
      <p:cViewPr varScale="1">
        <p:scale>
          <a:sx n="124" d="100"/>
          <a:sy n="124" d="100"/>
        </p:scale>
        <p:origin x="1800"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2/26/23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31</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33</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22</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24</a:t>
            </a:fld>
            <a:endParaRPr lang="en-US"/>
          </a:p>
        </p:txBody>
      </p:sp>
    </p:spTree>
    <p:extLst>
      <p:ext uri="{BB962C8B-B14F-4D97-AF65-F5344CB8AC3E}">
        <p14:creationId xmlns:p14="http://schemas.microsoft.com/office/powerpoint/2010/main" val="14894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25</a:t>
            </a:fld>
            <a:endParaRPr lang="en-US"/>
          </a:p>
        </p:txBody>
      </p:sp>
    </p:spTree>
    <p:extLst>
      <p:ext uri="{BB962C8B-B14F-4D97-AF65-F5344CB8AC3E}">
        <p14:creationId xmlns:p14="http://schemas.microsoft.com/office/powerpoint/2010/main" val="392760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2/26/23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2/26/23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2/26/23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2/26/23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2/26/23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2/26/23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cran.r-project.org/web/packages/ape/ape.pdf" TargetMode="External"/><Relationship Id="rId2" Type="http://schemas.openxmlformats.org/officeDocument/2006/relationships/hyperlink" Target="https://www.molecularecologist.com/2016/02/26/quick-and-dirty-tree-building-in-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828398"/>
          </a:xfrm>
        </p:spPr>
        <p:txBody>
          <a:bodyPr>
            <a:normAutofit/>
          </a:bodyPr>
          <a:lstStyle/>
          <a:p>
            <a:r>
              <a:rPr lang="en-US" sz="3600" dirty="0"/>
              <a:t>Phylogeny</a:t>
            </a:r>
            <a:br>
              <a:rPr lang="en-US" sz="3200" dirty="0"/>
            </a:br>
            <a:br>
              <a:rPr lang="en-US" sz="2800" dirty="0"/>
            </a:br>
            <a:br>
              <a:rPr lang="en-US" sz="28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3/2/2023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00229" y="1286135"/>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2" y="3356292"/>
            <a:ext cx="4337353" cy="2334068"/>
          </a:xfrm>
          <a:prstGeom prst="rect">
            <a:avLst/>
          </a:prstGeom>
        </p:spPr>
      </p:pic>
      <p:sp>
        <p:nvSpPr>
          <p:cNvPr id="6" name="TextBox 5"/>
          <p:cNvSpPr txBox="1"/>
          <p:nvPr/>
        </p:nvSpPr>
        <p:spPr>
          <a:xfrm>
            <a:off x="4524404" y="2619880"/>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491636392"/>
              </p:ext>
            </p:extLst>
          </p:nvPr>
        </p:nvGraphicFramePr>
        <p:xfrm>
          <a:off x="796099" y="2153775"/>
          <a:ext cx="2391107" cy="170992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076614790"/>
              </p:ext>
            </p:extLst>
          </p:nvPr>
        </p:nvGraphicFramePr>
        <p:xfrm>
          <a:off x="623406" y="4408576"/>
          <a:ext cx="2747568" cy="1851647"/>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stCxn id="39" idx="2"/>
            <a:endCxn id="42" idx="0"/>
          </p:cNvCxnSpPr>
          <p:nvPr/>
        </p:nvCxnSpPr>
        <p:spPr>
          <a:xfrm>
            <a:off x="1991652" y="3863695"/>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26101" y="6341916"/>
            <a:ext cx="2102409" cy="276999"/>
          </a:xfrm>
          <a:prstGeom prst="rect">
            <a:avLst/>
          </a:prstGeom>
          <a:noFill/>
        </p:spPr>
        <p:txBody>
          <a:bodyPr wrap="none" rtlCol="0">
            <a:spAutoFit/>
          </a:bodyPr>
          <a:lstStyle/>
          <a:p>
            <a:r>
              <a:rPr lang="en-US" sz="1200" dirty="0"/>
              <a:t>example from Barbara Holland</a:t>
            </a:r>
          </a:p>
        </p:txBody>
      </p: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7" y="274638"/>
            <a:ext cx="8229600" cy="772987"/>
          </a:xfrm>
        </p:spPr>
        <p:txBody>
          <a:bodyPr/>
          <a:lstStyle/>
          <a:p>
            <a:r>
              <a:rPr lang="en-US"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515462130"/>
              </p:ext>
            </p:extLst>
          </p:nvPr>
        </p:nvGraphicFramePr>
        <p:xfrm>
          <a:off x="410319"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52025" y="3376514"/>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163810701"/>
              </p:ext>
            </p:extLst>
          </p:nvPr>
        </p:nvGraphicFramePr>
        <p:xfrm>
          <a:off x="3410926"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37855" y="441003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894980" y="477039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03042" y="477039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398217" y="477039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03042" y="412269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59502" y="415234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57814" y="548654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488618" y="3881025"/>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39984" y="573392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17782" y="432320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71242" y="448305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74480" y="424279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18817" y="505773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04817" y="506463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5171" y="3132621"/>
            <a:ext cx="2533536" cy="2955041"/>
            <a:chOff x="4740466" y="3134423"/>
            <a:chExt cx="2533536" cy="2955041"/>
          </a:xfrm>
        </p:grpSpPr>
        <p:cxnSp>
          <p:nvCxnSpPr>
            <p:cNvPr id="52" name="Straight Arrow Connector 51"/>
            <p:cNvCxnSpPr/>
            <p:nvPr/>
          </p:nvCxnSpPr>
          <p:spPr>
            <a:xfrm>
              <a:off x="5896463" y="3378316"/>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13442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78707" y="3998871"/>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894980" y="6205022"/>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90254" y="6205022"/>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457200" y="1252628"/>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2487739948"/>
              </p:ext>
            </p:extLst>
          </p:nvPr>
        </p:nvGraphicFramePr>
        <p:xfrm>
          <a:off x="2700546" y="131517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308758" y="3347698"/>
            <a:ext cx="5304313" cy="30722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treen</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6548396" y="1368021"/>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2205544250"/>
              </p:ext>
            </p:extLst>
          </p:nvPr>
        </p:nvGraphicFramePr>
        <p:xfrm>
          <a:off x="6261281" y="2523250"/>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84" y="4120569"/>
            <a:ext cx="2358704" cy="728424"/>
          </a:xfrm>
          <a:prstGeom prst="rect">
            <a:avLst/>
          </a:prstGeom>
        </p:spPr>
      </p:pic>
      <p:sp>
        <p:nvSpPr>
          <p:cNvPr id="6" name="Oval 5"/>
          <p:cNvSpPr/>
          <p:nvPr/>
        </p:nvSpPr>
        <p:spPr>
          <a:xfrm>
            <a:off x="5729581" y="1359763"/>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729581" y="4120569"/>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729581" y="505665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211984" y="5113953"/>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729581" y="582591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211984" y="5802566"/>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19" y="5569173"/>
            <a:ext cx="3146214" cy="971626"/>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047842889"/>
              </p:ext>
            </p:extLst>
          </p:nvPr>
        </p:nvGraphicFramePr>
        <p:xfrm>
          <a:off x="582807"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3055194"/>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92305" y="2882611"/>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1" y="3012549"/>
            <a:ext cx="893062"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48839" y="1252612"/>
            <a:ext cx="7845252" cy="1454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1) A tree is proposed and </a:t>
            </a:r>
            <a:r>
              <a:rPr lang="en-US" sz="2800" b="1" i="1" dirty="0"/>
              <a:t>a new distance matrix</a:t>
            </a:r>
            <a:r>
              <a:rPr lang="en-US" sz="2800" dirty="0"/>
              <a:t> is determined based on the tree</a:t>
            </a:r>
          </a:p>
          <a:p>
            <a:pPr marL="0" indent="0">
              <a:buFont typeface="Arial"/>
              <a:buNone/>
            </a:pPr>
            <a:r>
              <a:rPr lang="en-US" sz="2800" dirty="0"/>
              <a:t>2) Determine Q values for the new tree</a:t>
            </a:r>
          </a:p>
        </p:txBody>
      </p:sp>
      <p:sp>
        <p:nvSpPr>
          <p:cNvPr id="5" name="TextBox 4"/>
          <p:cNvSpPr txBox="1"/>
          <p:nvPr/>
        </p:nvSpPr>
        <p:spPr>
          <a:xfrm>
            <a:off x="4712121" y="5615652"/>
            <a:ext cx="3835564"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7200" y="3318934"/>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03" y="5262515"/>
            <a:ext cx="2358704" cy="728424"/>
          </a:xfrm>
          <a:prstGeom prst="rect">
            <a:avLst/>
          </a:prstGeom>
        </p:spPr>
      </p:pic>
      <p:grpSp>
        <p:nvGrpSpPr>
          <p:cNvPr id="38" name="Group 37"/>
          <p:cNvGrpSpPr/>
          <p:nvPr/>
        </p:nvGrpSpPr>
        <p:grpSpPr>
          <a:xfrm>
            <a:off x="2926753" y="3567409"/>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1847618523"/>
              </p:ext>
            </p:extLst>
          </p:nvPr>
        </p:nvGraphicFramePr>
        <p:xfrm>
          <a:off x="248978" y="413007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297825" y="3745667"/>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97825" y="1382072"/>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3) Repeat 1 and 2 for all the proposed trees</a:t>
            </a:r>
          </a:p>
          <a:p>
            <a:pPr marL="0" indent="0">
              <a:buFont typeface="Arial"/>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643521016"/>
              </p:ext>
            </p:extLst>
          </p:nvPr>
        </p:nvGraphicFramePr>
        <p:xfrm>
          <a:off x="6871423" y="4868338"/>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582692" y="3040286"/>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7212966" y="6126031"/>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1353236"/>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3176832" y="3178526"/>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868558907"/>
              </p:ext>
            </p:extLst>
          </p:nvPr>
        </p:nvGraphicFramePr>
        <p:xfrm>
          <a:off x="582807"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0160927"/>
              </p:ext>
            </p:extLst>
          </p:nvPr>
        </p:nvGraphicFramePr>
        <p:xfrm>
          <a:off x="3820610"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7" y="5787624"/>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1" y="5787624"/>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3" y="5843687"/>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(overview)</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415"/>
          </a:xfrm>
        </p:spPr>
        <p:txBody>
          <a:bodyPr>
            <a:normAutofit/>
          </a:bodyPr>
          <a:lstStyle/>
          <a:p>
            <a:r>
              <a:rPr lang="en-US" sz="3200" dirty="0"/>
              <a:t>neighbor joining (NJ) procedure - I</a:t>
            </a:r>
          </a:p>
        </p:txBody>
      </p:sp>
      <p:sp>
        <p:nvSpPr>
          <p:cNvPr id="5" name="TextBox 4"/>
          <p:cNvSpPr txBox="1"/>
          <p:nvPr/>
        </p:nvSpPr>
        <p:spPr>
          <a:xfrm>
            <a:off x="2848306" y="1037890"/>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3335247" y="4425619"/>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38177984"/>
              </p:ext>
            </p:extLst>
          </p:nvPr>
        </p:nvGraphicFramePr>
        <p:xfrm>
          <a:off x="2871581" y="1607017"/>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982577" y="5348629"/>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608404" y="1135115"/>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112851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4" y="351072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1925267728"/>
              </p:ext>
            </p:extLst>
          </p:nvPr>
        </p:nvGraphicFramePr>
        <p:xfrm>
          <a:off x="6532478" y="415550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742525"/>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39" y="154149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112851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3FE7267-05B8-8948-9591-3964AA1AC3C6}"/>
                  </a:ext>
                </a:extLst>
              </p:cNvPr>
              <p:cNvSpPr/>
              <p:nvPr/>
            </p:nvSpPr>
            <p:spPr>
              <a:xfrm>
                <a:off x="344196" y="2299499"/>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4−</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4</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4</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xmlns="">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2299499"/>
                <a:ext cx="6338252" cy="956352"/>
              </a:xfrm>
              <a:prstGeom prst="rect">
                <a:avLst/>
              </a:prstGeom>
              <a:blipFill>
                <a:blip r:embed="rId3"/>
                <a:stretch>
                  <a:fillRect l="-200" t="-96104" b="-150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F021BC6-A320-C549-9492-6063D7CA6D03}"/>
                  </a:ext>
                </a:extLst>
              </p:cNvPr>
              <p:cNvSpPr/>
              <p:nvPr/>
            </p:nvSpPr>
            <p:spPr>
              <a:xfrm>
                <a:off x="480619" y="493786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937863"/>
                <a:ext cx="3505640" cy="461665"/>
              </a:xfrm>
              <a:prstGeom prst="rect">
                <a:avLst/>
              </a:prstGeom>
              <a:blipFill>
                <a:blip r:embed="rId4"/>
                <a:stretch>
                  <a:fillRect l="-361" t="-7895" r="-1805" b="-28947"/>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52481" y="939847"/>
            <a:ext cx="6654232" cy="1654629"/>
          </a:xfrm>
        </p:spPr>
        <p:txBody>
          <a:bodyPr>
            <a:normAutofit/>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94062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8" y="390498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49200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1546078" y="5025213"/>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39" y="135360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3379597" y="5323395"/>
            <a:ext cx="2080204" cy="1126960"/>
            <a:chOff x="2531288" y="5371651"/>
            <a:chExt cx="2080204" cy="1126960"/>
          </a:xfrm>
        </p:grpSpPr>
        <p:grpSp>
          <p:nvGrpSpPr>
            <p:cNvPr id="36" name="Group 35"/>
            <p:cNvGrpSpPr/>
            <p:nvPr/>
          </p:nvGrpSpPr>
          <p:grpSpPr>
            <a:xfrm>
              <a:off x="2531288" y="5585071"/>
              <a:ext cx="1767298" cy="651467"/>
              <a:chOff x="1030270" y="4116497"/>
              <a:chExt cx="1767298" cy="651467"/>
            </a:xfrm>
          </p:grpSpPr>
          <p:grpSp>
            <p:nvGrpSpPr>
              <p:cNvPr id="37" name="Group 36"/>
              <p:cNvGrpSpPr/>
              <p:nvPr/>
            </p:nvGrpSpPr>
            <p:grpSpPr>
              <a:xfrm>
                <a:off x="1710848" y="4116497"/>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Arrow Connector 37"/>
              <p:cNvCxnSpPr/>
              <p:nvPr/>
            </p:nvCxnSpPr>
            <p:spPr>
              <a:xfrm>
                <a:off x="1030270" y="446680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94062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26117" y="2357033"/>
                <a:ext cx="655859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26117" y="2357033"/>
                <a:ext cx="6558595" cy="1100558"/>
              </a:xfrm>
              <a:prstGeom prst="rect">
                <a:avLst/>
              </a:prstGeom>
              <a:blipFill>
                <a:blip r:embed="rId3"/>
                <a:stretch>
                  <a:fillRect t="-105682" b="-16136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402269" y="352722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709778"/>
            <a:ext cx="6392382" cy="2506554"/>
          </a:xfrm>
        </p:spPr>
        <p:txBody>
          <a:bodyPr>
            <a:normAutofit/>
          </a:bodyPr>
          <a:lstStyle/>
          <a:p>
            <a:pPr>
              <a:lnSpc>
                <a:spcPct val="120000"/>
              </a:lnSpc>
            </a:pPr>
            <a:r>
              <a:rPr lang="en-US" sz="2800" dirty="0"/>
              <a:t>Background</a:t>
            </a:r>
          </a:p>
          <a:p>
            <a:pPr>
              <a:lnSpc>
                <a:spcPct val="120000"/>
              </a:lnSpc>
            </a:pPr>
            <a:r>
              <a:rPr lang="en-US" sz="2800" dirty="0"/>
              <a:t>Algorithms to build phylogeny</a:t>
            </a:r>
          </a:p>
          <a:p>
            <a:pPr>
              <a:lnSpc>
                <a:spcPct val="12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74647" y="1203930"/>
            <a:ext cx="8574065" cy="999921"/>
          </a:xfrm>
        </p:spPr>
        <p:txBody>
          <a:bodyPr>
            <a:noAutofit/>
          </a:bodyPr>
          <a:lstStyle/>
          <a:p>
            <a:pPr marL="457200" indent="-457200">
              <a:buFont typeface="+mj-lt"/>
              <a:buAutoNum type="arabicPeriod" startAt="5"/>
            </a:pPr>
            <a:r>
              <a:rPr lang="en-US" sz="2800" dirty="0"/>
              <a:t>Calculate the distance from each of the taxa in the pair to this new node.</a:t>
            </a:r>
          </a:p>
        </p:txBody>
      </p:sp>
      <p:grpSp>
        <p:nvGrpSpPr>
          <p:cNvPr id="12" name="Group 11"/>
          <p:cNvGrpSpPr/>
          <p:nvPr/>
        </p:nvGrpSpPr>
        <p:grpSpPr>
          <a:xfrm>
            <a:off x="569934" y="2746148"/>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869240"/>
                <a:ext cx="8574066" cy="1569660"/>
              </a:xfrm>
              <a:prstGeom prst="rect">
                <a:avLst/>
              </a:prstGeom>
            </p:spPr>
            <p:txBody>
              <a:bodyPr wrap="square">
                <a:spAutoFit/>
              </a:bodyPr>
              <a:lstStyle/>
              <a:p>
                <a:r>
                  <a:rPr lang="en-US" sz="2400" dirty="0"/>
                  <a:t>Taxa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are the paired taxa and </a:t>
                </a:r>
                <a14:m>
                  <m:oMath xmlns:m="http://schemas.openxmlformats.org/officeDocument/2006/math">
                    <m:r>
                      <a:rPr lang="en-US" sz="2400" b="0" i="1" dirty="0" smtClean="0">
                        <a:latin typeface="Cambria Math" panose="02040503050406030204" pitchFamily="18" charset="0"/>
                      </a:rPr>
                      <m:t>𝐸</m:t>
                    </m:r>
                  </m:oMath>
                </a14:m>
                <a:r>
                  <a:rPr lang="en-US" sz="2400" dirty="0"/>
                  <a:t> is the newly created node. The branches joining </a:t>
                </a:r>
                <a14:m>
                  <m:oMath xmlns:m="http://schemas.openxmlformats.org/officeDocument/2006/math">
                    <m:r>
                      <a:rPr lang="en-US" sz="2400" b="0" i="1" dirty="0" smtClean="0">
                        <a:latin typeface="Cambria Math" panose="02040503050406030204" pitchFamily="18" charset="0"/>
                      </a:rPr>
                      <m:t>𝐴</m:t>
                    </m:r>
                  </m:oMath>
                </a14:m>
                <a:r>
                  <a:rPr lang="en-US" sz="2400" dirty="0"/>
                  <a:t> and</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and </a:t>
                </a:r>
                <a14:m>
                  <m:oMath xmlns:m="http://schemas.openxmlformats.org/officeDocument/2006/math">
                    <m:r>
                      <a:rPr lang="en-US" sz="2400" b="0" i="1" dirty="0" smtClean="0">
                        <a:latin typeface="Cambria Math" panose="02040503050406030204" pitchFamily="18" charset="0"/>
                      </a:rPr>
                      <m:t>𝐸</m:t>
                    </m:r>
                  </m:oMath>
                </a14:m>
                <a:r>
                  <a:rPr lang="en-US" sz="2400" dirty="0"/>
                  <a:t>, and their lengths,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b="0" i="1" smtClean="0">
                        <a:latin typeface="Cambria Math" panose="02040503050406030204" pitchFamily="18" charset="0"/>
                        <a:ea typeface="Cambria Math" panose="02040503050406030204" pitchFamily="18" charset="0"/>
                      </a:rPr>
                      <m:t> </m:t>
                    </m:r>
                  </m:oMath>
                </a14:m>
                <a:r>
                  <a:rPr lang="en-US" sz="2400" dirty="0"/>
                  <a:t>and </a:t>
                </a:r>
                <a14:m>
                  <m:oMath xmlns:m="http://schemas.openxmlformats.org/officeDocument/2006/math">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i="1">
                        <a:latin typeface="Cambria Math" panose="02040503050406030204" pitchFamily="18" charset="0"/>
                        <a:ea typeface="Cambria Math" panose="02040503050406030204" pitchFamily="18" charset="0"/>
                      </a:rPr>
                      <m:t> </m:t>
                    </m:r>
                  </m:oMath>
                </a14:m>
                <a:r>
                  <a:rPr lang="en-US" sz="24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869240"/>
                <a:ext cx="8574066" cy="1569660"/>
              </a:xfrm>
              <a:prstGeom prst="rect">
                <a:avLst/>
              </a:prstGeom>
              <a:blipFill>
                <a:blip r:embed="rId2"/>
                <a:stretch>
                  <a:fillRect l="-1183" t="-241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2340625"/>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2340625"/>
                <a:ext cx="6563656" cy="932628"/>
              </a:xfrm>
              <a:prstGeom prst="rect">
                <a:avLst/>
              </a:prstGeom>
              <a:blipFill>
                <a:blip r:embed="rId3"/>
                <a:stretch>
                  <a:fillRect t="-104054" b="-1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3392195"/>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3392195"/>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406979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4069793"/>
                <a:ext cx="3505640" cy="461665"/>
              </a:xfrm>
              <a:prstGeom prst="rect">
                <a:avLst/>
              </a:prstGeom>
              <a:blipFill>
                <a:blip r:embed="rId5"/>
                <a:stretch>
                  <a:fillRect l="-722" t="-8108" r="-1805" b="-29730"/>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457200" y="1209651"/>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1-4 until resolving all</a:t>
            </a:r>
          </a:p>
        </p:txBody>
      </p:sp>
      <p:sp>
        <p:nvSpPr>
          <p:cNvPr id="5" name="TextBox 4"/>
          <p:cNvSpPr txBox="1"/>
          <p:nvPr/>
        </p:nvSpPr>
        <p:spPr>
          <a:xfrm>
            <a:off x="0" y="2657445"/>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383639986"/>
              </p:ext>
            </p:extLst>
          </p:nvPr>
        </p:nvGraphicFramePr>
        <p:xfrm>
          <a:off x="489976" y="3215816"/>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2596121" y="5216907"/>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4507920" y="5430327"/>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4818189" y="5217401"/>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4828416" y="5975029"/>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6302266" y="5166573"/>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6425636" y="6122025"/>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5396482" y="5403825"/>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5989884" y="5618842"/>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73869" y="3311402"/>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73869" y="3311402"/>
                <a:ext cx="5568072" cy="783804"/>
              </a:xfrm>
              <a:prstGeom prst="rect">
                <a:avLst/>
              </a:prstGeom>
              <a:blipFill>
                <a:blip r:embed="rId2"/>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40543" y="4238039"/>
                <a:ext cx="277319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40543" y="4238039"/>
                <a:ext cx="2773195" cy="461665"/>
              </a:xfrm>
              <a:prstGeom prst="rect">
                <a:avLst/>
              </a:prstGeom>
              <a:blipFill>
                <a:blip r:embed="rId3"/>
                <a:stretch>
                  <a:fillRect l="-455" t="-7895" r="-2273" b="-28947"/>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1384876"/>
            <a:ext cx="8229600" cy="2069524"/>
          </a:xfrm>
        </p:spPr>
        <p:txBody>
          <a:bodyPr/>
          <a:lstStyle/>
          <a:p>
            <a:r>
              <a:rPr lang="en-US" dirty="0"/>
              <a:t>UPGMA is a simple agglomerative (bottom-up) hierarchical clustering method, constructing a rooted tree.</a:t>
            </a:r>
          </a:p>
          <a:p>
            <a:endParaRPr lang="en-US" dirty="0"/>
          </a:p>
          <a:p>
            <a:r>
              <a:rPr lang="en-US" dirty="0"/>
              <a:t>Based on a (dis)similarity matrix, at each step, the nearest two clusters are combined into a higher-level cluster.</a:t>
            </a:r>
          </a:p>
        </p:txBody>
      </p:sp>
      <p:sp>
        <p:nvSpPr>
          <p:cNvPr id="4" name="Rectangle 3"/>
          <p:cNvSpPr/>
          <p:nvPr/>
        </p:nvSpPr>
        <p:spPr>
          <a:xfrm>
            <a:off x="3609888" y="3854450"/>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886893" y="3854450"/>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436543" y="3854450"/>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913657" y="4807802"/>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3155006" y="4177616"/>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981661" y="4177616"/>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349056" y="3639066"/>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95775" y="3639066"/>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95775" y="3632716"/>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295775" y="4500781"/>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5315635"/>
            <a:ext cx="8077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208693" y="4641721"/>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Character-based methods</a:t>
            </a:r>
          </a:p>
        </p:txBody>
      </p:sp>
      <p:sp>
        <p:nvSpPr>
          <p:cNvPr id="7" name="Rounded Rectangle 6"/>
          <p:cNvSpPr/>
          <p:nvPr/>
        </p:nvSpPr>
        <p:spPr>
          <a:xfrm>
            <a:off x="2904190" y="1775375"/>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673737"/>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29" y="3673736"/>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1" y="3680177"/>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7" y="3122593"/>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3122593"/>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4" y="3122593"/>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1208824"/>
            <a:ext cx="3712204" cy="1693333"/>
          </a:xfrm>
        </p:spPr>
        <p:txBody>
          <a:bodyPr>
            <a:noAutofit/>
          </a:bodyPr>
          <a:lstStyle/>
          <a:p>
            <a:pPr marL="0" indent="0">
              <a:buNone/>
            </a:pPr>
            <a:r>
              <a:rPr lang="en-US" sz="1200" dirty="0">
                <a:latin typeface="Courier"/>
                <a:cs typeface="Courier"/>
              </a:rPr>
              <a:t>(1)  GGA         ACA (3)</a:t>
            </a:r>
          </a:p>
          <a:p>
            <a:pPr marL="0" indent="0">
              <a:buNone/>
            </a:pPr>
            <a:r>
              <a:rPr lang="en-US" sz="1200" dirty="0">
                <a:latin typeface="Courier"/>
                <a:cs typeface="Courier"/>
              </a:rPr>
              <a:t>       \1        1/        </a:t>
            </a:r>
            <a:r>
              <a:rPr lang="en-US" sz="1200" b="1" dirty="0">
                <a:solidFill>
                  <a:schemeClr val="tx2">
                    <a:lumMod val="75000"/>
                  </a:schemeClr>
                </a:solidFill>
                <a:latin typeface="Courier"/>
                <a:cs typeface="Courier"/>
              </a:rPr>
              <a:t>Tree score</a:t>
            </a:r>
          </a:p>
          <a:p>
            <a:pPr marL="0" indent="0">
              <a:buNone/>
            </a:pPr>
            <a:r>
              <a:rPr lang="en-US" sz="1200" dirty="0">
                <a:latin typeface="Courier"/>
                <a:cs typeface="Courier"/>
              </a:rPr>
              <a:t>        \    2   /</a:t>
            </a:r>
          </a:p>
          <a:p>
            <a:pPr marL="0" indent="0">
              <a:buNone/>
            </a:pPr>
            <a:r>
              <a:rPr lang="en-US" sz="1200" dirty="0">
                <a:latin typeface="Courier"/>
                <a:cs typeface="Courier"/>
              </a:rPr>
              <a:t>        GGG --- ACG        Tree I:   4</a:t>
            </a:r>
          </a:p>
          <a:p>
            <a:pPr marL="0" indent="0">
              <a:buNone/>
            </a:pPr>
            <a:r>
              <a:rPr lang="en-US" sz="1200" dirty="0">
                <a:latin typeface="Courier"/>
                <a:cs typeface="Courier"/>
              </a:rPr>
              <a:t>        /        \</a:t>
            </a:r>
          </a:p>
          <a:p>
            <a:pPr marL="0" indent="0">
              <a:buNone/>
            </a:pPr>
            <a:r>
              <a:rPr lang="en-US" sz="1200" dirty="0">
                <a:latin typeface="Courier"/>
                <a:cs typeface="Courier"/>
              </a:rPr>
              <a:t>       /0        0\ </a:t>
            </a:r>
          </a:p>
          <a:p>
            <a:pPr marL="0" indent="0">
              <a:buNone/>
            </a:pPr>
            <a:r>
              <a:rPr lang="en-US" sz="1200" dirty="0">
                <a:latin typeface="Courier"/>
                <a:cs typeface="Courier"/>
              </a:rPr>
              <a:t>(2)  GGG         ACG (4)  </a:t>
            </a:r>
          </a:p>
        </p:txBody>
      </p:sp>
      <p:sp>
        <p:nvSpPr>
          <p:cNvPr id="4" name="TextBox 3"/>
          <p:cNvSpPr txBox="1"/>
          <p:nvPr/>
        </p:nvSpPr>
        <p:spPr>
          <a:xfrm>
            <a:off x="4691552" y="143375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6" y="6503192"/>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16564" y="1433754"/>
            <a:ext cx="4355436" cy="4524315"/>
          </a:xfrm>
          <a:prstGeom prst="rect">
            <a:avLst/>
          </a:prstGeom>
          <a:noFill/>
        </p:spPr>
        <p:txBody>
          <a:bodyPr wrap="square" rtlCol="0">
            <a:spAutoFit/>
          </a:bodyPr>
          <a:lstStyle/>
          <a:p>
            <a:r>
              <a:rPr lang="en-US" sz="2400" dirty="0"/>
              <a:t>The </a:t>
            </a:r>
            <a:r>
              <a:rPr lang="en-US" sz="2400" b="1" dirty="0">
                <a:solidFill>
                  <a:srgbClr val="17375E"/>
                </a:solidFill>
              </a:rPr>
              <a:t>maximum parsimony </a:t>
            </a:r>
            <a:r>
              <a:rPr lang="en-US" sz="2400" dirty="0"/>
              <a:t>method minimizes the number of changes on a phylogenetic tree.</a:t>
            </a:r>
          </a:p>
          <a:p>
            <a:endParaRPr lang="en-US" sz="2400" dirty="0"/>
          </a:p>
          <a:p>
            <a:r>
              <a:rPr lang="en-US" sz="2400" dirty="0"/>
              <a:t>The </a:t>
            </a:r>
            <a:r>
              <a:rPr lang="en-US" sz="2400" b="1" dirty="0">
                <a:solidFill>
                  <a:srgbClr val="17375E"/>
                </a:solidFill>
              </a:rPr>
              <a:t>character length </a:t>
            </a:r>
            <a:r>
              <a:rPr lang="en-US" sz="2400" dirty="0"/>
              <a:t>is the minimum number of changes required for that site, whereas the </a:t>
            </a:r>
            <a:r>
              <a:rPr lang="en-US" sz="2400" b="1" dirty="0">
                <a:solidFill>
                  <a:schemeClr val="tx2">
                    <a:lumMod val="75000"/>
                  </a:schemeClr>
                </a:solidFill>
              </a:rPr>
              <a:t>tree score </a:t>
            </a:r>
            <a:r>
              <a:rPr lang="en-US" sz="2400" dirty="0"/>
              <a:t>is the sum of </a:t>
            </a:r>
            <a:r>
              <a:rPr lang="en-US" sz="2400" dirty="0">
                <a:solidFill>
                  <a:srgbClr val="17375E"/>
                </a:solidFill>
              </a:rPr>
              <a:t>character lengths over all sites. The </a:t>
            </a:r>
            <a:r>
              <a:rPr lang="en-US" sz="2400" b="1" dirty="0">
                <a:solidFill>
                  <a:srgbClr val="17375E"/>
                </a:solidFill>
              </a:rPr>
              <a:t>maximum parsimony tree </a:t>
            </a:r>
            <a:r>
              <a:rPr lang="en-US" sz="2400" dirty="0"/>
              <a:t>is the tree that minimizes the tree score. </a:t>
            </a:r>
          </a:p>
        </p:txBody>
      </p:sp>
      <p:sp>
        <p:nvSpPr>
          <p:cNvPr id="7" name="Content Placeholder 2"/>
          <p:cNvSpPr txBox="1">
            <a:spLocks/>
          </p:cNvSpPr>
          <p:nvPr/>
        </p:nvSpPr>
        <p:spPr>
          <a:xfrm>
            <a:off x="5371674" y="2902158"/>
            <a:ext cx="3712204" cy="34178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        \    1   /</a:t>
            </a:r>
          </a:p>
          <a:p>
            <a:pPr marL="0" indent="0">
              <a:buFont typeface="Arial"/>
              <a:buNone/>
            </a:pPr>
            <a:r>
              <a:rPr lang="en-US" sz="1200" dirty="0">
                <a:latin typeface="Courier"/>
                <a:cs typeface="Courier"/>
              </a:rPr>
              <a:t>        GCA --- GCG        Tree II:  5</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(3)  ACA         ACG (4)  </a:t>
            </a:r>
          </a:p>
          <a:p>
            <a:pPr marL="0" indent="0">
              <a:buFont typeface="Arial"/>
              <a:buNone/>
            </a:pPr>
            <a:endParaRPr lang="en-US" sz="1200" dirty="0">
              <a:latin typeface="Courier"/>
              <a:cs typeface="Courier"/>
            </a:endParaRPr>
          </a:p>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\2        1/               </a:t>
            </a:r>
          </a:p>
          <a:p>
            <a:pPr marL="0" indent="0">
              <a:buFont typeface="Arial"/>
              <a:buNone/>
            </a:pPr>
            <a:r>
              <a:rPr lang="en-US" sz="1200" dirty="0">
                <a:latin typeface="Courier"/>
                <a:cs typeface="Courier"/>
              </a:rPr>
              <a:t>        \    0   /</a:t>
            </a:r>
          </a:p>
          <a:p>
            <a:pPr marL="0" indent="0">
              <a:buFont typeface="Arial"/>
              <a:buNone/>
            </a:pPr>
            <a:r>
              <a:rPr lang="en-US" sz="1200" dirty="0">
                <a:latin typeface="Courier"/>
                <a:cs typeface="Courier"/>
              </a:rPr>
              <a:t>        GCG --- GCG        Tree III: 6</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2\ </a:t>
            </a:r>
          </a:p>
          <a:p>
            <a:pPr marL="0" indent="0">
              <a:buFont typeface="Arial"/>
              <a:buNone/>
            </a:pPr>
            <a:r>
              <a:rPr lang="en-US" sz="1200" dirty="0">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85"/>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93079" y="1094139"/>
            <a:ext cx="8229600" cy="5235409"/>
          </a:xfrm>
        </p:spPr>
        <p:txBody>
          <a:bodyPr>
            <a:normAutofit/>
          </a:bodyPr>
          <a:lstStyle/>
          <a:p>
            <a:r>
              <a:rPr lang="en-US" sz="2800" b="1" dirty="0">
                <a:solidFill>
                  <a:srgbClr val="17375E"/>
                </a:solidFill>
              </a:rPr>
              <a:t>maximum likelihood</a:t>
            </a:r>
          </a:p>
          <a:p>
            <a:pPr marL="0" indent="0">
              <a:buNone/>
            </a:pPr>
            <a:r>
              <a:rPr lang="en-US" sz="2800" dirty="0"/>
              <a:t>The tree is a model, whereas branch lengths on a given tree (e.g., substitution parameters) are parameters in the model.</a:t>
            </a:r>
          </a:p>
          <a:p>
            <a:pPr marL="0" indent="0">
              <a:buNone/>
            </a:pPr>
            <a:endParaRPr lang="en-US" sz="2800" dirty="0"/>
          </a:p>
          <a:p>
            <a:pPr marL="0" indent="0">
              <a:buNone/>
            </a:pPr>
            <a:r>
              <a:rPr lang="en-US" sz="2800" b="1" dirty="0">
                <a:solidFill>
                  <a:schemeClr val="accent3">
                    <a:lumMod val="50000"/>
                  </a:schemeClr>
                </a:solidFill>
              </a:rPr>
              <a:t>P(</a:t>
            </a:r>
            <a:r>
              <a:rPr lang="en-US" sz="2800" b="1" dirty="0" err="1">
                <a:solidFill>
                  <a:schemeClr val="accent3">
                    <a:lumMod val="50000"/>
                  </a:schemeClr>
                </a:solidFill>
              </a:rPr>
              <a:t>Data|Model</a:t>
            </a:r>
            <a:r>
              <a:rPr lang="en-US" sz="2800" b="1" dirty="0">
                <a:solidFill>
                  <a:schemeClr val="accent3">
                    <a:lumMod val="50000"/>
                  </a:schemeClr>
                </a:solidFill>
              </a:rPr>
              <a:t>): </a:t>
            </a:r>
            <a:r>
              <a:rPr lang="en-US" sz="2800" dirty="0"/>
              <a:t>the probability or likelihood of observing the data given the model</a:t>
            </a:r>
          </a:p>
          <a:p>
            <a:pPr marL="0" indent="0">
              <a:buNone/>
            </a:pPr>
            <a:r>
              <a:rPr lang="en-US" sz="2800" dirty="0"/>
              <a:t>1. Optimization of branch lengths to calculate the tree likelihood, P(</a:t>
            </a:r>
            <a:r>
              <a:rPr lang="en-US" sz="2800" dirty="0" err="1"/>
              <a:t>Data|Model</a:t>
            </a:r>
            <a:r>
              <a:rPr lang="en-US" sz="2800" dirty="0"/>
              <a:t>), for each candidate tree</a:t>
            </a:r>
          </a:p>
          <a:p>
            <a:pPr marL="0" indent="0">
              <a:buNone/>
            </a:pPr>
            <a:r>
              <a:rPr lang="en-US" sz="2800"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457200" y="1176943"/>
            <a:ext cx="8372103" cy="5370794"/>
          </a:xfrm>
        </p:spPr>
        <p:txBody>
          <a:bodyPr>
            <a:normAutofit/>
          </a:bodyPr>
          <a:lstStyle/>
          <a:p>
            <a:r>
              <a:rPr lang="en-US" sz="2800"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sz="2600" dirty="0"/>
          </a:p>
          <a:p>
            <a:pPr marL="0" indent="0">
              <a:buNone/>
            </a:pPr>
            <a:r>
              <a:rPr lang="en-US" sz="2600" dirty="0"/>
              <a:t>T: tree; </a:t>
            </a:r>
            <a:r>
              <a:rPr lang="en-US" sz="2600" dirty="0" err="1"/>
              <a:t>θ</a:t>
            </a:r>
            <a:r>
              <a:rPr lang="en-US" sz="2600" dirty="0"/>
              <a:t>: tree parameters; D: data</a:t>
            </a:r>
          </a:p>
          <a:p>
            <a:pPr marL="0" indent="0">
              <a:buNone/>
            </a:pPr>
            <a:r>
              <a:rPr lang="en-US" sz="2600" dirty="0"/>
              <a:t>where P(</a:t>
            </a:r>
            <a:r>
              <a:rPr lang="en-US" sz="2600" dirty="0" err="1"/>
              <a:t>T,θ</a:t>
            </a:r>
            <a:r>
              <a:rPr lang="en-US" sz="2600" dirty="0"/>
              <a:t>) is the </a:t>
            </a:r>
            <a:r>
              <a:rPr lang="en-US" sz="2600" b="1" dirty="0">
                <a:solidFill>
                  <a:schemeClr val="tx2">
                    <a:lumMod val="75000"/>
                  </a:schemeClr>
                </a:solidFill>
              </a:rPr>
              <a:t>prior probability </a:t>
            </a:r>
            <a:r>
              <a:rPr lang="en-US" sz="2600" dirty="0"/>
              <a:t>for tree T and parameter </a:t>
            </a:r>
            <a:r>
              <a:rPr lang="en-US" sz="2600" dirty="0" err="1"/>
              <a:t>θ</a:t>
            </a:r>
            <a:r>
              <a:rPr lang="en-US" sz="2600" dirty="0"/>
              <a:t>, P(</a:t>
            </a:r>
            <a:r>
              <a:rPr lang="en-US" sz="2600" dirty="0" err="1"/>
              <a:t>D|T,θ</a:t>
            </a:r>
            <a:r>
              <a:rPr lang="en-US" sz="2600" dirty="0"/>
              <a:t>) is the likelihood or probability of the data given the tree and parameter, and P(</a:t>
            </a:r>
            <a:r>
              <a:rPr lang="en-US" sz="2600" dirty="0" err="1"/>
              <a:t>T,θ|D</a:t>
            </a:r>
            <a:r>
              <a:rPr lang="en-US" sz="2600" dirty="0"/>
              <a:t>) is the </a:t>
            </a:r>
            <a:r>
              <a:rPr lang="en-US" sz="2600" b="1" dirty="0">
                <a:solidFill>
                  <a:srgbClr val="17375E"/>
                </a:solidFill>
              </a:rPr>
              <a:t>posterior probability</a:t>
            </a:r>
            <a:r>
              <a:rPr lang="en-US" sz="2600" dirty="0"/>
              <a:t>.</a:t>
            </a:r>
          </a:p>
          <a:p>
            <a:pPr marL="0" indent="0">
              <a:buNone/>
            </a:pPr>
            <a:endParaRPr lang="en-US" sz="2600" dirty="0"/>
          </a:p>
          <a:p>
            <a:pPr marL="0" indent="0">
              <a:buNone/>
            </a:pPr>
            <a:r>
              <a:rPr lang="en-US" sz="2600" b="1" dirty="0">
                <a:solidFill>
                  <a:srgbClr val="FF0000"/>
                </a:solidFill>
              </a:rPr>
              <a:t>the posterior probability of a tree is simply the probability that the tree is correct</a:t>
            </a:r>
          </a:p>
          <a:p>
            <a:endParaRPr lang="en-US" dirty="0"/>
          </a:p>
        </p:txBody>
      </p:sp>
      <p:pic>
        <p:nvPicPr>
          <p:cNvPr id="4" name="Picture 3" descr="Screen Shot 2015-03-31 at 5.39.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412" y="1664763"/>
            <a:ext cx="4299459" cy="1161769"/>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2" y="948165"/>
            <a:ext cx="7596731" cy="5737616"/>
          </a:xfrm>
          <a:prstGeom prst="rect">
            <a:avLst/>
          </a:prstGeom>
        </p:spPr>
      </p:pic>
      <p:cxnSp>
        <p:nvCxnSpPr>
          <p:cNvPr id="5" name="Straight Connector 4"/>
          <p:cNvCxnSpPr/>
          <p:nvPr/>
        </p:nvCxnSpPr>
        <p:spPr>
          <a:xfrm>
            <a:off x="933450" y="3429000"/>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9800" y="3600450"/>
            <a:ext cx="2006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4220936" y="3607377"/>
            <a:ext cx="3533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CD1D33D-ED13-F44F-86A5-D18E0707850E}"/>
              </a:ext>
            </a:extLst>
          </p:cNvPr>
          <p:cNvCxnSpPr/>
          <p:nvPr/>
        </p:nvCxnSpPr>
        <p:spPr>
          <a:xfrm>
            <a:off x="4220936" y="3795156"/>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8" y="1856709"/>
            <a:ext cx="8576492" cy="3566231"/>
          </a:xfrm>
          <a:prstGeom prst="rect">
            <a:avLst/>
          </a:prstGeom>
        </p:spPr>
      </p:pic>
      <p:sp>
        <p:nvSpPr>
          <p:cNvPr id="6" name="TextBox 5"/>
          <p:cNvSpPr txBox="1"/>
          <p:nvPr/>
        </p:nvSpPr>
        <p:spPr>
          <a:xfrm>
            <a:off x="583931" y="615367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551635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550984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00848" y="979578"/>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69" y="1451420"/>
            <a:ext cx="6564971" cy="2729811"/>
          </a:xfrm>
          <a:prstGeom prst="rect">
            <a:avLst/>
          </a:prstGeom>
        </p:spPr>
      </p:pic>
      <p:sp>
        <p:nvSpPr>
          <p:cNvPr id="3" name="TextBox 2"/>
          <p:cNvSpPr txBox="1"/>
          <p:nvPr/>
        </p:nvSpPr>
        <p:spPr>
          <a:xfrm>
            <a:off x="1699846" y="550984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4555739"/>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2"/>
          <a:stretch>
            <a:fillRect/>
          </a:stretch>
        </p:blipFill>
        <p:spPr>
          <a:xfrm>
            <a:off x="5067345" y="1361831"/>
            <a:ext cx="3687327" cy="4007964"/>
          </a:xfrm>
          <a:prstGeom prst="rect">
            <a:avLst/>
          </a:prstGeom>
        </p:spPr>
      </p:pic>
      <p:sp>
        <p:nvSpPr>
          <p:cNvPr id="3" name="TextBox 2"/>
          <p:cNvSpPr txBox="1"/>
          <p:nvPr/>
        </p:nvSpPr>
        <p:spPr>
          <a:xfrm>
            <a:off x="5139206" y="5424482"/>
            <a:ext cx="3547594" cy="646331"/>
          </a:xfrm>
          <a:prstGeom prst="rect">
            <a:avLst/>
          </a:prstGeom>
          <a:noFill/>
        </p:spPr>
        <p:txBody>
          <a:bodyPr wrap="square" rtlCol="0">
            <a:spAutoFit/>
          </a:bodyPr>
          <a:lstStyle/>
          <a:p>
            <a:r>
              <a:rPr lang="en-US" dirty="0"/>
              <a:t>A page from Darwin's Notebook B showing his sketch of the tree of life</a:t>
            </a:r>
          </a:p>
        </p:txBody>
      </p:sp>
      <p:sp>
        <p:nvSpPr>
          <p:cNvPr id="7" name="TextBox 6"/>
          <p:cNvSpPr txBox="1"/>
          <p:nvPr/>
        </p:nvSpPr>
        <p:spPr>
          <a:xfrm>
            <a:off x="5297570" y="6487125"/>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263985" y="1361831"/>
            <a:ext cx="4446883" cy="4524316"/>
          </a:xfrm>
          <a:prstGeom prst="rect">
            <a:avLst/>
          </a:prstGeom>
          <a:noFill/>
        </p:spPr>
        <p:txBody>
          <a:bodyPr wrap="square" rtlCol="0">
            <a:spAutoFit/>
          </a:bodyPr>
          <a:lstStyle/>
          <a:p>
            <a:r>
              <a:rPr lang="en-US" dirty="0"/>
              <a:t>The </a:t>
            </a:r>
            <a:r>
              <a:rPr lang="en-US" b="1" dirty="0">
                <a:solidFill>
                  <a:srgbClr val="17375E"/>
                </a:solidFill>
              </a:rPr>
              <a:t>tree of life</a:t>
            </a:r>
            <a:r>
              <a:rPr lang="en-US" dirty="0">
                <a:solidFill>
                  <a:srgbClr val="17375E"/>
                </a:solidFill>
              </a:rPr>
              <a:t> </a:t>
            </a:r>
            <a:r>
              <a:rPr lang="en-US" dirty="0"/>
              <a:t>is used to describe the relationships between organisms. Its use dates back to at least the early 1800s. It was employed by </a:t>
            </a:r>
            <a:r>
              <a:rPr lang="en-US" b="1" i="1" dirty="0"/>
              <a:t>Charles Darwin</a:t>
            </a:r>
            <a:r>
              <a:rPr lang="en-US" dirty="0"/>
              <a:t> to express the concept of the branching divergence of varieties and then species in a process of descent from common ancestors.</a:t>
            </a:r>
          </a:p>
          <a:p>
            <a:endParaRPr lang="en-US" dirty="0"/>
          </a:p>
          <a:p>
            <a:r>
              <a:rPr lang="en-US" b="1" i="1" dirty="0"/>
              <a:t>Ernst Haeckel </a:t>
            </a:r>
            <a:r>
              <a:rPr lang="en-US" dirty="0"/>
              <a:t>coined the term </a:t>
            </a:r>
            <a:r>
              <a:rPr lang="en-US" b="1" dirty="0">
                <a:solidFill>
                  <a:srgbClr val="17375E"/>
                </a:solidFill>
              </a:rPr>
              <a:t>phylogeny</a:t>
            </a:r>
            <a:r>
              <a:rPr lang="en-US" dirty="0"/>
              <a:t> for the evolutionary relationships of species through time, and went further than Darwin in proposing phylogenic histories of life. The modern development of this idea is called the </a:t>
            </a:r>
            <a:r>
              <a:rPr lang="en-US" b="1" dirty="0">
                <a:solidFill>
                  <a:srgbClr val="17375E"/>
                </a:solidFill>
              </a:rPr>
              <a:t>phylogenetic tree</a:t>
            </a:r>
            <a:r>
              <a:rPr lang="en-US" dirty="0"/>
              <a:t>.</a:t>
            </a:r>
          </a:p>
          <a:p>
            <a:endParaRPr lang="en-US" dirty="0"/>
          </a:p>
          <a:p>
            <a:r>
              <a:rPr lang="en-US" dirty="0"/>
              <a:t>- </a:t>
            </a:r>
            <a:r>
              <a:rPr lang="en-US" dirty="0" err="1"/>
              <a:t>wikipedia</a:t>
            </a:r>
            <a:endParaRPr lang="en-US" dirty="0"/>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1255210"/>
            <a:ext cx="8229600" cy="4935763"/>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endParaRPr lang="en-US" dirty="0"/>
          </a:p>
          <a:p>
            <a:r>
              <a:rPr lang="en-US" b="1" dirty="0">
                <a:solidFill>
                  <a:srgbClr val="17375E"/>
                </a:solidFill>
              </a:rPr>
              <a:t>Nexus</a:t>
            </a:r>
            <a:r>
              <a:rPr lang="en-US" dirty="0"/>
              <a:t>: Nexus is widely used in </a:t>
            </a:r>
            <a:r>
              <a:rPr lang="en-US" dirty="0" err="1"/>
              <a:t>phylogenetics</a:t>
            </a:r>
            <a:r>
              <a:rPr lang="en-US" dirty="0"/>
              <a:t> and can contain trees in </a:t>
            </a:r>
            <a:r>
              <a:rPr lang="en-US" dirty="0" err="1"/>
              <a:t>Newick</a:t>
            </a:r>
            <a:r>
              <a:rPr lang="en-US" dirty="0"/>
              <a:t> notation and furthermore also information about taxa and phylogenetic data sets such as sequence alignments. </a:t>
            </a:r>
          </a:p>
          <a:p>
            <a:endParaRPr lang="en-US" dirty="0"/>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44725" y="1467688"/>
            <a:ext cx="4748875" cy="1626526"/>
          </a:xfrm>
          <a:prstGeom prst="rect">
            <a:avLst/>
          </a:prstGeom>
        </p:spPr>
      </p:pic>
      <p:sp>
        <p:nvSpPr>
          <p:cNvPr id="6" name="Content Placeholder 5"/>
          <p:cNvSpPr>
            <a:spLocks noGrp="1"/>
          </p:cNvSpPr>
          <p:nvPr>
            <p:ph idx="1"/>
          </p:nvPr>
        </p:nvSpPr>
        <p:spPr>
          <a:xfrm>
            <a:off x="209173" y="3777444"/>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155726" y="3779870"/>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latin typeface="Courier"/>
                <a:cs typeface="Courier"/>
              </a:rPr>
              <a:t>no nodes are named</a:t>
            </a:r>
          </a:p>
          <a:p>
            <a:pPr marL="0" indent="0">
              <a:buFont typeface="Arial"/>
              <a:buNone/>
            </a:pPr>
            <a:r>
              <a:rPr lang="en-US" sz="1400" dirty="0">
                <a:latin typeface="Courier"/>
                <a:cs typeface="Courier"/>
              </a:rPr>
              <a:t>leaf nodes are named</a:t>
            </a:r>
          </a:p>
          <a:p>
            <a:pPr marL="0" indent="0">
              <a:buFont typeface="Arial"/>
              <a:buNone/>
            </a:pPr>
            <a:r>
              <a:rPr lang="en-US" sz="1400" dirty="0">
                <a:latin typeface="Courier"/>
                <a:cs typeface="Courier"/>
              </a:rPr>
              <a:t>all nodes are named</a:t>
            </a:r>
          </a:p>
          <a:p>
            <a:pPr marL="0" indent="0">
              <a:buFont typeface="Arial"/>
              <a:buNone/>
            </a:pPr>
            <a:r>
              <a:rPr lang="en-US" sz="1400" dirty="0">
                <a:latin typeface="Courier"/>
                <a:cs typeface="Courier"/>
              </a:rPr>
              <a:t>all but root node have a distance to parent</a:t>
            </a:r>
          </a:p>
          <a:p>
            <a:pPr marL="0" indent="0">
              <a:buFont typeface="Arial"/>
              <a:buNone/>
            </a:pPr>
            <a:r>
              <a:rPr lang="en-US" sz="1400" dirty="0">
                <a:latin typeface="Courier"/>
                <a:cs typeface="Courier"/>
              </a:rPr>
              <a:t>all have a distance to parent</a:t>
            </a:r>
          </a:p>
          <a:p>
            <a:pPr marL="0" indent="0">
              <a:buFont typeface="Arial"/>
              <a:buNone/>
            </a:pPr>
            <a:r>
              <a:rPr lang="en-US" sz="1400" dirty="0">
                <a:latin typeface="Courier"/>
                <a:cs typeface="Courier"/>
              </a:rPr>
              <a:t>distances and leaf names (popular)</a:t>
            </a:r>
          </a:p>
          <a:p>
            <a:pPr marL="0" indent="0">
              <a:buFont typeface="Arial"/>
              <a:buNone/>
            </a:pPr>
            <a:r>
              <a:rPr lang="en-US" sz="1400" dirty="0">
                <a:latin typeface="Courier"/>
                <a:cs typeface="Courier"/>
              </a:rPr>
              <a:t>distances and all names</a:t>
            </a:r>
          </a:p>
          <a:p>
            <a:pPr marL="0" indent="0">
              <a:buFont typeface="Arial"/>
              <a:buNone/>
            </a:pPr>
            <a:r>
              <a:rPr lang="en-US" sz="1400" dirty="0">
                <a:latin typeface="Courier"/>
                <a:cs typeface="Courier"/>
              </a:rPr>
              <a:t>a tree rooted on a leaf node (rare)</a:t>
            </a:r>
          </a:p>
        </p:txBody>
      </p:sp>
      <p:sp>
        <p:nvSpPr>
          <p:cNvPr id="8" name="TextBox 7"/>
          <p:cNvSpPr txBox="1"/>
          <p:nvPr/>
        </p:nvSpPr>
        <p:spPr>
          <a:xfrm>
            <a:off x="209173" y="3361274"/>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155726" y="3438702"/>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Outgroup</a:t>
            </a:r>
            <a:r>
              <a:rPr lang="en-US" dirty="0"/>
              <a:t> rooting</a:t>
            </a:r>
          </a:p>
        </p:txBody>
      </p:sp>
      <p:sp>
        <p:nvSpPr>
          <p:cNvPr id="3" name="Content Placeholder 2"/>
          <p:cNvSpPr>
            <a:spLocks noGrp="1"/>
          </p:cNvSpPr>
          <p:nvPr>
            <p:ph idx="1"/>
          </p:nvPr>
        </p:nvSpPr>
        <p:spPr>
          <a:xfrm>
            <a:off x="325676" y="1147284"/>
            <a:ext cx="8492648" cy="5316147"/>
          </a:xfrm>
        </p:spPr>
        <p:txBody>
          <a:bodyPr>
            <a:noAutofit/>
          </a:bodyPr>
          <a:lstStyle/>
          <a:p>
            <a:r>
              <a:rPr lang="en-US" sz="2800" dirty="0"/>
              <a:t>Many methods (NJ) construct </a:t>
            </a:r>
            <a:r>
              <a:rPr lang="en-US" sz="2800" dirty="0" err="1"/>
              <a:t>unrooted</a:t>
            </a:r>
            <a:r>
              <a:rPr lang="en-US" sz="2800" dirty="0"/>
              <a:t> tree. An </a:t>
            </a:r>
            <a:r>
              <a:rPr lang="en-US" sz="2800" dirty="0" err="1"/>
              <a:t>outgroup</a:t>
            </a:r>
            <a:r>
              <a:rPr lang="en-US" sz="2800" dirty="0"/>
              <a:t> can be introduced to identify the “root”. Although the inferred tree for all species is still </a:t>
            </a:r>
            <a:r>
              <a:rPr lang="en-US" sz="2800" dirty="0" err="1"/>
              <a:t>unrooted</a:t>
            </a:r>
            <a:r>
              <a:rPr lang="en-US" sz="2800" dirty="0"/>
              <a:t>, the root is believed to be located along the branch that leads to the </a:t>
            </a:r>
            <a:r>
              <a:rPr lang="en-US" sz="2800" dirty="0" err="1"/>
              <a:t>outgroup</a:t>
            </a:r>
            <a:r>
              <a:rPr lang="en-US" sz="2800" dirty="0"/>
              <a:t> so that the tree for the </a:t>
            </a:r>
            <a:r>
              <a:rPr lang="en-US" sz="2800" dirty="0" err="1"/>
              <a:t>ingroup</a:t>
            </a:r>
            <a:r>
              <a:rPr lang="en-US" sz="2800" dirty="0"/>
              <a:t> species is rooted. This strategy is called </a:t>
            </a:r>
            <a:r>
              <a:rPr lang="en-US" sz="2800" dirty="0" err="1"/>
              <a:t>outgroup</a:t>
            </a:r>
            <a:r>
              <a:rPr lang="en-US" sz="2800" dirty="0"/>
              <a:t> rooting. </a:t>
            </a:r>
          </a:p>
          <a:p>
            <a:endParaRPr lang="en-US" sz="2800" dirty="0"/>
          </a:p>
          <a:p>
            <a:r>
              <a:rPr lang="en-US" sz="2800" dirty="0"/>
              <a:t>A good </a:t>
            </a:r>
            <a:r>
              <a:rPr lang="en-US" sz="2800" dirty="0" err="1"/>
              <a:t>outgroup</a:t>
            </a:r>
            <a:r>
              <a:rPr lang="en-US" sz="2800" dirty="0"/>
              <a:t> needs to satisfy:</a:t>
            </a:r>
          </a:p>
          <a:p>
            <a:pPr marL="457200" indent="-457200">
              <a:buFont typeface="+mj-lt"/>
              <a:buAutoNum type="arabicPeriod"/>
            </a:pPr>
            <a:r>
              <a:rPr lang="en-US" sz="2800" dirty="0"/>
              <a:t>not a member of the </a:t>
            </a:r>
            <a:r>
              <a:rPr lang="en-US" sz="2800" dirty="0" err="1"/>
              <a:t>ingroup</a:t>
            </a:r>
            <a:endParaRPr lang="en-US" sz="2800" dirty="0"/>
          </a:p>
          <a:p>
            <a:pPr marL="457200" indent="-457200">
              <a:buFont typeface="+mj-lt"/>
              <a:buAutoNum type="arabicPeriod"/>
            </a:pPr>
            <a:r>
              <a:rPr lang="en-US" sz="2800" dirty="0"/>
              <a:t>close related to the </a:t>
            </a:r>
            <a:r>
              <a:rPr lang="en-US" sz="2800" dirty="0" err="1"/>
              <a:t>ingroup</a:t>
            </a:r>
            <a:endParaRPr lang="en-US" sz="2800" dirty="0"/>
          </a:p>
        </p:txBody>
      </p:sp>
    </p:spTree>
    <p:extLst>
      <p:ext uri="{BB962C8B-B14F-4D97-AF65-F5344CB8AC3E}">
        <p14:creationId xmlns:p14="http://schemas.microsoft.com/office/powerpoint/2010/main" val="3979674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3" y="1565729"/>
            <a:ext cx="4726213" cy="36358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6401934"/>
            <a:ext cx="2919186" cy="255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449944" y="5493658"/>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215796" y="1367718"/>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379803" y="3813562"/>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4114800" y="3229429"/>
            <a:ext cx="1219199" cy="128451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171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R package - ape</a:t>
            </a:r>
          </a:p>
        </p:txBody>
      </p:sp>
      <p:sp>
        <p:nvSpPr>
          <p:cNvPr id="3" name="Content Placeholder 2"/>
          <p:cNvSpPr>
            <a:spLocks noGrp="1"/>
          </p:cNvSpPr>
          <p:nvPr>
            <p:ph idx="1"/>
          </p:nvPr>
        </p:nvSpPr>
        <p:spPr>
          <a:xfrm>
            <a:off x="457200" y="1047625"/>
            <a:ext cx="8284633" cy="853943"/>
          </a:xfrm>
        </p:spPr>
        <p:txBody>
          <a:bodyPr/>
          <a:lstStyle/>
          <a:p>
            <a:pPr marL="0" indent="0">
              <a:buNone/>
            </a:pPr>
            <a:r>
              <a:rPr lang="en-US" dirty="0"/>
              <a:t>Analysis of </a:t>
            </a:r>
            <a:r>
              <a:rPr lang="en-US" dirty="0" err="1"/>
              <a:t>Phylogenetics</a:t>
            </a:r>
            <a:r>
              <a:rPr lang="en-US" dirty="0"/>
              <a:t> and Evolution ("ape") is an R software package for use in molecular evolution and </a:t>
            </a:r>
            <a:r>
              <a:rPr lang="en-US" dirty="0" err="1"/>
              <a:t>phylogenetics</a:t>
            </a:r>
            <a:r>
              <a:rPr lang="en-US" dirty="0"/>
              <a:t>.</a:t>
            </a:r>
          </a:p>
        </p:txBody>
      </p:sp>
      <p:pic>
        <p:nvPicPr>
          <p:cNvPr id="4" name="Picture 3" descr="Screen Shot 2015-04-08 at 6.0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680" y="1901568"/>
            <a:ext cx="3737144" cy="4729891"/>
          </a:xfrm>
          <a:prstGeom prst="rect">
            <a:avLst/>
          </a:prstGeom>
        </p:spPr>
      </p:pic>
    </p:spTree>
    <p:extLst>
      <p:ext uri="{BB962C8B-B14F-4D97-AF65-F5344CB8AC3E}">
        <p14:creationId xmlns:p14="http://schemas.microsoft.com/office/powerpoint/2010/main" val="2545579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16"/>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640053"/>
            <a:ext cx="7809300" cy="3577893"/>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err="1"/>
              <a:t>Paradis</a:t>
            </a:r>
            <a:r>
              <a:rPr lang="en-US" dirty="0"/>
              <a:t> </a:t>
            </a:r>
            <a:r>
              <a:rPr lang="en-US" i="1" dirty="0"/>
              <a:t>et al</a:t>
            </a:r>
            <a:r>
              <a:rPr lang="en-US" dirty="0"/>
              <a:t>., 2004, APE: Analyses of </a:t>
            </a:r>
            <a:r>
              <a:rPr lang="en-US" dirty="0" err="1"/>
              <a:t>Phylogenetics</a:t>
            </a:r>
            <a:r>
              <a:rPr lang="en-US" dirty="0"/>
              <a:t> and Evolution in R language, Bioinformatics, 20 (2): 289-290</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5E9-500F-974D-A798-BCA65F1EBECA}"/>
              </a:ext>
            </a:extLst>
          </p:cNvPr>
          <p:cNvSpPr>
            <a:spLocks noGrp="1"/>
          </p:cNvSpPr>
          <p:nvPr>
            <p:ph type="title"/>
          </p:nvPr>
        </p:nvSpPr>
        <p:spPr>
          <a:xfrm>
            <a:off x="457200" y="345342"/>
            <a:ext cx="8229600" cy="772987"/>
          </a:xfrm>
        </p:spPr>
        <p:txBody>
          <a:bodyPr/>
          <a:lstStyle/>
          <a:p>
            <a:r>
              <a:rPr lang="en-US" dirty="0"/>
              <a:t>Other useful resources</a:t>
            </a:r>
          </a:p>
        </p:txBody>
      </p:sp>
      <p:sp>
        <p:nvSpPr>
          <p:cNvPr id="3" name="Content Placeholder 2">
            <a:extLst>
              <a:ext uri="{FF2B5EF4-FFF2-40B4-BE49-F238E27FC236}">
                <a16:creationId xmlns:a16="http://schemas.microsoft.com/office/drawing/2014/main" id="{5915DBCD-C925-A044-B905-DE949FE41C7E}"/>
              </a:ext>
            </a:extLst>
          </p:cNvPr>
          <p:cNvSpPr>
            <a:spLocks noGrp="1"/>
          </p:cNvSpPr>
          <p:nvPr>
            <p:ph idx="1"/>
          </p:nvPr>
        </p:nvSpPr>
        <p:spPr/>
        <p:txBody>
          <a:bodyPr/>
          <a:lstStyle/>
          <a:p>
            <a:r>
              <a:rPr lang="en-US" dirty="0"/>
              <a:t>Combine multiple R packages to build trees with different algorithm</a:t>
            </a:r>
          </a:p>
          <a:p>
            <a:pPr marL="0" indent="0">
              <a:buNone/>
            </a:pPr>
            <a:r>
              <a:rPr lang="en-US" dirty="0">
                <a:hlinkClick r:id="rId2"/>
              </a:rPr>
              <a:t>https://www.molecularecologist.com/2016/02/26/quick-and-dirty-tree-building-in-r/</a:t>
            </a:r>
            <a:endParaRPr lang="en-US" dirty="0"/>
          </a:p>
          <a:p>
            <a:endParaRPr lang="en-US" dirty="0"/>
          </a:p>
          <a:p>
            <a:r>
              <a:rPr lang="en-US" dirty="0"/>
              <a:t>ape manual</a:t>
            </a:r>
          </a:p>
          <a:p>
            <a:pPr marL="0" indent="0">
              <a:buNone/>
            </a:pPr>
            <a:r>
              <a:rPr lang="en-US" dirty="0">
                <a:hlinkClick r:id="rId3"/>
              </a:rPr>
              <a:t>https://cran.r-project.org/web/packages/ape/ape.pdf</a:t>
            </a:r>
            <a:endParaRPr lang="en-US" dirty="0"/>
          </a:p>
          <a:p>
            <a:endParaRPr lang="en-US" dirty="0"/>
          </a:p>
        </p:txBody>
      </p:sp>
    </p:spTree>
    <p:extLst>
      <p:ext uri="{BB962C8B-B14F-4D97-AF65-F5344CB8AC3E}">
        <p14:creationId xmlns:p14="http://schemas.microsoft.com/office/powerpoint/2010/main" val="427316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520343"/>
            <a:ext cx="7992534" cy="3525791"/>
          </a:xfrm>
        </p:spPr>
        <p:txBody>
          <a:bodyPr>
            <a:noAutofit/>
          </a:bodyPr>
          <a:lstStyle/>
          <a:p>
            <a:r>
              <a:rPr lang="en-US" dirty="0"/>
              <a:t>Evolution is a process of change. At the molecular level, evolution is a process of mutation with selection.</a:t>
            </a:r>
          </a:p>
          <a:p>
            <a:endParaRPr lang="en-US" dirty="0"/>
          </a:p>
          <a:p>
            <a:r>
              <a:rPr lang="en-US" dirty="0"/>
              <a:t>Molecular evolution is the study of changes in genes and proteins throughout different braches of the tree of life.</a:t>
            </a:r>
          </a:p>
          <a:p>
            <a:endParaRPr lang="en-US" dirty="0"/>
          </a:p>
          <a:p>
            <a:r>
              <a:rPr lang="en-US" dirty="0"/>
              <a:t>Phylogeny is </a:t>
            </a:r>
            <a:r>
              <a:rPr lang="en-US" b="1" dirty="0"/>
              <a:t>the inference </a:t>
            </a:r>
            <a:r>
              <a:rPr lang="en-US" dirty="0"/>
              <a:t>of evolutionary relationships, providing </a:t>
            </a:r>
            <a:r>
              <a:rPr lang="en-US" b="1" dirty="0"/>
              <a:t>hypotheses</a:t>
            </a:r>
            <a:r>
              <a:rPr lang="en-US"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85032" y="1483461"/>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4849178"/>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components</a:t>
            </a:r>
          </a:p>
        </p:txBody>
      </p:sp>
      <p:sp>
        <p:nvSpPr>
          <p:cNvPr id="3" name="Content Placeholder 2"/>
          <p:cNvSpPr>
            <a:spLocks noGrp="1"/>
          </p:cNvSpPr>
          <p:nvPr>
            <p:ph idx="1"/>
          </p:nvPr>
        </p:nvSpPr>
        <p:spPr>
          <a:xfrm>
            <a:off x="395077" y="1299624"/>
            <a:ext cx="4962630" cy="5282632"/>
          </a:xfrm>
        </p:spPr>
        <p:txBody>
          <a:bodyPr>
            <a:normAutofit/>
          </a:bodyPr>
          <a:lstStyle/>
          <a:p>
            <a:r>
              <a:rPr lang="en-US" dirty="0"/>
              <a:t>A phylogeny is a tree containing </a:t>
            </a:r>
            <a:r>
              <a:rPr lang="en-US" b="1" dirty="0">
                <a:solidFill>
                  <a:srgbClr val="17375E"/>
                </a:solidFill>
              </a:rPr>
              <a:t>nodes</a:t>
            </a:r>
            <a:r>
              <a:rPr lang="en-US" dirty="0"/>
              <a:t> that are connected by </a:t>
            </a:r>
            <a:r>
              <a:rPr lang="en-US" b="1" dirty="0" err="1">
                <a:solidFill>
                  <a:srgbClr val="17375E"/>
                </a:solidFill>
              </a:rPr>
              <a:t>braches</a:t>
            </a:r>
            <a:r>
              <a:rPr lang="en-US" b="1" dirty="0">
                <a:solidFill>
                  <a:srgbClr val="17375E"/>
                </a:solidFill>
              </a:rPr>
              <a:t> (edges)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610701" y="1212325"/>
            <a:ext cx="3086149" cy="2098937"/>
          </a:xfrm>
          <a:prstGeom prst="rect">
            <a:avLst/>
          </a:prstGeom>
        </p:spPr>
      </p:pic>
      <p:pic>
        <p:nvPicPr>
          <p:cNvPr id="6" name="Picture 5"/>
          <p:cNvPicPr>
            <a:picLocks noChangeAspect="1"/>
          </p:cNvPicPr>
          <p:nvPr/>
        </p:nvPicPr>
        <p:blipFill>
          <a:blip r:embed="rId3"/>
          <a:stretch>
            <a:fillRect/>
          </a:stretch>
        </p:blipFill>
        <p:spPr>
          <a:xfrm>
            <a:off x="5600147" y="3547335"/>
            <a:ext cx="3097241" cy="2554033"/>
          </a:xfrm>
          <a:prstGeom prst="rect">
            <a:avLst/>
          </a:prstGeom>
        </p:spPr>
      </p:pic>
      <p:sp>
        <p:nvSpPr>
          <p:cNvPr id="7" name="TextBox 6"/>
          <p:cNvSpPr txBox="1"/>
          <p:nvPr/>
        </p:nvSpPr>
        <p:spPr>
          <a:xfrm>
            <a:off x="5834593" y="6336035"/>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17" y="1327151"/>
            <a:ext cx="7444316" cy="5313910"/>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454045" y="4503793"/>
            <a:ext cx="845905" cy="338554"/>
          </a:xfrm>
          <a:prstGeom prst="rect">
            <a:avLst/>
          </a:prstGeom>
          <a:noFill/>
        </p:spPr>
        <p:txBody>
          <a:bodyPr wrap="none" rtlCol="0">
            <a:spAutoFit/>
          </a:bodyPr>
          <a:lstStyle/>
          <a:p>
            <a:r>
              <a:rPr lang="en-US" sz="1600" dirty="0">
                <a:solidFill>
                  <a:schemeClr val="bg1">
                    <a:lumMod val="65000"/>
                  </a:schemeClr>
                </a:solidFill>
              </a:rPr>
              <a:t>UPGMA</a:t>
            </a:r>
          </a:p>
        </p:txBody>
      </p: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526338" y="1488464"/>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306719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335490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26492</TotalTime>
  <Words>2928</Words>
  <Application>Microsoft Macintosh PowerPoint</Application>
  <PresentationFormat>On-screen Show (4:3)</PresentationFormat>
  <Paragraphs>642</Paragraphs>
  <Slides>36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UPGMA (unweighted pair group method with arithmetic mean)</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Tree evaluation: Bootstrap analysis</vt:lpstr>
      <vt:lpstr>An R package - ape</vt:lpstr>
      <vt:lpstr>References</vt:lpstr>
      <vt:lpstr>Other useful resources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159</cp:revision>
  <dcterms:created xsi:type="dcterms:W3CDTF">2014-12-15T18:58:14Z</dcterms:created>
  <dcterms:modified xsi:type="dcterms:W3CDTF">2023-02-26T23:39:49Z</dcterms:modified>
</cp:coreProperties>
</file>