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2" r:id="rId3"/>
    <p:sldId id="287" r:id="rId4"/>
    <p:sldId id="291" r:id="rId5"/>
    <p:sldId id="292" r:id="rId6"/>
    <p:sldId id="290" r:id="rId7"/>
    <p:sldId id="285" r:id="rId8"/>
    <p:sldId id="281" r:id="rId9"/>
    <p:sldId id="282" r:id="rId10"/>
    <p:sldId id="283" r:id="rId11"/>
    <p:sldId id="288" r:id="rId12"/>
    <p:sldId id="284" r:id="rId13"/>
    <p:sldId id="289" r:id="rId14"/>
    <p:sldId id="303" r:id="rId15"/>
    <p:sldId id="304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8" autoAdjust="0"/>
    <p:restoredTop sz="94803" autoAdjust="0"/>
  </p:normalViewPr>
  <p:slideViewPr>
    <p:cSldViewPr snapToGrid="0" snapToObjects="1">
      <p:cViewPr varScale="1">
        <p:scale>
          <a:sx n="113" d="100"/>
          <a:sy n="113" d="100"/>
        </p:scale>
        <p:origin x="14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beocat.ksu.edu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.amazonaws.com/BBSW-download/BBEdit_13.5.4.dmg" TargetMode="External"/><Relationship Id="rId4" Type="http://schemas.openxmlformats.org/officeDocument/2006/relationships/hyperlink" Target="https://www.computerhope.com/issues/ch001121.htm#:~:text=Press%20and%20hold%20the%20Windows,running%20the%2064%2Dbit%20version.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b.iu.edu/d/afdc" TargetMode="External"/><Relationship Id="rId2" Type="http://schemas.openxmlformats.org/officeDocument/2006/relationships/hyperlink" Target="http://www.ccsf.edu/Pub/Fac/v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raw/master/PLPTH813Bioinformatis/2023/data/lab01a_Exce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Excel, </a:t>
            </a:r>
            <a:r>
              <a:rPr lang="en-US" sz="3200" i="1" dirty="0"/>
              <a:t>vi</a:t>
            </a:r>
            <a:r>
              <a:rPr lang="en-US" sz="3200" dirty="0"/>
              <a:t> and regular expression –lab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1/19/2023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8" y="34802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8260"/>
              </p:ext>
            </p:extLst>
          </p:nvPr>
        </p:nvGraphicFramePr>
        <p:xfrm>
          <a:off x="3738702" y="35901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character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\w </a:t>
            </a:r>
            <a:r>
              <a:rPr lang="en-US" dirty="0"/>
              <a:t>: a word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+</a:t>
            </a:r>
            <a:r>
              <a:rPr lang="en-US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/>
              <a:t> :  0 or 1 previous regular expression</a:t>
            </a:r>
            <a:endParaRPr lang="en-US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.</a:t>
            </a:r>
            <a:r>
              <a:rPr lang="en-US" dirty="0"/>
              <a:t>  : any character except \n \r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748" y="4178876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56769"/>
              </p:ext>
            </p:extLst>
          </p:nvPr>
        </p:nvGraphicFramePr>
        <p:xfrm>
          <a:off x="3801330" y="3924565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digits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\1-9</a:t>
            </a:r>
            <a:r>
              <a:rPr lang="en-US" sz="2800" dirty="0"/>
              <a:t>  : Nth previous captured group by parentheses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0" y="4359521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+38 30.5’N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72852"/>
              </p:ext>
            </p:extLst>
          </p:nvPr>
        </p:nvGraphicFramePr>
        <p:xfrm>
          <a:off x="2947939" y="416169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(.\d+)\s(\d+\.\d)\’N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5736" y="2528405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2012, 2013, 2014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6268213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00" y="1119554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 (e.g.,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856" y="3070771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1: change all these years to 2000.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5736" y="4057721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GATACGTACTTCAGAAAAAAAA</a:t>
            </a:r>
          </a:p>
          <a:p>
            <a:r>
              <a:rPr lang="en-US" dirty="0"/>
              <a:t>GATACGTACTTCAGAAAAAAAAAA</a:t>
            </a:r>
          </a:p>
          <a:p>
            <a:r>
              <a:rPr lang="en-US" dirty="0"/>
              <a:t>GATACGTACTTCAGAAAAAAAAAAAA</a:t>
            </a:r>
          </a:p>
          <a:p>
            <a:r>
              <a:rPr lang="en-US" dirty="0"/>
              <a:t>GATACGTACTTCAGAAAAAAAAAAAAAAA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8856" y="5223542"/>
            <a:ext cx="77233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2: trim </a:t>
            </a:r>
            <a:r>
              <a:rPr lang="en-US" sz="2400" dirty="0" err="1">
                <a:solidFill>
                  <a:srgbClr val="008000"/>
                </a:solidFill>
              </a:rPr>
              <a:t>polyA</a:t>
            </a:r>
            <a:r>
              <a:rPr lang="en-US" sz="2400" dirty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5908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  <a:endParaRPr lang="en-US" sz="2800" i="1" dirty="0"/>
          </a:p>
          <a:p>
            <a:pPr>
              <a:lnSpc>
                <a:spcPct val="160000"/>
              </a:lnSpc>
            </a:pPr>
            <a:r>
              <a:rPr lang="en-US" sz="2800" i="1" dirty="0"/>
              <a:t>vi</a:t>
            </a:r>
            <a:r>
              <a:rPr lang="en-US" sz="2800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236695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CB6A-C4B8-6B43-9891-30C4ACC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C339-CD88-174B-B178-D36CA589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3026"/>
            <a:ext cx="8229600" cy="469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/>
              <a:t>ssh</a:t>
            </a:r>
            <a:r>
              <a:rPr lang="en-US" sz="3200" dirty="0"/>
              <a:t> (a remote login program)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A563-0F4F-7449-B6DC-9E0E6E7527A3}"/>
              </a:ext>
            </a:extLst>
          </p:cNvPr>
          <p:cNvSpPr txBox="1"/>
          <p:nvPr/>
        </p:nvSpPr>
        <p:spPr>
          <a:xfrm>
            <a:off x="1288956" y="2153820"/>
            <a:ext cx="69640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headnode.beocat.ksu.edu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e.g.,</a:t>
            </a:r>
          </a:p>
          <a:p>
            <a:r>
              <a:rPr lang="en-US" sz="3200" dirty="0" err="1"/>
              <a:t>ssh</a:t>
            </a:r>
            <a:r>
              <a:rPr lang="en-US" sz="3200" dirty="0"/>
              <a:t> -l </a:t>
            </a:r>
            <a:r>
              <a:rPr lang="en-US" sz="3200" dirty="0">
                <a:highlight>
                  <a:srgbClr val="FFFF00"/>
                </a:highlight>
              </a:rPr>
              <a:t>liu3zhen</a:t>
            </a:r>
            <a:r>
              <a:rPr lang="en-US" sz="3200" dirty="0"/>
              <a:t> </a:t>
            </a:r>
            <a:r>
              <a:rPr lang="en-US" sz="3200" dirty="0" err="1"/>
              <a:t>headnode.beocat.ksu.edu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3A019-C601-5A43-9BAB-0D158846E1DD}"/>
              </a:ext>
            </a:extLst>
          </p:cNvPr>
          <p:cNvSpPr txBox="1"/>
          <p:nvPr/>
        </p:nvSpPr>
        <p:spPr>
          <a:xfrm>
            <a:off x="457200" y="4510876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Putty: Graphic interface for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6A494-5DE1-844D-8D6C-A77BAD1EFD8D}"/>
              </a:ext>
            </a:extLst>
          </p:cNvPr>
          <p:cNvSpPr/>
          <p:nvPr/>
        </p:nvSpPr>
        <p:spPr>
          <a:xfrm>
            <a:off x="1379267" y="5685556"/>
            <a:ext cx="5342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66BB"/>
                </a:solidFill>
                <a:latin typeface="Arial" panose="020B0604020202020204" pitchFamily="34" charset="0"/>
                <a:hlinkClick r:id="rId2"/>
              </a:rPr>
              <a:t>https://ondemand.beocat.ksu.edu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29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</a:p>
          <a:p>
            <a:r>
              <a:rPr lang="en-US" dirty="0"/>
              <a:t>fast and powerful</a:t>
            </a:r>
          </a:p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Your keyboard controls 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1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2725431"/>
            <a:ext cx="8229600" cy="3314124"/>
          </a:xfrm>
        </p:spPr>
        <p:txBody>
          <a:bodyPr>
            <a:normAutofit/>
          </a:bodyPr>
          <a:lstStyle/>
          <a:p>
            <a:r>
              <a:rPr lang="en-US" sz="2800" dirty="0"/>
              <a:t>Type “vi p1.txt” in Linux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Enter text (anything more than 6 lines)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Type :</a:t>
            </a:r>
            <a:r>
              <a:rPr lang="en-US" sz="2800" dirty="0" err="1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978" y="1354667"/>
            <a:ext cx="805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create a file named “p1.txt”, enter some text in the file and save it via vi.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Quitting and Saving a file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11" y="1994920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quit.</a:t>
            </a:r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:q!</a:t>
            </a:r>
            <a:r>
              <a:rPr lang="en-US" dirty="0"/>
              <a:t>	to quit </a:t>
            </a:r>
            <a:r>
              <a:rPr lang="en-US" b="1" i="1" dirty="0"/>
              <a:t>without</a:t>
            </a:r>
            <a:r>
              <a:rPr lang="en-US" dirty="0"/>
              <a:t> saving.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32" y="1460411"/>
            <a:ext cx="7999468" cy="24892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Try </a:t>
            </a:r>
            <a:r>
              <a:rPr lang="en-US" sz="2800" i="1" dirty="0"/>
              <a:t>vi</a:t>
            </a:r>
            <a:r>
              <a:rPr lang="en-US" sz="2800" dirty="0"/>
              <a:t> at </a:t>
            </a:r>
            <a:r>
              <a:rPr lang="en-US" sz="2800" dirty="0" err="1"/>
              <a:t>Beocat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36532" y="4725511"/>
            <a:ext cx="8050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PC, download the software "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putty</a:t>
            </a:r>
            <a:r>
              <a:rPr lang="en-US" sz="2400" dirty="0">
                <a:solidFill>
                  <a:srgbClr val="FF0000"/>
                </a:solidFill>
              </a:rPr>
              <a:t>" and "</a:t>
            </a:r>
            <a:r>
              <a:rPr lang="en-US" sz="2400" dirty="0">
                <a:solidFill>
                  <a:srgbClr val="FF0000"/>
                </a:solidFill>
                <a:hlinkClick r:id="rId3"/>
              </a:rPr>
              <a:t>notepad++"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32 or 64 bits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for mac, download "</a:t>
            </a:r>
            <a:r>
              <a:rPr lang="en-US" sz="2400" dirty="0">
                <a:solidFill>
                  <a:srgbClr val="FF0000"/>
                </a:solidFill>
                <a:hlinkClick r:id="rId5"/>
              </a:rPr>
              <a:t>BBEdit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move cursor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3061960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Edit text (delete and add)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Try 0 and then $ and then 0 and then $</a:t>
            </a:r>
          </a:p>
          <a:p>
            <a:r>
              <a:rPr lang="en-US" sz="2800" dirty="0"/>
              <a:t>Try H, M,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edit the file “p1.txt”, deleting a few words and adding some new words , and practice $, 0, H, M, and L in command mode.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search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92195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/xxx</a:t>
            </a:r>
          </a:p>
          <a:p>
            <a:r>
              <a:rPr lang="en-US" sz="2800" dirty="0"/>
              <a:t>Press Return, the cursor will move to the first incidence of that string (xxx)</a:t>
            </a:r>
          </a:p>
          <a:p>
            <a:r>
              <a:rPr lang="en-US" sz="2800" dirty="0"/>
              <a:t>Repeat the search by typing “n” or search in a backwards direction by using “N”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search content in “p1.txt”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Undo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028" y="2481938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contol+r</a:t>
            </a:r>
            <a:r>
              <a:rPr lang="en-US" sz="2800" b="1" dirty="0">
                <a:solidFill>
                  <a:srgbClr val="17375E"/>
                </a:solidFill>
              </a:rPr>
              <a:t>	</a:t>
            </a:r>
            <a:r>
              <a:rPr lang="en-US" sz="2800" dirty="0"/>
              <a:t>Redoes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Deleting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64095"/>
            <a:ext cx="8229600" cy="4275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dw</a:t>
            </a:r>
            <a:r>
              <a:rPr lang="en-US" dirty="0"/>
              <a:t>	deletes from the character selected to the end of the word.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dd</a:t>
            </a:r>
            <a:r>
              <a:rPr lang="en-US" dirty="0"/>
              <a:t>	deletes 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Try 3dw, 2dd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Copy and paste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31" y="1714900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y</a:t>
            </a:r>
            <a:r>
              <a:rPr lang="en-US" dirty="0"/>
              <a:t>	yank (copy); </a:t>
            </a:r>
            <a:r>
              <a:rPr lang="en-US" b="1" dirty="0"/>
              <a:t>v</a:t>
            </a:r>
            <a:r>
              <a:rPr lang="en-US" dirty="0"/>
              <a:t> to select and </a:t>
            </a:r>
            <a:r>
              <a:rPr lang="en-US" b="1" dirty="0"/>
              <a:t>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yw</a:t>
            </a:r>
            <a:r>
              <a:rPr lang="en-US" dirty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5yw</a:t>
            </a:r>
            <a:r>
              <a:rPr lang="en-US" dirty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yy</a:t>
            </a:r>
            <a:r>
              <a:rPr lang="en-US" dirty="0"/>
              <a:t>	copies a line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5yy</a:t>
            </a:r>
            <a:r>
              <a:rPr lang="en-US" dirty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(paste) after the cursor</a:t>
            </a:r>
          </a:p>
          <a:p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	put (paste) before the cursor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17" y="1963748"/>
            <a:ext cx="6726883" cy="3124515"/>
          </a:xfrm>
        </p:spPr>
        <p:txBody>
          <a:bodyPr>
            <a:normAutofit/>
          </a:bodyPr>
          <a:lstStyle/>
          <a:p>
            <a:r>
              <a:rPr lang="en-US" sz="2800" dirty="0"/>
              <a:t>BBEdit Regular Expression Cheat-Sheet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https://gist.github.com/ccstone/5385334</a:t>
            </a:r>
          </a:p>
          <a:p>
            <a:pPr marL="0" indent="0">
              <a:buNone/>
            </a:pPr>
            <a:endParaRPr lang="en-US" sz="2800" dirty="0">
              <a:hlinkClick r:id="rId2"/>
            </a:endParaRPr>
          </a:p>
          <a:p>
            <a:r>
              <a:rPr lang="en-US" sz="2800" i="1" dirty="0"/>
              <a:t>vi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https://kb.iu.edu/d/afdc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23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000"/>
            <a:ext cx="8229600" cy="2665141"/>
          </a:xfrm>
        </p:spPr>
        <p:txBody>
          <a:bodyPr>
            <a:normAutofit/>
          </a:bodyPr>
          <a:lstStyle/>
          <a:p>
            <a:r>
              <a:rPr lang="en-US" sz="3600" dirty="0"/>
              <a:t>Excel data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Excel file for practice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210302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261517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to the lecture ...</a:t>
            </a:r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20850"/>
              </p:ext>
            </p:extLst>
          </p:nvPr>
        </p:nvGraphicFramePr>
        <p:xfrm>
          <a:off x="457200" y="1762724"/>
          <a:ext cx="8229598" cy="1759044"/>
        </p:xfrm>
        <a:graphic>
          <a:graphicData uri="http://schemas.openxmlformats.org/drawingml/2006/table">
            <a:tbl>
              <a:tblPr/>
              <a:tblGrid>
                <a:gridCol w="43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7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75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89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waitresses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01272"/>
              </p:ext>
            </p:extLst>
          </p:nvPr>
        </p:nvGraphicFramePr>
        <p:xfrm>
          <a:off x="511821" y="1767374"/>
          <a:ext cx="8229602" cy="1487692"/>
        </p:xfrm>
        <a:graphic>
          <a:graphicData uri="http://schemas.openxmlformats.org/drawingml/2006/table">
            <a:tbl>
              <a:tblPr/>
              <a:tblGrid>
                <a:gridCol w="6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72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BBEdit</a:t>
            </a:r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Separators: Tab and comma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748" y="40517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Agalma,elegans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Frillagalma,vitiazi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9596"/>
              </p:ext>
            </p:extLst>
          </p:nvPr>
        </p:nvGraphicFramePr>
        <p:xfrm>
          <a:off x="3833092" y="41616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beginnings and endings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6" y="3727211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383875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6970</TotalTime>
  <Words>1305</Words>
  <Application>Microsoft Macintosh PowerPoint</Application>
  <PresentationFormat>On-screen Show (4:3)</PresentationFormat>
  <Paragraphs>431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</vt:lpstr>
      <vt:lpstr>Office Theme</vt:lpstr>
      <vt:lpstr>Excel, vi and regular expression –lab  Bioinformatics Applications (PLPTH813)</vt:lpstr>
      <vt:lpstr>Goal of today’s lab</vt:lpstr>
      <vt:lpstr>Excel Practice</vt:lpstr>
      <vt:lpstr>Excel Practice I</vt:lpstr>
      <vt:lpstr>Excel Practice II</vt:lpstr>
      <vt:lpstr>Excel Practice III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Problems</vt:lpstr>
      <vt:lpstr>Outline</vt:lpstr>
      <vt:lpstr>Log in Beocat</vt:lpstr>
      <vt:lpstr>vi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  <vt:lpstr>Reference links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86</cp:revision>
  <dcterms:created xsi:type="dcterms:W3CDTF">2014-12-15T18:58:14Z</dcterms:created>
  <dcterms:modified xsi:type="dcterms:W3CDTF">2023-01-17T05:01:59Z</dcterms:modified>
</cp:coreProperties>
</file>