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10" r:id="rId3"/>
    <p:sldId id="316" r:id="rId4"/>
    <p:sldId id="271" r:id="rId5"/>
    <p:sldId id="308" r:id="rId6"/>
    <p:sldId id="291" r:id="rId7"/>
    <p:sldId id="292" r:id="rId8"/>
    <p:sldId id="301" r:id="rId9"/>
    <p:sldId id="313" r:id="rId10"/>
    <p:sldId id="302" r:id="rId11"/>
    <p:sldId id="304" r:id="rId12"/>
    <p:sldId id="311" r:id="rId13"/>
    <p:sldId id="312" r:id="rId14"/>
    <p:sldId id="305" r:id="rId15"/>
    <p:sldId id="31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2" autoAdjust="0"/>
    <p:restoredTop sz="90651" autoAdjust="0"/>
  </p:normalViewPr>
  <p:slideViewPr>
    <p:cSldViewPr snapToGrid="0" snapToObjects="1">
      <p:cViewPr varScale="1">
        <p:scale>
          <a:sx n="171" d="100"/>
          <a:sy n="171" d="100"/>
        </p:scale>
        <p:origin x="33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variants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3/23/2023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GATK to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64" y="1604804"/>
            <a:ext cx="8229600" cy="4848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using </a:t>
            </a:r>
            <a:r>
              <a:rPr lang="en-US" dirty="0" err="1"/>
              <a:t>HaplotypeCaller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from GATK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GATK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GATK/4.1.4.1-GCCcore-8.3.0-Java-11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ro-RO" dirty="0">
                <a:latin typeface="Courier"/>
                <a:cs typeface="Courier"/>
              </a:rPr>
              <a:t>HaplotypeCaller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--java-options '-Xmx8G'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../data/DH10B.parse.bam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../data/MG1655.parse.bam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</a:t>
            </a:r>
            <a:r>
              <a:rPr lang="fr-FR" dirty="0" err="1">
                <a:latin typeface="Courier"/>
                <a:cs typeface="Courier"/>
              </a:rPr>
              <a:t>ploidy</a:t>
            </a:r>
            <a:r>
              <a:rPr lang="fr-FR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variants.raw.vcf</a:t>
            </a:r>
            <a:r>
              <a:rPr lang="en-US" dirty="0">
                <a:latin typeface="Courier"/>
                <a:cs typeface="Courier"/>
              </a:rPr>
              <a:t> &amp;&gt;</a:t>
            </a:r>
            <a:r>
              <a:rPr lang="en-US" dirty="0" err="1">
                <a:latin typeface="Courier"/>
                <a:cs typeface="Courier"/>
              </a:rPr>
              <a:t>variants.log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94" y="1081584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712343"/>
            <a:ext cx="8575365" cy="311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-V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'QD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'DP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--restrict-alleles-to BIALLELIC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-select-type SNP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selected.snp.vcf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934827"/>
            <a:ext cx="833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6228"/>
                </a:solidFill>
              </a:rPr>
              <a:t>INFO</a:t>
            </a:r>
            <a:r>
              <a:rPr lang="en-US" dirty="0"/>
              <a:t>:</a:t>
            </a:r>
          </a:p>
          <a:p>
            <a:r>
              <a:rPr lang="en-US" dirty="0"/>
              <a:t>AC=1;AF=0.500;AN=2;BaseQRankSum=1.125;DP=39;FS=16.048;MLEAC=1;MLEAF=0.500;MQ=60.00;MQRankSum=0.000;QD=29.53;ReadPosRankSum=-0.506;SOR=1.023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698" y="5939926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 QD: Variant Confidence/Quality by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3DCEE-15A7-2C42-BC2F-BC1E0A2F872A}"/>
              </a:ext>
            </a:extLst>
          </p:cNvPr>
          <p:cNvSpPr txBox="1"/>
          <p:nvPr/>
        </p:nvSpPr>
        <p:spPr>
          <a:xfrm>
            <a:off x="212360" y="1011728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VCF 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2031049"/>
            <a:ext cx="8521888" cy="279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-V </a:t>
            </a:r>
            <a:r>
              <a:rPr lang="en-US" dirty="0" err="1">
                <a:latin typeface="Courier"/>
                <a:cs typeface="Courier"/>
              </a:rPr>
              <a:t>selected.snp.vcf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-F CHROM -F POS -F REF -F ALT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--genotype-fields "GT"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selected.snp.txt</a:t>
            </a:r>
            <a:r>
              <a:rPr lang="en-US" dirty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065173"/>
            <a:ext cx="882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Input: VCF</a:t>
            </a:r>
          </a:p>
          <a:p>
            <a:r>
              <a:rPr lang="en-US" dirty="0"/>
              <a:t># Output: a table format</a:t>
            </a:r>
          </a:p>
          <a:p>
            <a:r>
              <a:rPr lang="en-US" dirty="0"/>
              <a:t># Fields: CHROM	POS	REF	ALT	DH10B.GT	MG1655.GT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394FA-A2AA-6B46-99A1-E7A4DC44BB24}"/>
              </a:ext>
            </a:extLst>
          </p:cNvPr>
          <p:cNvSpPr txBox="1"/>
          <p:nvPr/>
        </p:nvSpPr>
        <p:spPr>
          <a:xfrm>
            <a:off x="150143" y="1124273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3271"/>
          </a:xfrm>
        </p:spPr>
        <p:txBody>
          <a:bodyPr>
            <a:normAutofit/>
          </a:bodyPr>
          <a:lstStyle/>
          <a:p>
            <a:r>
              <a:rPr lang="en-US" sz="3200" dirty="0"/>
              <a:t>IGV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543636"/>
            <a:ext cx="8229600" cy="1272260"/>
          </a:xfrm>
        </p:spPr>
        <p:txBody>
          <a:bodyPr/>
          <a:lstStyle/>
          <a:p>
            <a:r>
              <a:rPr lang="en-US" sz="2800" dirty="0"/>
              <a:t>Download the software: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999722"/>
            <a:ext cx="8229600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Ondemand</a:t>
            </a:r>
            <a:r>
              <a:rPr lang="en-US" sz="2800" dirty="0"/>
              <a:t>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bam (</a:t>
            </a:r>
            <a:r>
              <a:rPr lang="en-US" sz="2800" dirty="0" err="1"/>
              <a:t>bam.bai</a:t>
            </a:r>
            <a:r>
              <a:rPr lang="en-US" sz="2800" dirty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</a:t>
            </a:r>
            <a:r>
              <a:rPr lang="en-US" sz="2800" dirty="0" err="1"/>
              <a:t>vcf</a:t>
            </a:r>
            <a:r>
              <a:rPr lang="en-US" sz="28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29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 SNP 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3ACF8-56D6-5E4E-9BF6-CD4941A01AE0}"/>
              </a:ext>
            </a:extLst>
          </p:cNvPr>
          <p:cNvSpPr txBox="1"/>
          <p:nvPr/>
        </p:nvSpPr>
        <p:spPr>
          <a:xfrm>
            <a:off x="300445" y="897401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U00096:1357202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177503-4581-504D-988C-CDBD96BF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460" y="1384300"/>
            <a:ext cx="7931080" cy="4741863"/>
          </a:xfrm>
        </p:spPr>
      </p:pic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29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alignment at two regions</a:t>
            </a:r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313508" y="1216157"/>
            <a:ext cx="778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U00096:xxxxxx U00096: </a:t>
            </a:r>
            <a:r>
              <a:rPr lang="en-US" sz="2400" dirty="0" err="1"/>
              <a:t>xxxxxxx</a:t>
            </a:r>
            <a:r>
              <a:rPr lang="en-US" sz="2400" dirty="0"/>
              <a:t> (separated by a blank space)</a:t>
            </a:r>
          </a:p>
        </p:txBody>
      </p:sp>
    </p:spTree>
    <p:extLst>
      <p:ext uri="{BB962C8B-B14F-4D97-AF65-F5344CB8AC3E}">
        <p14:creationId xmlns:p14="http://schemas.microsoft.com/office/powerpoint/2010/main" val="123675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To-do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sz="2800" dirty="0"/>
              <a:t>Discover variants of two </a:t>
            </a:r>
            <a:r>
              <a:rPr lang="en-US" sz="2800" i="1" dirty="0"/>
              <a:t>E. coli</a:t>
            </a:r>
            <a:r>
              <a:rPr lang="en-US" sz="2800" dirty="0"/>
              <a:t> strains DH10B and MG1655 relative to a reference genome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/>
          </a:p>
          <a:p>
            <a:r>
              <a:rPr lang="en-US" sz="2800" dirty="0"/>
              <a:t>Reference genome: K-12 </a:t>
            </a:r>
            <a:r>
              <a:rPr lang="fr-FR" sz="2800" dirty="0"/>
              <a:t>MG1655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D484-C2E6-B64F-A365-A2ADEC70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GATK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539B-0662-A349-96C6-7FCAD4B5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5584"/>
            <a:ext cx="7236823" cy="205065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Alignment  of sequences to a reference genome</a:t>
            </a:r>
          </a:p>
          <a:p>
            <a:endParaRPr lang="en-US" sz="3600" dirty="0"/>
          </a:p>
          <a:p>
            <a:r>
              <a:rPr lang="en-US" sz="3600" dirty="0"/>
              <a:t>GATK 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155510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398" y="1254854"/>
            <a:ext cx="7213204" cy="513256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go to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lab</a:t>
            </a:r>
            <a:r>
              <a:rPr lang="fr-FR" sz="2800" dirty="0"/>
              <a:t>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cd xxx (e.g., labs)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download today’s lab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wget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/~liu3zhen/PLPTH813/labs/lab06.tar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a tar file will be downloaded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unfold the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tar -</a:t>
            </a:r>
            <a:r>
              <a:rPr lang="en-US" sz="2800" dirty="0" err="1">
                <a:latin typeface="Courier"/>
                <a:cs typeface="Courier"/>
              </a:rPr>
              <a:t>xf</a:t>
            </a:r>
            <a:r>
              <a:rPr lang="en-US" sz="2800" dirty="0">
                <a:latin typeface="Courier"/>
                <a:cs typeface="Courier"/>
              </a:rPr>
              <a:t> lab06.tar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2" y="971021"/>
            <a:ext cx="8175625" cy="504320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./references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Ecoli_k12_MG1655.fasta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prstClr val="black"/>
                </a:solidFill>
              </a:rPr>
              <a:t># Alignment data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./data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DH10B.parse.bam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DH10B.parse.bam.bai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MG1655.parse.bam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MG1655.parse.bam.bai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457"/>
            <a:ext cx="8229600" cy="772987"/>
          </a:xfrm>
        </p:spPr>
        <p:txBody>
          <a:bodyPr/>
          <a:lstStyle/>
          <a:p>
            <a:r>
              <a:rPr lang="en-US" dirty="0"/>
              <a:t>BWA alignment (show scripts)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342197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pe1=x.pair1.fq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pe2=x.pair2.fq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</a:t>
            </a: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1&gt;</a:t>
            </a:r>
            <a:r>
              <a:rPr lang="en-US" sz="1800" dirty="0" err="1">
                <a:latin typeface="Courier New"/>
                <a:cs typeface="Courier New"/>
              </a:rPr>
              <a:t>aln.sam</a:t>
            </a:r>
            <a:r>
              <a:rPr lang="en-US" sz="1800" dirty="0">
                <a:latin typeface="Courier New"/>
                <a:cs typeface="Courier New"/>
              </a:rPr>
              <a:t> 2&gt;</a:t>
            </a:r>
            <a:r>
              <a:rPr lang="en-US" sz="1800" dirty="0" err="1">
                <a:latin typeface="Courier New"/>
                <a:cs typeface="Courier New"/>
              </a:rPr>
              <a:t>aln.log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$ref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F3F1D-6BD5-FA4A-9CF5-78C60160EE5B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331"/>
            <a:ext cx="8229600" cy="772987"/>
          </a:xfrm>
        </p:spPr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3" y="1456709"/>
            <a:ext cx="6495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./data/MG1655.parse.bam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636021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6031290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/>
              <a:t>samtools</a:t>
            </a:r>
            <a:r>
              <a:rPr lang="en-US" dirty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2FFD3-5145-8B4C-85F7-6231EC1A5F7E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392205"/>
            <a:ext cx="8771849" cy="772987"/>
          </a:xfrm>
        </p:spPr>
        <p:txBody>
          <a:bodyPr/>
          <a:lstStyle/>
          <a:p>
            <a:r>
              <a:rPr lang="en-US" dirty="0"/>
              <a:t>Prior to GATK, the reference genome needs to be indexed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55" y="2002193"/>
            <a:ext cx="8607174" cy="3669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cd references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indexing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module load </a:t>
            </a:r>
            <a:r>
              <a:rPr lang="en-US" sz="2800" dirty="0" err="1">
                <a:latin typeface="Courier"/>
                <a:cs typeface="Courier"/>
              </a:rPr>
              <a:t>SAMtools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dict</a:t>
            </a:r>
            <a:r>
              <a:rPr lang="en-US" sz="1600" dirty="0">
                <a:latin typeface="Courier"/>
                <a:cs typeface="Courier"/>
              </a:rPr>
              <a:t> Ecoli_k12_MG1655.fasta &gt; Ecoli_k12_MG1655.dict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faidx</a:t>
            </a:r>
            <a:r>
              <a:rPr lang="en-US" sz="2800" dirty="0">
                <a:latin typeface="Courier"/>
                <a:cs typeface="Courier"/>
              </a:rPr>
              <a:t> Ecoli_k12_MG1655.fasta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542" y="6247504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HaplotypeCaller</a:t>
            </a:r>
            <a:r>
              <a:rPr lang="en-US" sz="3200" dirty="0"/>
              <a:t> of GATK4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13" y="1204379"/>
            <a:ext cx="8426495" cy="5209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USAGE: </a:t>
            </a:r>
            <a:r>
              <a:rPr lang="en-US" dirty="0" err="1"/>
              <a:t>HaplotypeCaller</a:t>
            </a:r>
            <a:r>
              <a:rPr lang="en-US" dirty="0"/>
              <a:t> [arguments]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germline</a:t>
            </a:r>
            <a:r>
              <a:rPr lang="en-US" dirty="0"/>
              <a:t> SNPs and </a:t>
            </a:r>
            <a:r>
              <a:rPr lang="en-US" dirty="0" err="1"/>
              <a:t>indels</a:t>
            </a:r>
            <a:r>
              <a:rPr lang="en-US" dirty="0"/>
              <a:t> via local re-assembly of haplotypes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Required</a:t>
            </a:r>
            <a:r>
              <a:rPr lang="de-DE" dirty="0"/>
              <a:t> Arguments: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I:String</a:t>
            </a:r>
            <a:r>
              <a:rPr lang="de-DE" dirty="0"/>
              <a:t>	  BAM/SAM/CRAM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O:String</a:t>
            </a:r>
            <a:r>
              <a:rPr lang="en-US" dirty="0"/>
              <a:t>  File to which variants should be written.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R:String</a:t>
            </a:r>
            <a:r>
              <a:rPr lang="en-US" dirty="0"/>
              <a:t>	  Reference sequence file. </a:t>
            </a:r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18537</TotalTime>
  <Words>1004</Words>
  <Application>Microsoft Macintosh PowerPoint</Application>
  <PresentationFormat>On-screen Show (4:3)</PresentationFormat>
  <Paragraphs>155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</vt:lpstr>
      <vt:lpstr>Courier New</vt:lpstr>
      <vt:lpstr>Office Theme</vt:lpstr>
      <vt:lpstr>Genomic variants  Bioinformatics Applications (PLPTH813)</vt:lpstr>
      <vt:lpstr>To-do analysis</vt:lpstr>
      <vt:lpstr>GATK pipeline</vt:lpstr>
      <vt:lpstr>Data downloading</vt:lpstr>
      <vt:lpstr>Data</vt:lpstr>
      <vt:lpstr>BWA alignment (show scripts)</vt:lpstr>
      <vt:lpstr>Examine alignments</vt:lpstr>
      <vt:lpstr>Prior to GATK, the reference genome needs to be indexed</vt:lpstr>
      <vt:lpstr>HaplotypeCaller of GATK4</vt:lpstr>
      <vt:lpstr>GATK to SNP discovery</vt:lpstr>
      <vt:lpstr>Variant filtering</vt:lpstr>
      <vt:lpstr>VCF to table</vt:lpstr>
      <vt:lpstr>IGV installation</vt:lpstr>
      <vt:lpstr>IGV to check a SNP site</vt:lpstr>
      <vt:lpstr>IGV to check alignment at two regions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195</cp:revision>
  <dcterms:created xsi:type="dcterms:W3CDTF">2014-12-15T18:58:14Z</dcterms:created>
  <dcterms:modified xsi:type="dcterms:W3CDTF">2023-03-23T14:55:42Z</dcterms:modified>
</cp:coreProperties>
</file>