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311" r:id="rId3"/>
    <p:sldId id="274" r:id="rId4"/>
    <p:sldId id="271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6" r:id="rId13"/>
    <p:sldId id="332" r:id="rId14"/>
    <p:sldId id="336" r:id="rId15"/>
    <p:sldId id="322" r:id="rId16"/>
    <p:sldId id="323" r:id="rId17"/>
    <p:sldId id="328" r:id="rId18"/>
    <p:sldId id="329" r:id="rId19"/>
    <p:sldId id="330" r:id="rId20"/>
    <p:sldId id="282" r:id="rId21"/>
    <p:sldId id="285" r:id="rId22"/>
    <p:sldId id="284" r:id="rId23"/>
    <p:sldId id="335" r:id="rId24"/>
    <p:sldId id="310" r:id="rId25"/>
    <p:sldId id="288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89" autoAdjust="0"/>
    <p:restoredTop sz="94707" autoAdjust="0"/>
  </p:normalViewPr>
  <p:slideViewPr>
    <p:cSldViewPr snapToGrid="0" snapToObjects="1">
      <p:cViewPr varScale="1">
        <p:scale>
          <a:sx n="110" d="100"/>
          <a:sy n="110" d="100"/>
        </p:scale>
        <p:origin x="2248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8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&gt; </a:t>
            </a:r>
            <a:r>
              <a:rPr lang="en-US" dirty="0" err="1"/>
              <a:t>two.merge.txt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less </a:t>
            </a:r>
            <a:r>
              <a:rPr lang="en-US" dirty="0" err="1"/>
              <a:t>two.merge.txt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12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879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1/25/23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iu3zhenlab/teaching/blob/master/PLPTH813Bioinformatis/2023/data/cigarette_adult.xlsx?raw=true\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35625"/>
            <a:ext cx="7772400" cy="2091346"/>
          </a:xfrm>
        </p:spPr>
        <p:txBody>
          <a:bodyPr>
            <a:normAutofit fontScale="90000"/>
          </a:bodyPr>
          <a:lstStyle/>
          <a:p>
            <a:r>
              <a:rPr lang="en-US" sz="4000" dirty="0"/>
              <a:t>UNIX</a:t>
            </a:r>
            <a:br>
              <a:rPr lang="en-US" sz="4000" dirty="0"/>
            </a:br>
            <a:r>
              <a:rPr lang="en-US" sz="4000" dirty="0"/>
              <a:t>(Lab practice)</a:t>
            </a:r>
            <a:br>
              <a:rPr lang="en-US" sz="3200" dirty="0"/>
            </a:br>
            <a:br>
              <a:rPr lang="en-US" sz="3200" dirty="0"/>
            </a:br>
            <a:r>
              <a:rPr lang="en-US" sz="2700" dirty="0"/>
              <a:t>Bioinformatics Applications (PLPTH813)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1/26/2023</a:t>
            </a:r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grep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213" y="1460022"/>
            <a:ext cx="7596908" cy="4656852"/>
          </a:xfrm>
        </p:spPr>
        <p:txBody>
          <a:bodyPr>
            <a:normAutofit/>
          </a:bodyPr>
          <a:lstStyle/>
          <a:p>
            <a:r>
              <a:rPr lang="en-US" dirty="0" err="1"/>
              <a:t>grep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"^#"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"^#" -c </a:t>
            </a:r>
            <a:r>
              <a:rPr lang="en-US" dirty="0" err="1"/>
              <a:t>adult.txt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adult.txt</a:t>
            </a:r>
            <a:r>
              <a:rPr lang="en-US" dirty="0"/>
              <a:t> &gt; </a:t>
            </a:r>
            <a:r>
              <a:rPr lang="en-US" dirty="0" err="1"/>
              <a:t>adult.cig.nocomments.txt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678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Pipe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ls</a:t>
            </a:r>
            <a:r>
              <a:rPr lang="en-US" dirty="0"/>
              <a:t> -1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"Kansas" </a:t>
            </a:r>
            <a:r>
              <a:rPr lang="en-US" dirty="0" err="1"/>
              <a:t>adult.txt</a:t>
            </a:r>
            <a:r>
              <a:rPr lang="en-US" dirty="0"/>
              <a:t> | cut -f 2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&gt; </a:t>
            </a:r>
            <a:r>
              <a:rPr lang="en-US" dirty="0" err="1"/>
              <a:t>two.merge.txt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grep "#" -v </a:t>
            </a:r>
            <a:r>
              <a:rPr lang="en-US" dirty="0" err="1"/>
              <a:t>two.merge.txt</a:t>
            </a:r>
            <a:r>
              <a:rPr lang="en-US" dirty="0"/>
              <a:t> | cut -f 1,2,4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paste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| </a:t>
            </a:r>
            <a:r>
              <a:rPr lang="en-US" dirty="0" err="1"/>
              <a:t>grep</a:t>
            </a:r>
            <a:r>
              <a:rPr lang="en-US" dirty="0"/>
              <a:t> "#" -v | cut -f 1,2,4 | head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grep</a:t>
            </a:r>
            <a:r>
              <a:rPr lang="en-US" dirty="0"/>
              <a:t> "#" -v </a:t>
            </a:r>
            <a:r>
              <a:rPr lang="en-US" dirty="0" err="1"/>
              <a:t>adult.txt</a:t>
            </a:r>
            <a:r>
              <a:rPr lang="en-US" dirty="0"/>
              <a:t> | cut -f 2 | sort | head</a:t>
            </a:r>
          </a:p>
        </p:txBody>
      </p:sp>
    </p:spTree>
    <p:extLst>
      <p:ext uri="{BB962C8B-B14F-4D97-AF65-F5344CB8AC3E}">
        <p14:creationId xmlns:p14="http://schemas.microsoft.com/office/powerpoint/2010/main" val="1062812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Pipe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7380" y="1567888"/>
            <a:ext cx="8305409" cy="2786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cat </a:t>
            </a:r>
            <a:r>
              <a:rPr lang="en-US" sz="2800" dirty="0" err="1"/>
              <a:t>adult.txt</a:t>
            </a:r>
            <a:r>
              <a:rPr lang="en-US" sz="2800" dirty="0"/>
              <a:t> </a:t>
            </a:r>
            <a:r>
              <a:rPr lang="en-US" sz="2800" dirty="0" err="1"/>
              <a:t>youth.txt</a:t>
            </a:r>
            <a:r>
              <a:rPr lang="en-US" sz="2800" dirty="0"/>
              <a:t> &gt; </a:t>
            </a:r>
            <a:r>
              <a:rPr lang="en-US" sz="2800" dirty="0" err="1"/>
              <a:t>two.cat.txt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less </a:t>
            </a:r>
            <a:r>
              <a:rPr lang="en-US" sz="2800" dirty="0" err="1"/>
              <a:t>two.cat.txt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cut </a:t>
            </a:r>
            <a:r>
              <a:rPr lang="en-US" sz="2800" dirty="0" err="1"/>
              <a:t>two.cat.txt</a:t>
            </a:r>
            <a:r>
              <a:rPr lang="en-US" sz="2800" dirty="0"/>
              <a:t> -f 2 | sort | </a:t>
            </a:r>
            <a:r>
              <a:rPr lang="en-US" sz="2800" dirty="0" err="1"/>
              <a:t>uniq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98898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a file: </a:t>
            </a:r>
            <a:r>
              <a:rPr lang="en-US" dirty="0" err="1"/>
              <a:t>fruit.txt</a:t>
            </a:r>
            <a:r>
              <a:rPr lang="en-US" dirty="0"/>
              <a:t> (tab separated flat file)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03945" y="2189498"/>
            <a:ext cx="3294084" cy="2479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32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9D1411-669C-D940-9E1F-FD7EA5DC5151}"/>
              </a:ext>
            </a:extLst>
          </p:cNvPr>
          <p:cNvSpPr txBox="1"/>
          <p:nvPr/>
        </p:nvSpPr>
        <p:spPr>
          <a:xfrm>
            <a:off x="3039035" y="5082988"/>
            <a:ext cx="275664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:%s/\t/ /g</a:t>
            </a:r>
          </a:p>
          <a:p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9638070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B9DB0-032F-CF5D-B44A-3C0CE37EC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be continue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6E8113-2C6B-6181-8CEB-4CDF5D551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068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sort</a:t>
            </a:r>
            <a:r>
              <a:rPr lang="en-US" dirty="0"/>
              <a:t> - sort lines of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47355" y="1171014"/>
            <a:ext cx="2857500" cy="521289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cat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15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4856448" y="1171014"/>
            <a:ext cx="3265715" cy="51853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>
                <a:latin typeface="Courier New"/>
                <a:cs typeface="Courier New"/>
              </a:rPr>
              <a:t>sort -k 2n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b="1" dirty="0">
                <a:latin typeface="Courier New"/>
                <a:cs typeface="Courier New"/>
              </a:rPr>
              <a:t>sort -k 2nr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6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b="1" dirty="0">
                <a:latin typeface="Courier New"/>
                <a:cs typeface="Courier New"/>
              </a:rPr>
              <a:t>sort -k 1,2 </a:t>
            </a:r>
            <a:r>
              <a:rPr lang="en-US" sz="1600" b="1" dirty="0" err="1">
                <a:latin typeface="Courier New"/>
                <a:cs typeface="Courier New"/>
              </a:rPr>
              <a:t>fruit.txt</a:t>
            </a:r>
            <a:endParaRPr lang="en-US" sz="1600" b="1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endParaRPr lang="en-US" sz="1600" dirty="0">
              <a:latin typeface="Courier New"/>
              <a:cs typeface="Courier New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F24953-EFD8-494E-B897-61869CF37AD3}"/>
              </a:ext>
            </a:extLst>
          </p:cNvPr>
          <p:cNvSpPr txBox="1"/>
          <p:nvPr/>
        </p:nvSpPr>
        <p:spPr>
          <a:xfrm>
            <a:off x="1705288" y="6236219"/>
            <a:ext cx="66367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" pitchFamily="2" charset="0"/>
              </a:rPr>
              <a:t>Try:  sort -k1,1 -k2n,2 </a:t>
            </a:r>
            <a:r>
              <a:rPr lang="en-US" sz="2400" dirty="0" err="1">
                <a:latin typeface="Courier" pitchFamily="2" charset="0"/>
              </a:rPr>
              <a:t>fruit.txt</a:t>
            </a:r>
            <a:r>
              <a:rPr lang="en-US" sz="2400" dirty="0">
                <a:latin typeface="Courier" pitchFamily="2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1995425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376092"/>
                </a:solidFill>
              </a:rPr>
              <a:t>find</a:t>
            </a:r>
            <a:r>
              <a:rPr lang="en-US" dirty="0"/>
              <a:t> - search for files in a directory hierarchy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700" y="1397576"/>
            <a:ext cx="6527800" cy="45333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find [pathnames] [conditions]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&gt;10M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+10M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Finding files &lt;10M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. -size -10M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 find a file in the current directory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find -</a:t>
            </a:r>
            <a:r>
              <a:rPr lang="en-US" sz="1800" dirty="0" err="1">
                <a:latin typeface="Courier New"/>
                <a:cs typeface="Courier New"/>
              </a:rPr>
              <a:t>maxdepth</a:t>
            </a:r>
            <a:r>
              <a:rPr lang="en-US" sz="1800" dirty="0">
                <a:latin typeface="Courier New"/>
                <a:cs typeface="Courier New"/>
              </a:rPr>
              <a:t> 1 -name "</a:t>
            </a:r>
            <a:r>
              <a:rPr lang="en-US" sz="1800" dirty="0" err="1">
                <a:latin typeface="Courier New"/>
                <a:cs typeface="Courier New"/>
              </a:rPr>
              <a:t>fruit.txt</a:t>
            </a:r>
            <a:r>
              <a:rPr lang="en-US" sz="1800" dirty="0">
                <a:latin typeface="Courier New"/>
                <a:cs typeface="Courier New"/>
              </a:rPr>
              <a:t>"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793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 a stream editor used for modifying files in </a:t>
            </a:r>
            <a:r>
              <a:rPr lang="en-US" dirty="0" err="1"/>
              <a:t>unix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8576"/>
            <a:ext cx="6146800" cy="39237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's/apple/strawberry/g'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strawberry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12803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1DE95-A30D-FC43-8FD6-154BD7DB75D4}"/>
              </a:ext>
            </a:extLst>
          </p:cNvPr>
          <p:cNvSpPr txBox="1"/>
          <p:nvPr/>
        </p:nvSpPr>
        <p:spPr>
          <a:xfrm>
            <a:off x="838200" y="5798492"/>
            <a:ext cx="6752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“g” indicates the replacement of all matches in a line</a:t>
            </a:r>
          </a:p>
        </p:txBody>
      </p:sp>
    </p:spTree>
    <p:extLst>
      <p:ext uri="{BB962C8B-B14F-4D97-AF65-F5344CB8AC3E}">
        <p14:creationId xmlns:p14="http://schemas.microsoft.com/office/powerpoint/2010/main" val="1455012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sed</a:t>
            </a:r>
            <a:r>
              <a:rPr lang="en-US" dirty="0"/>
              <a:t>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6176"/>
            <a:ext cx="8229600" cy="38602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's/apple/{&amp;}/'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{apple}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sed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'/12/ s/peach/kiwi/' </a:t>
            </a: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fruit.txt</a:t>
            </a:r>
            <a:endParaRPr lang="en-US" sz="1800" b="1" dirty="0">
              <a:solidFill>
                <a:srgbClr val="376092"/>
              </a:solidFill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apple	6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kiwi	12</a:t>
            </a: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banana	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705600" y="797726"/>
            <a:ext cx="1981200" cy="1656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600" b="1" dirty="0" err="1">
                <a:latin typeface="Courier New"/>
                <a:cs typeface="Courier New"/>
              </a:rPr>
              <a:t>fruit.txt</a:t>
            </a:r>
            <a:r>
              <a:rPr lang="en-US" sz="1600" b="1" dirty="0">
                <a:latin typeface="Courier New"/>
                <a:cs typeface="Courier New"/>
              </a:rPr>
              <a:t> 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orange	8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apple	6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peach	12</a:t>
            </a:r>
          </a:p>
          <a:p>
            <a:pPr marL="0" indent="0">
              <a:buFont typeface="Arial"/>
              <a:buNone/>
            </a:pPr>
            <a:r>
              <a:rPr lang="en-US" sz="1600" dirty="0">
                <a:latin typeface="Courier New"/>
                <a:cs typeface="Courier New"/>
              </a:rPr>
              <a:t>banana	5</a:t>
            </a:r>
          </a:p>
        </p:txBody>
      </p:sp>
    </p:spTree>
    <p:extLst>
      <p:ext uri="{BB962C8B-B14F-4D97-AF65-F5344CB8AC3E}">
        <p14:creationId xmlns:p14="http://schemas.microsoft.com/office/powerpoint/2010/main" val="1456325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rgbClr val="376092"/>
                </a:solidFill>
              </a:rPr>
              <a:t>wget</a:t>
            </a:r>
            <a:endParaRPr lang="en-US" b="1" dirty="0">
              <a:solidFill>
                <a:srgbClr val="37609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60" y="1562676"/>
            <a:ext cx="8547100" cy="3288724"/>
          </a:xfrm>
        </p:spPr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</a:t>
            </a:r>
            <a:r>
              <a:rPr lang="en-US" dirty="0" err="1">
                <a:latin typeface="Courier New"/>
                <a:cs typeface="Courier New"/>
              </a:rPr>
              <a:t>url</a:t>
            </a:r>
            <a:r>
              <a:rPr lang="en-US" dirty="0">
                <a:latin typeface="Courier New"/>
                <a:cs typeface="Courier New"/>
              </a:rPr>
              <a:t> link to a file&gt;</a:t>
            </a:r>
          </a:p>
          <a:p>
            <a:pPr marL="0" indent="0">
              <a:buNone/>
            </a:pPr>
            <a:r>
              <a:rPr lang="en-US" dirty="0" err="1">
                <a:latin typeface="Courier New"/>
                <a:cs typeface="Courier New"/>
              </a:rPr>
              <a:t>wget</a:t>
            </a:r>
            <a:r>
              <a:rPr lang="en-US" dirty="0">
                <a:latin typeface="Courier New"/>
                <a:cs typeface="Courier New"/>
              </a:rPr>
              <a:t> &lt;a ftp link&gt;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dirty="0">
                <a:latin typeface="Courier New"/>
                <a:cs typeface="Courier New"/>
              </a:rPr>
              <a:t>example:</a:t>
            </a:r>
          </a:p>
          <a:p>
            <a:pPr marL="0" indent="0">
              <a:buNone/>
            </a:pPr>
            <a:endParaRPr lang="en-US" sz="20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b="1" dirty="0" err="1">
                <a:solidFill>
                  <a:srgbClr val="376092"/>
                </a:solidFill>
                <a:latin typeface="Courier New"/>
                <a:cs typeface="Courier New"/>
              </a:rPr>
              <a:t>wget</a:t>
            </a:r>
            <a:r>
              <a:rPr lang="en-US" sz="1800" b="1" dirty="0">
                <a:solidFill>
                  <a:srgbClr val="376092"/>
                </a:solidFill>
                <a:latin typeface="Courier New"/>
                <a:cs typeface="Courier New"/>
              </a:rPr>
              <a:t> </a:t>
            </a:r>
            <a:r>
              <a:rPr lang="en-US" sz="1050" b="1" dirty="0">
                <a:solidFill>
                  <a:srgbClr val="376092"/>
                </a:solidFill>
                <a:latin typeface="Courier New"/>
                <a:cs typeface="Courier New"/>
              </a:rPr>
              <a:t>https://as2.ftcdn.net/v2/jpg/05/03/89/91/1000_F_503899118_vcDwyhOuGYA9Z1h0jiHlnjrXQK0Z1DYr.jpg</a:t>
            </a:r>
          </a:p>
          <a:p>
            <a:pPr marL="0" indent="0">
              <a:buNone/>
            </a:pPr>
            <a:endParaRPr lang="en-US" dirty="0">
              <a:latin typeface="Courier New"/>
              <a:cs typeface="Courier New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91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>
            <a:normAutofit/>
          </a:bodyPr>
          <a:lstStyle/>
          <a:p>
            <a:r>
              <a:rPr lang="en-US" sz="3600" dirty="0"/>
              <a:t>Goal of today’s lab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28401" y="1445746"/>
            <a:ext cx="8171103" cy="4835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Familiar to the UNIX environment and basic commands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 err="1"/>
              <a:t>ssh</a:t>
            </a:r>
            <a:r>
              <a:rPr lang="en-US" sz="3200" dirty="0"/>
              <a:t> -l &lt;</a:t>
            </a:r>
            <a:r>
              <a:rPr lang="en-US" sz="3200" dirty="0" err="1"/>
              <a:t>eID</a:t>
            </a:r>
            <a:r>
              <a:rPr lang="en-US" sz="3200" dirty="0"/>
              <a:t>&gt; </a:t>
            </a:r>
            <a:r>
              <a:rPr lang="en-US" sz="3200" dirty="0" err="1"/>
              <a:t>beocat.cis.ksu.edu</a:t>
            </a: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/>
              <a:t>Password</a:t>
            </a:r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r>
              <a:rPr lang="en-US" sz="3200" dirty="0"/>
              <a:t>Login through </a:t>
            </a:r>
            <a:r>
              <a:rPr lang="en-US" sz="3200" dirty="0" err="1"/>
              <a:t>Opendemand</a:t>
            </a: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>
              <a:buFontTx/>
              <a:buChar char="•"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  <a:p>
            <a:pPr marL="0" indent="0">
              <a:buFont typeface="Arial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08908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66333"/>
          </a:xfrm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date</a:t>
            </a:r>
            <a:r>
              <a:rPr lang="en-US" sz="3200" dirty="0"/>
              <a:t> and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cal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5324" y="1513876"/>
            <a:ext cx="3522190" cy="4331753"/>
          </a:xfrm>
        </p:spPr>
        <p:txBody>
          <a:bodyPr>
            <a:noAutofit/>
          </a:bodyPr>
          <a:lstStyle/>
          <a:p>
            <a:r>
              <a:rPr lang="en-US" sz="2800" dirty="0"/>
              <a:t>date</a:t>
            </a:r>
          </a:p>
          <a:p>
            <a:pPr marL="0" indent="0">
              <a:buNone/>
            </a:pPr>
            <a:r>
              <a:rPr lang="en-US" sz="2800" dirty="0"/>
              <a:t>date</a:t>
            </a:r>
          </a:p>
          <a:p>
            <a:pPr marL="0" indent="0">
              <a:buNone/>
            </a:pPr>
            <a:r>
              <a:rPr lang="en-US" sz="2800" dirty="0"/>
              <a:t>date -I</a:t>
            </a:r>
          </a:p>
          <a:p>
            <a:pPr marL="0" indent="0">
              <a:buNone/>
            </a:pPr>
            <a:r>
              <a:rPr lang="en-US" sz="2800" dirty="0"/>
              <a:t>date -R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 err="1"/>
              <a:t>cal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cal</a:t>
            </a:r>
            <a:r>
              <a:rPr lang="en-US" sz="2800" dirty="0"/>
              <a:t> 2 2016</a:t>
            </a:r>
          </a:p>
          <a:p>
            <a:pPr marL="0" indent="0">
              <a:buNone/>
            </a:pPr>
            <a:r>
              <a:rPr lang="en-US" sz="2800" dirty="0" err="1"/>
              <a:t>cal</a:t>
            </a:r>
            <a:r>
              <a:rPr lang="en-US" sz="2800" dirty="0"/>
              <a:t> 2016</a:t>
            </a:r>
          </a:p>
        </p:txBody>
      </p:sp>
    </p:spTree>
    <p:extLst>
      <p:ext uri="{BB962C8B-B14F-4D97-AF65-F5344CB8AC3E}">
        <p14:creationId xmlns:p14="http://schemas.microsoft.com/office/powerpoint/2010/main" val="8274470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sleep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5207" y="1386421"/>
            <a:ext cx="2917080" cy="3086303"/>
          </a:xfrm>
        </p:spPr>
        <p:txBody>
          <a:bodyPr>
            <a:normAutofit/>
          </a:bodyPr>
          <a:lstStyle/>
          <a:p>
            <a:r>
              <a:rPr lang="en-US" sz="2800" dirty="0"/>
              <a:t>sleep</a:t>
            </a:r>
            <a:br>
              <a:rPr lang="en-US" sz="2800" dirty="0"/>
            </a:br>
            <a:endParaRPr lang="en-US" sz="2800" dirty="0"/>
          </a:p>
          <a:p>
            <a:pPr marL="0" indent="0">
              <a:buNone/>
            </a:pPr>
            <a:r>
              <a:rPr lang="en-US" sz="2800" dirty="0"/>
              <a:t>sleep 3s</a:t>
            </a:r>
          </a:p>
          <a:p>
            <a:pPr marL="0" indent="0">
              <a:buNone/>
            </a:pPr>
            <a:r>
              <a:rPr lang="en-US" sz="2800" dirty="0"/>
              <a:t>sleep 3</a:t>
            </a:r>
          </a:p>
          <a:p>
            <a:pPr marL="0" indent="0">
              <a:buNone/>
            </a:pPr>
            <a:r>
              <a:rPr lang="en-US" sz="2800" dirty="0"/>
              <a:t>sleep 1m</a:t>
            </a:r>
          </a:p>
        </p:txBody>
      </p:sp>
    </p:spTree>
    <p:extLst>
      <p:ext uri="{BB962C8B-B14F-4D97-AF65-F5344CB8AC3E}">
        <p14:creationId xmlns:p14="http://schemas.microsoft.com/office/powerpoint/2010/main" val="445269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clear,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3644" y="1307498"/>
            <a:ext cx="7713156" cy="4810274"/>
          </a:xfrm>
        </p:spPr>
        <p:txBody>
          <a:bodyPr>
            <a:noAutofit/>
          </a:bodyPr>
          <a:lstStyle/>
          <a:p>
            <a:r>
              <a:rPr lang="en-US" sz="2800" dirty="0"/>
              <a:t>clear: clean the screen</a:t>
            </a:r>
          </a:p>
          <a:p>
            <a:r>
              <a:rPr lang="en-US" sz="2800" dirty="0"/>
              <a:t>history: display previous input command lines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clear</a:t>
            </a:r>
          </a:p>
          <a:p>
            <a:pPr marL="0" indent="0">
              <a:buNone/>
            </a:pPr>
            <a:r>
              <a:rPr lang="en-US" sz="2800" dirty="0"/>
              <a:t>history</a:t>
            </a:r>
          </a:p>
          <a:p>
            <a:pPr marL="0" indent="0">
              <a:buNone/>
            </a:pPr>
            <a:r>
              <a:rPr lang="en-US" sz="2800" dirty="0"/>
              <a:t>history | more</a:t>
            </a:r>
          </a:p>
          <a:p>
            <a:pPr marL="0" indent="0">
              <a:buNone/>
            </a:pPr>
            <a:r>
              <a:rPr lang="en-US" sz="2800" dirty="0"/>
              <a:t>history | </a:t>
            </a:r>
            <a:r>
              <a:rPr lang="en-US" sz="2800" dirty="0" err="1"/>
              <a:t>grep</a:t>
            </a:r>
            <a:r>
              <a:rPr lang="en-US" sz="2800" dirty="0"/>
              <a:t> “paste”</a:t>
            </a:r>
          </a:p>
          <a:p>
            <a:pPr marL="0" indent="0">
              <a:buNone/>
            </a:pPr>
            <a:r>
              <a:rPr lang="en-US" sz="2800" dirty="0"/>
              <a:t>history &gt; practice01282016.sh</a:t>
            </a:r>
          </a:p>
          <a:p>
            <a:pPr marL="0" indent="0">
              <a:buNone/>
            </a:pPr>
            <a:r>
              <a:rPr lang="en-US" sz="2800" dirty="0"/>
              <a:t>clear</a:t>
            </a:r>
          </a:p>
        </p:txBody>
      </p:sp>
    </p:spTree>
    <p:extLst>
      <p:ext uri="{BB962C8B-B14F-4D97-AF65-F5344CB8AC3E}">
        <p14:creationId xmlns:p14="http://schemas.microsoft.com/office/powerpoint/2010/main" val="3647090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of file/directory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80066"/>
            <a:ext cx="8229600" cy="880533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chemeClr val="tx2">
                    <a:lumMod val="75000"/>
                  </a:schemeClr>
                </a:solidFill>
              </a:rPr>
              <a:t>chmod</a:t>
            </a:r>
            <a:r>
              <a:rPr lang="en-US" dirty="0"/>
              <a:t> - change the access permissions to files and directories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23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12800" y="2780950"/>
            <a:ext cx="44326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g+w</a:t>
            </a:r>
            <a:r>
              <a:rPr lang="en-US" sz="2400" dirty="0">
                <a:latin typeface="Courier"/>
                <a:cs typeface="Courier"/>
              </a:rPr>
              <a:t> &lt;file name&gt;</a:t>
            </a:r>
          </a:p>
        </p:txBody>
      </p:sp>
      <p:sp>
        <p:nvSpPr>
          <p:cNvPr id="9" name="Rectangle 8"/>
          <p:cNvSpPr/>
          <p:nvPr/>
        </p:nvSpPr>
        <p:spPr>
          <a:xfrm>
            <a:off x="812800" y="3804919"/>
            <a:ext cx="461737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ug</a:t>
            </a:r>
            <a:r>
              <a:rPr lang="en-US" sz="2400" dirty="0">
                <a:latin typeface="Courier"/>
                <a:cs typeface="Courier"/>
              </a:rPr>
              <a:t>-w &lt;file name&gt;</a:t>
            </a:r>
          </a:p>
        </p:txBody>
      </p:sp>
      <p:sp>
        <p:nvSpPr>
          <p:cNvPr id="16" name="Rectangle 15"/>
          <p:cNvSpPr/>
          <p:nvPr/>
        </p:nvSpPr>
        <p:spPr>
          <a:xfrm>
            <a:off x="812800" y="4968218"/>
            <a:ext cx="53561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ourier"/>
                <a:cs typeface="Courier"/>
              </a:rPr>
              <a:t>% </a:t>
            </a:r>
            <a:r>
              <a:rPr lang="en-US" sz="2400" dirty="0" err="1">
                <a:latin typeface="Courier"/>
                <a:cs typeface="Courier"/>
              </a:rPr>
              <a:t>chmod</a:t>
            </a:r>
            <a:r>
              <a:rPr lang="en-US" sz="2400" dirty="0">
                <a:latin typeface="Courier"/>
                <a:cs typeface="Courier"/>
              </a:rPr>
              <a:t> </a:t>
            </a:r>
            <a:r>
              <a:rPr lang="en-US" sz="2400" dirty="0" err="1">
                <a:latin typeface="Courier"/>
                <a:cs typeface="Courier"/>
              </a:rPr>
              <a:t>u+w,go-r</a:t>
            </a:r>
            <a:r>
              <a:rPr lang="en-US" sz="2400" dirty="0">
                <a:latin typeface="Courier"/>
                <a:cs typeface="Courier"/>
              </a:rPr>
              <a:t> &lt;file name&gt;</a:t>
            </a:r>
          </a:p>
        </p:txBody>
      </p:sp>
    </p:spTree>
    <p:extLst>
      <p:ext uri="{BB962C8B-B14F-4D97-AF65-F5344CB8AC3E}">
        <p14:creationId xmlns:p14="http://schemas.microsoft.com/office/powerpoint/2010/main" val="18205393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32900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b="1" dirty="0">
                <a:solidFill>
                  <a:srgbClr val="17375E"/>
                </a:solidFill>
              </a:rPr>
              <a:t>man</a:t>
            </a:r>
            <a:r>
              <a:rPr lang="en-US" dirty="0"/>
              <a:t> to understand more about each command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763" y="2587210"/>
            <a:ext cx="4254769" cy="83192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man xxx</a:t>
            </a:r>
          </a:p>
        </p:txBody>
      </p:sp>
    </p:spTree>
    <p:extLst>
      <p:ext uri="{BB962C8B-B14F-4D97-AF65-F5344CB8AC3E}">
        <p14:creationId xmlns:p14="http://schemas.microsoft.com/office/powerpoint/2010/main" val="31077380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Organize your </a:t>
            </a:r>
            <a:r>
              <a:rPr lang="en-US" dirty="0" err="1"/>
              <a:t>Beocat</a:t>
            </a:r>
            <a:r>
              <a:rPr lang="en-US" dirty="0"/>
              <a:t>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01029" y="1253449"/>
            <a:ext cx="5903577" cy="14250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~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|---PLPTH813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   |---labs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        |---lab02unix</a:t>
            </a:r>
          </a:p>
          <a:p>
            <a:pPr marL="0" indent="0"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805352" y="2999530"/>
            <a:ext cx="26554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ourier"/>
                <a:cs typeface="Courier"/>
              </a:rPr>
              <a:t>cd ~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PLPTH813</a:t>
            </a:r>
          </a:p>
          <a:p>
            <a:r>
              <a:rPr lang="en-US" sz="2000" dirty="0">
                <a:latin typeface="Courier"/>
                <a:cs typeface="Courier"/>
              </a:rPr>
              <a:t>cd PLPTH813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labs</a:t>
            </a:r>
          </a:p>
          <a:p>
            <a:r>
              <a:rPr lang="en-US" sz="2000" dirty="0">
                <a:latin typeface="Courier"/>
                <a:cs typeface="Courier"/>
              </a:rPr>
              <a:t>cd labs</a:t>
            </a:r>
          </a:p>
          <a:p>
            <a:r>
              <a:rPr lang="en-US" sz="2000" dirty="0" err="1">
                <a:latin typeface="Courier"/>
                <a:cs typeface="Courier"/>
              </a:rPr>
              <a:t>mkdir</a:t>
            </a:r>
            <a:r>
              <a:rPr lang="en-US" sz="2000" dirty="0">
                <a:latin typeface="Courier"/>
                <a:cs typeface="Courier"/>
              </a:rPr>
              <a:t> lab02unix</a:t>
            </a:r>
          </a:p>
          <a:p>
            <a:r>
              <a:rPr lang="en-US" sz="2000" dirty="0">
                <a:latin typeface="Courier"/>
                <a:cs typeface="Courier"/>
              </a:rPr>
              <a:t>cd lab02unix</a:t>
            </a:r>
          </a:p>
          <a:p>
            <a:endParaRPr lang="en-US" sz="2000" dirty="0">
              <a:latin typeface="Courier"/>
              <a:cs typeface="Courier"/>
            </a:endParaRPr>
          </a:p>
          <a:p>
            <a:r>
              <a:rPr lang="en-US" sz="2000" dirty="0">
                <a:latin typeface="Courier"/>
                <a:cs typeface="Courier"/>
              </a:rPr>
              <a:t>mv ~/*.txt .</a:t>
            </a:r>
          </a:p>
          <a:p>
            <a:r>
              <a:rPr lang="en-US" sz="2000" dirty="0">
                <a:latin typeface="Courier"/>
                <a:cs typeface="Courier"/>
              </a:rPr>
              <a:t>mv ~/*.</a:t>
            </a:r>
            <a:r>
              <a:rPr lang="en-US" sz="2000" dirty="0" err="1">
                <a:latin typeface="Courier"/>
                <a:cs typeface="Courier"/>
              </a:rPr>
              <a:t>sh</a:t>
            </a:r>
            <a:r>
              <a:rPr lang="en-US" sz="2000" dirty="0">
                <a:latin typeface="Courier"/>
                <a:cs typeface="Courier"/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3195598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ls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pwd</a:t>
            </a:r>
            <a:r>
              <a:rPr lang="en-US" sz="3200" dirty="0"/>
              <a:t>, and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mkdir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9313" y="1417126"/>
            <a:ext cx="6181301" cy="4436737"/>
          </a:xfrm>
        </p:spPr>
        <p:txBody>
          <a:bodyPr>
            <a:noAutofit/>
          </a:bodyPr>
          <a:lstStyle/>
          <a:p>
            <a:r>
              <a:rPr lang="en-US" sz="3200" dirty="0"/>
              <a:t>Display contents (</a:t>
            </a:r>
            <a:r>
              <a:rPr lang="en-US" sz="3200" dirty="0" err="1"/>
              <a:t>ls</a:t>
            </a:r>
            <a:r>
              <a:rPr lang="en-US" sz="3200" dirty="0"/>
              <a:t>)</a:t>
            </a:r>
          </a:p>
          <a:p>
            <a:r>
              <a:rPr lang="en-US" sz="3200" dirty="0"/>
              <a:t>Show working directory (</a:t>
            </a:r>
            <a:r>
              <a:rPr lang="en-US" sz="3200" dirty="0" err="1"/>
              <a:t>pwd</a:t>
            </a:r>
            <a:r>
              <a:rPr lang="en-US" sz="3200" dirty="0"/>
              <a:t>)</a:t>
            </a:r>
          </a:p>
          <a:p>
            <a:r>
              <a:rPr lang="en-US" sz="3200" dirty="0"/>
              <a:t>Create a new directory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ls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pwd</a:t>
            </a:r>
            <a:endParaRPr lang="en-US" sz="3200" dirty="0"/>
          </a:p>
          <a:p>
            <a:pPr marL="0" indent="0">
              <a:buNone/>
            </a:pPr>
            <a:r>
              <a:rPr lang="en-US" sz="3200" dirty="0" err="1"/>
              <a:t>mkdir</a:t>
            </a:r>
            <a:r>
              <a:rPr lang="en-US" sz="3200" dirty="0"/>
              <a:t> </a:t>
            </a:r>
            <a:r>
              <a:rPr lang="en-US" sz="3200" dirty="0" err="1"/>
              <a:t>unixp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770724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Generate data through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3751" y="1047625"/>
            <a:ext cx="7398873" cy="537913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In your laptop</a:t>
            </a:r>
          </a:p>
          <a:p>
            <a:pPr marL="457200" indent="-457200">
              <a:lnSpc>
                <a:spcPct val="150000"/>
              </a:lnSpc>
              <a:buFont typeface="Arial"/>
              <a:buAutoNum type="arabicPeriod"/>
            </a:pPr>
            <a:r>
              <a:rPr lang="en-US" dirty="0"/>
              <a:t>download </a:t>
            </a:r>
            <a:r>
              <a:rPr lang="en-US" dirty="0" err="1"/>
              <a:t>adult.xlxs</a:t>
            </a:r>
            <a:r>
              <a:rPr lang="en-US" dirty="0"/>
              <a:t> from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1300" dirty="0">
                <a:hlinkClick r:id="rId2"/>
              </a:rPr>
              <a:t>https://github.com/liu3zhenlab/teaching/blob/master/PLPTH813Bioinformatis/2023/data/cigarette_adult.xlsx</a:t>
            </a:r>
            <a:endParaRPr lang="en-US" sz="1300" dirty="0"/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Open Excel file </a:t>
            </a:r>
            <a:r>
              <a:rPr lang="en-US" dirty="0" err="1"/>
              <a:t>cigarette_adult.xlxs</a:t>
            </a:r>
            <a:endParaRPr lang="en-US" dirty="0"/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dirty="0"/>
              <a:t>Select data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dirty="0"/>
              <a:t>Copy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In your terminal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vi adult1.txt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/>
              <a:t>paste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dirty="0"/>
              <a:t>Save</a:t>
            </a: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043" y="1895866"/>
            <a:ext cx="6616500" cy="3394591"/>
          </a:xfrm>
        </p:spPr>
        <p:txBody>
          <a:bodyPr>
            <a:noAutofit/>
          </a:bodyPr>
          <a:lstStyle/>
          <a:p>
            <a:r>
              <a:rPr lang="en-US" sz="2800" dirty="0"/>
              <a:t>cd ..</a:t>
            </a:r>
          </a:p>
          <a:p>
            <a:r>
              <a:rPr lang="en-US" sz="2800" dirty="0"/>
              <a:t>cd </a:t>
            </a:r>
            <a:r>
              <a:rPr lang="en-US" sz="2800" dirty="0" err="1"/>
              <a:t>unixp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# jump to user home directory</a:t>
            </a:r>
          </a:p>
          <a:p>
            <a:r>
              <a:rPr lang="en-US" sz="2800" dirty="0"/>
              <a:t>cd ~</a:t>
            </a:r>
          </a:p>
          <a:p>
            <a:r>
              <a:rPr lang="en-US" sz="2800" dirty="0"/>
              <a:t>cd </a:t>
            </a:r>
            <a:r>
              <a:rPr lang="en-US" sz="2800" dirty="0" err="1"/>
              <a:t>unixp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0128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cp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mv</a:t>
            </a:r>
            <a:r>
              <a:rPr lang="en-US" sz="3200" dirty="0"/>
              <a:t>, </a:t>
            </a:r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rm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087" y="4296808"/>
            <a:ext cx="7056506" cy="937131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1800" dirty="0" err="1">
                <a:latin typeface="Courier"/>
                <a:cs typeface="Courier"/>
              </a:rPr>
              <a:t>cp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adult.tmp.txt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mv </a:t>
            </a:r>
            <a:r>
              <a:rPr lang="en-US" sz="1800" dirty="0" err="1">
                <a:latin typeface="Courier"/>
                <a:cs typeface="Courier"/>
              </a:rPr>
              <a:t>adult.tmp.txt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adult.second.txt</a:t>
            </a:r>
            <a:endParaRPr lang="en-US" sz="1800" dirty="0">
              <a:latin typeface="Courier"/>
              <a:cs typeface="Courier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613" y="1337477"/>
            <a:ext cx="79904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Data were stored at:</a:t>
            </a:r>
          </a:p>
          <a:p>
            <a:r>
              <a:rPr lang="en-US" sz="2400" dirty="0"/>
              <a:t>/homes/liu3zhen/</a:t>
            </a:r>
            <a:r>
              <a:rPr lang="en-US" sz="2400" dirty="0" err="1"/>
              <a:t>public_html</a:t>
            </a:r>
            <a:r>
              <a:rPr lang="en-US" sz="2400" dirty="0"/>
              <a:t>/PLPTH813/data/</a:t>
            </a:r>
            <a:r>
              <a:rPr lang="en-US" sz="2400" dirty="0" err="1"/>
              <a:t>cigarette_usage</a:t>
            </a:r>
            <a:endParaRPr lang="en-US" sz="2400" dirty="0"/>
          </a:p>
        </p:txBody>
      </p:sp>
      <p:sp>
        <p:nvSpPr>
          <p:cNvPr id="5" name="TextBox 4"/>
          <p:cNvSpPr txBox="1"/>
          <p:nvPr/>
        </p:nvSpPr>
        <p:spPr>
          <a:xfrm>
            <a:off x="410081" y="2647865"/>
            <a:ext cx="8451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"/>
                <a:cs typeface="Courier"/>
              </a:rPr>
              <a:t>cp /homes/liu3zhen/</a:t>
            </a:r>
            <a:r>
              <a:rPr lang="en-US" sz="1600" dirty="0" err="1">
                <a:latin typeface="Courier"/>
                <a:cs typeface="Courier"/>
              </a:rPr>
              <a:t>public_html</a:t>
            </a:r>
            <a:r>
              <a:rPr lang="en-US" sz="1600" dirty="0">
                <a:latin typeface="Courier"/>
                <a:cs typeface="Courier"/>
              </a:rPr>
              <a:t>/PLPTH813/data/</a:t>
            </a:r>
            <a:r>
              <a:rPr lang="en-US" sz="1600" dirty="0" err="1">
                <a:latin typeface="Courier"/>
                <a:cs typeface="Courier"/>
              </a:rPr>
              <a:t>cigarette_usage</a:t>
            </a:r>
            <a:r>
              <a:rPr lang="en-US" sz="1600" dirty="0">
                <a:latin typeface="Courier"/>
                <a:cs typeface="Courier"/>
              </a:rPr>
              <a:t>/*txt .</a:t>
            </a:r>
          </a:p>
          <a:p>
            <a:r>
              <a:rPr lang="en-US" sz="1600" dirty="0" err="1">
                <a:latin typeface="Courier"/>
                <a:cs typeface="Courier"/>
              </a:rPr>
              <a:t>ls</a:t>
            </a: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0102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Display content: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more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less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vi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2647" y="1299445"/>
            <a:ext cx="6351482" cy="25103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more </a:t>
            </a:r>
            <a:r>
              <a:rPr lang="en-US" b="1" dirty="0" err="1"/>
              <a:t>adult.txt</a:t>
            </a:r>
            <a:endParaRPr lang="en-US" b="1" dirty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q</a:t>
            </a:r>
            <a:r>
              <a:rPr lang="en-US" dirty="0"/>
              <a:t> to quit if too many pages to show</a:t>
            </a:r>
          </a:p>
          <a:p>
            <a:pPr marL="0" indent="0">
              <a:buNone/>
            </a:pPr>
            <a:r>
              <a:rPr lang="en-US" dirty="0"/>
              <a:t>&lt;space&gt; to display next page</a:t>
            </a:r>
          </a:p>
          <a:p>
            <a:pPr marL="0" indent="0">
              <a:buNone/>
            </a:pPr>
            <a:r>
              <a:rPr lang="en-US" dirty="0"/>
              <a:t>&lt;return&gt; to display next line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1492647" y="4113244"/>
            <a:ext cx="6351482" cy="20982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less </a:t>
            </a:r>
            <a:r>
              <a:rPr lang="en-US" b="1" dirty="0" err="1"/>
              <a:t>adult.txt</a:t>
            </a:r>
            <a:endParaRPr lang="en-US" b="1" dirty="0"/>
          </a:p>
          <a:p>
            <a:pPr marL="0" indent="0">
              <a:buNone/>
            </a:pPr>
            <a:r>
              <a:rPr lang="en-US" sz="4000" b="1" dirty="0">
                <a:solidFill>
                  <a:srgbClr val="17375E"/>
                </a:solidFill>
              </a:rPr>
              <a:t>/</a:t>
            </a:r>
            <a:r>
              <a:rPr lang="en-US" dirty="0"/>
              <a:t> to search forward</a:t>
            </a:r>
          </a:p>
          <a:p>
            <a:pPr marL="0" indent="0">
              <a:buNone/>
            </a:pPr>
            <a:r>
              <a:rPr lang="en-US" sz="4800" b="1" dirty="0">
                <a:solidFill>
                  <a:srgbClr val="17375E"/>
                </a:solidFill>
              </a:rPr>
              <a:t>?</a:t>
            </a:r>
            <a:r>
              <a:rPr lang="en-US" dirty="0"/>
              <a:t> to search backward</a:t>
            </a:r>
          </a:p>
        </p:txBody>
      </p:sp>
    </p:spTree>
    <p:extLst>
      <p:ext uri="{BB962C8B-B14F-4D97-AF65-F5344CB8AC3E}">
        <p14:creationId xmlns:p14="http://schemas.microsoft.com/office/powerpoint/2010/main" val="922561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cat</a:t>
            </a:r>
            <a:r>
              <a:rPr lang="en-US" sz="3200" dirty="0"/>
              <a:t>, </a:t>
            </a:r>
            <a:r>
              <a:rPr lang="en-US" sz="3200" dirty="0">
                <a:solidFill>
                  <a:schemeClr val="accent1">
                    <a:lumMod val="75000"/>
                  </a:schemeClr>
                </a:solidFill>
              </a:rPr>
              <a:t>paste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662" y="1148350"/>
            <a:ext cx="7922138" cy="2814050"/>
          </a:xfrm>
        </p:spPr>
        <p:txBody>
          <a:bodyPr>
            <a:normAutofit/>
          </a:bodyPr>
          <a:lstStyle/>
          <a:p>
            <a:r>
              <a:rPr lang="en-US" dirty="0"/>
              <a:t>cat and "&gt;"</a:t>
            </a:r>
          </a:p>
          <a:p>
            <a:pPr marL="0" indent="0">
              <a:buNone/>
            </a:pPr>
            <a:r>
              <a:rPr lang="en-US" dirty="0"/>
              <a:t>cat </a:t>
            </a:r>
            <a:r>
              <a:rPr lang="en-US" dirty="0" err="1"/>
              <a:t>adult.txt</a:t>
            </a:r>
            <a:r>
              <a:rPr lang="en-US" dirty="0"/>
              <a:t> </a:t>
            </a:r>
            <a:r>
              <a:rPr lang="en-US" dirty="0" err="1"/>
              <a:t>youth.txt</a:t>
            </a:r>
            <a:r>
              <a:rPr lang="en-US" dirty="0"/>
              <a:t> &gt; </a:t>
            </a:r>
            <a:r>
              <a:rPr lang="en-US" dirty="0" err="1"/>
              <a:t>two.cat.txt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less </a:t>
            </a:r>
            <a:r>
              <a:rPr lang="en-US" dirty="0" err="1"/>
              <a:t>two.cat.txt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paste: concatenate data side by side from files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A53F0-5FAF-D543-A975-75D5C5EBE4B3}"/>
              </a:ext>
            </a:extLst>
          </p:cNvPr>
          <p:cNvSpPr txBox="1"/>
          <p:nvPr/>
        </p:nvSpPr>
        <p:spPr>
          <a:xfrm>
            <a:off x="660583" y="4063125"/>
            <a:ext cx="75987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</a:t>
            </a:r>
            <a:r>
              <a:rPr lang="en-US" sz="2400" dirty="0"/>
              <a:t>:</a:t>
            </a:r>
          </a:p>
          <a:p>
            <a:r>
              <a:rPr lang="en-US" sz="2400" dirty="0"/>
              <a:t>use “paste” to put “</a:t>
            </a:r>
            <a:r>
              <a:rPr lang="en-US" sz="2400" dirty="0" err="1"/>
              <a:t>adult.txt</a:t>
            </a:r>
            <a:r>
              <a:rPr lang="en-US" sz="2400" dirty="0"/>
              <a:t>” and ”</a:t>
            </a:r>
            <a:r>
              <a:rPr lang="en-US" sz="2400" dirty="0" err="1"/>
              <a:t>youth.txt</a:t>
            </a:r>
            <a:r>
              <a:rPr lang="en-US" sz="2400" dirty="0"/>
              <a:t>” side by side</a:t>
            </a:r>
          </a:p>
        </p:txBody>
      </p:sp>
    </p:spTree>
    <p:extLst>
      <p:ext uri="{BB962C8B-B14F-4D97-AF65-F5344CB8AC3E}">
        <p14:creationId xmlns:p14="http://schemas.microsoft.com/office/powerpoint/2010/main" val="1478939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>
                <a:solidFill>
                  <a:schemeClr val="accent1">
                    <a:lumMod val="75000"/>
                  </a:schemeClr>
                </a:solidFill>
              </a:rPr>
              <a:t>wc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888" y="1571803"/>
            <a:ext cx="5742759" cy="2748147"/>
          </a:xfrm>
        </p:spPr>
        <p:txBody>
          <a:bodyPr>
            <a:normAutofit/>
          </a:bodyPr>
          <a:lstStyle/>
          <a:p>
            <a:r>
              <a:rPr lang="pl-PL" dirty="0" err="1"/>
              <a:t>wc</a:t>
            </a:r>
            <a:r>
              <a:rPr lang="pl-PL" dirty="0"/>
              <a:t> (lines, </a:t>
            </a:r>
            <a:r>
              <a:rPr lang="pl-PL" dirty="0" err="1"/>
              <a:t>words</a:t>
            </a:r>
            <a:r>
              <a:rPr lang="pl-PL" dirty="0"/>
              <a:t>, </a:t>
            </a:r>
            <a:r>
              <a:rPr lang="pl-PL" dirty="0" err="1"/>
              <a:t>bytes</a:t>
            </a:r>
            <a:r>
              <a:rPr lang="pl-PL" dirty="0"/>
              <a:t>)</a:t>
            </a:r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</a:t>
            </a:r>
            <a:r>
              <a:rPr lang="pl-PL" dirty="0" err="1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/>
              <a:t>adult.txt</a:t>
            </a: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-l </a:t>
            </a:r>
            <a:r>
              <a:rPr lang="pl-PL" dirty="0" err="1"/>
              <a:t>two.cat.txt</a:t>
            </a:r>
            <a:endParaRPr lang="pl-PL" dirty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r>
              <a:rPr lang="pl-PL" dirty="0" err="1"/>
              <a:t>wc</a:t>
            </a:r>
            <a:r>
              <a:rPr lang="pl-PL" dirty="0"/>
              <a:t> –L (</a:t>
            </a:r>
            <a:r>
              <a:rPr lang="en-US" dirty="0"/>
              <a:t>print the length of the longest line</a:t>
            </a:r>
            <a:r>
              <a:rPr lang="pl-PL" dirty="0"/>
              <a:t>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311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7992</TotalTime>
  <Words>1107</Words>
  <Application>Microsoft Macintosh PowerPoint</Application>
  <PresentationFormat>On-screen Show (4:3)</PresentationFormat>
  <Paragraphs>256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Courier</vt:lpstr>
      <vt:lpstr>Courier New</vt:lpstr>
      <vt:lpstr>Office Theme</vt:lpstr>
      <vt:lpstr>UNIX (Lab practice)  Bioinformatics Applications (PLPTH813)</vt:lpstr>
      <vt:lpstr>Goal of today’s lab</vt:lpstr>
      <vt:lpstr>ls, pwd, and mkdir</vt:lpstr>
      <vt:lpstr>Generate data through vi</vt:lpstr>
      <vt:lpstr>cd</vt:lpstr>
      <vt:lpstr>cp, mv, rm</vt:lpstr>
      <vt:lpstr>Display content: more, less, vi</vt:lpstr>
      <vt:lpstr>cat, paste</vt:lpstr>
      <vt:lpstr>wc</vt:lpstr>
      <vt:lpstr>grep</vt:lpstr>
      <vt:lpstr>Pipe (1)</vt:lpstr>
      <vt:lpstr>Pipe (2)</vt:lpstr>
      <vt:lpstr>Create a file: fruit.txt (tab separated flat file)</vt:lpstr>
      <vt:lpstr>To be continue</vt:lpstr>
      <vt:lpstr>sort - sort lines of text files</vt:lpstr>
      <vt:lpstr>find - search for files in a directory hierarchy</vt:lpstr>
      <vt:lpstr>sed -  a stream editor used for modifying files in unix</vt:lpstr>
      <vt:lpstr>sed - II</vt:lpstr>
      <vt:lpstr>wget</vt:lpstr>
      <vt:lpstr>date and cal</vt:lpstr>
      <vt:lpstr>sleep</vt:lpstr>
      <vt:lpstr>clear, history</vt:lpstr>
      <vt:lpstr>Modification of file/directory permissions</vt:lpstr>
      <vt:lpstr>Use man to understand more about each command</vt:lpstr>
      <vt:lpstr>Organize your Beocat home</vt:lpstr>
    </vt:vector>
  </TitlesOfParts>
  <Company>Kansas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115</cp:revision>
  <dcterms:created xsi:type="dcterms:W3CDTF">2014-12-15T18:58:14Z</dcterms:created>
  <dcterms:modified xsi:type="dcterms:W3CDTF">2023-01-26T20:11:51Z</dcterms:modified>
</cp:coreProperties>
</file>