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332" r:id="rId3"/>
    <p:sldId id="313" r:id="rId4"/>
    <p:sldId id="309" r:id="rId5"/>
    <p:sldId id="331" r:id="rId6"/>
    <p:sldId id="310" r:id="rId7"/>
    <p:sldId id="314" r:id="rId8"/>
    <p:sldId id="283" r:id="rId9"/>
    <p:sldId id="311" r:id="rId10"/>
    <p:sldId id="287" r:id="rId11"/>
    <p:sldId id="312" r:id="rId12"/>
    <p:sldId id="292" r:id="rId13"/>
    <p:sldId id="289" r:id="rId14"/>
    <p:sldId id="328" r:id="rId15"/>
    <p:sldId id="294" r:id="rId16"/>
    <p:sldId id="290" r:id="rId17"/>
    <p:sldId id="288" r:id="rId18"/>
    <p:sldId id="291" r:id="rId19"/>
    <p:sldId id="284" r:id="rId20"/>
    <p:sldId id="298" r:id="rId21"/>
    <p:sldId id="329" r:id="rId22"/>
    <p:sldId id="326" r:id="rId23"/>
    <p:sldId id="299" r:id="rId24"/>
    <p:sldId id="330" r:id="rId25"/>
    <p:sldId id="265" r:id="rId26"/>
    <p:sldId id="301" r:id="rId27"/>
    <p:sldId id="300" r:id="rId28"/>
    <p:sldId id="348" r:id="rId29"/>
    <p:sldId id="349" r:id="rId30"/>
    <p:sldId id="286" r:id="rId31"/>
    <p:sldId id="306" r:id="rId32"/>
    <p:sldId id="324" r:id="rId33"/>
    <p:sldId id="343" r:id="rId34"/>
    <p:sldId id="325" r:id="rId35"/>
    <p:sldId id="344" r:id="rId36"/>
    <p:sldId id="327" r:id="rId37"/>
    <p:sldId id="345" r:id="rId38"/>
    <p:sldId id="346" r:id="rId39"/>
    <p:sldId id="347" r:id="rId40"/>
    <p:sldId id="333" r:id="rId41"/>
    <p:sldId id="334" r:id="rId42"/>
    <p:sldId id="335" r:id="rId43"/>
    <p:sldId id="336" r:id="rId44"/>
    <p:sldId id="32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7" autoAdjust="0"/>
    <p:restoredTop sz="97617" autoAdjust="0"/>
  </p:normalViewPr>
  <p:slideViewPr>
    <p:cSldViewPr snapToGrid="0" snapToObjects="1">
      <p:cViewPr>
        <p:scale>
          <a:sx n="209" d="100"/>
          <a:sy n="209" d="100"/>
        </p:scale>
        <p:origin x="53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4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5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8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7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8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4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9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9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0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3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4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3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plot.title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(color="red", size=14, face="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bold.italic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(color="blue", size=14, face="bold"),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(color="#993333", size=14, face="bold") 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("Plot of length \n by dose")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("Dose (mg)")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labs(title="Plot of length \n by dose", x ="Dose (mg)", y = 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# no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axes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size,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color))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scale_x_discrete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(breaks=c("0.5","1","2"), labels=c("Dose 0.5", "Dose 1", "Dose 2"))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breaks, labels, limits, trans)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scale_y_continuous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(labels = scientific)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19E5-AD51-7E46-9344-E8B3BB37F139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9F4-7DE3-B746-B1FE-192A544BEF48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379-C538-544A-A9D1-640EB79FE5C7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ABA4-2197-7D41-AEF2-BD140F17A11F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3C2-B0B3-964C-973A-E953F88F5679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E685-B844-B749-AC6C-8F4EE0F34DB8}" type="datetime1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CA4E-9F77-BA4C-B927-7C688D1260D8}" type="datetime1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6C0C-4E93-104B-8392-781802BB7D1C}" type="datetime1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914-843C-0E41-9DA9-9B1ED48CF7DA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3DA4-BEC6-0243-AA07-E0771E045B09}" type="datetime1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0-9CD2-FD45-8591-8409027D94BD}" type="datetime1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059-C251-DB4C-8608-C5C083C94679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beocat.cis.ksu.edu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br>
              <a:rPr lang="en-US" sz="32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2/11/2021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E816-62D7-1647-B051-A4FB96BC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992744"/>
            <a:ext cx="6223943" cy="5365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mean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/>
              <a:t>y &lt;- 2</a:t>
            </a:r>
          </a:p>
          <a:p>
            <a:pPr marL="0" indent="0">
              <a:buNone/>
            </a:pPr>
            <a:r>
              <a:rPr lang="fr-FR" dirty="0"/>
              <a:t>2*x +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None/>
            </a:pPr>
            <a:r>
              <a:rPr lang="en-US" dirty="0"/>
              <a:t>lv &lt;- c(TRUE, FALSE, TRUE, TRUE)</a:t>
            </a:r>
          </a:p>
          <a:p>
            <a:pPr marL="0" indent="0">
              <a:buNone/>
            </a:pPr>
            <a:r>
              <a:rPr lang="en-US" dirty="0"/>
              <a:t>sum(lv) # count the number of TRUE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en-US" dirty="0"/>
              <a:t>lv2 &lt;- x &gt;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CA66-2CF8-1241-B3A2-4428561A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1314478"/>
            <a:ext cx="6223943" cy="3858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/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/>
              <a:t>mvv</a:t>
            </a:r>
            <a:r>
              <a:rPr lang="en-US" dirty="0"/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FA5B-EC28-3440-9574-01BF1C4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4" y="1384876"/>
            <a:ext cx="5994400" cy="474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CAE5-082E-394B-AA11-EE9E13E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467" y="1329996"/>
            <a:ext cx="5969000" cy="4741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dirty="0"/>
              <a:t># numeric, character, logical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mode(digits)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AB282-40BA-1440-92BA-B9DA05F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772987"/>
          </a:xfrm>
        </p:spPr>
        <p:txBody>
          <a:bodyPr/>
          <a:lstStyle/>
          <a:p>
            <a:r>
              <a:rPr lang="en-US" dirty="0"/>
              <a:t>Can a vector contain different types of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88017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c(1, "a")</a:t>
            </a:r>
          </a:p>
          <a:p>
            <a:pPr marL="0" indent="0">
              <a:buNone/>
            </a:pPr>
            <a:r>
              <a:rPr lang="en-US" sz="2800" dirty="0"/>
              <a:t>c(1, TRUE)</a:t>
            </a:r>
          </a:p>
          <a:p>
            <a:pPr marL="0" indent="0">
              <a:buNone/>
            </a:pPr>
            <a:r>
              <a:rPr lang="en-US" sz="2800" dirty="0"/>
              <a:t>c(TRUE, "a")</a:t>
            </a:r>
          </a:p>
          <a:p>
            <a:pPr marL="0" indent="0">
              <a:buNone/>
            </a:pPr>
            <a:r>
              <a:rPr lang="en-US" sz="2800" dirty="0"/>
              <a:t>c(1, "a",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8552-BDD8-0340-83F6-ABE9F64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90" y="2177678"/>
            <a:ext cx="5679744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 &lt;- </a:t>
            </a:r>
            <a:r>
              <a:rPr lang="en-US" sz="1600" dirty="0" err="1">
                <a:latin typeface="Courier"/>
                <a:cs typeface="Courier"/>
              </a:rPr>
              <a:t>as.character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329776"/>
            <a:ext cx="58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# 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617-873B-8046-8E2B-7E489F4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29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/>
              <a:t>: a special array with two dimensions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by binding together matrices horizontally, or column-wise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3017621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 &lt;- 1:25</a:t>
            </a: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 &lt;- 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"/>
                <a:cs typeface="Courier"/>
              </a:rPr>
              <a:t>dim(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437-24B0-5345-A3C0-9A73AC5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853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45725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Objects can be any types or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1C00-AF34-2640-B83A-AA5429D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8" y="1920764"/>
            <a:ext cx="8608919" cy="19146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Making a data frame: </a:t>
            </a:r>
            <a:r>
              <a:rPr lang="en-US" b="1" dirty="0" err="1">
                <a:solidFill>
                  <a:srgbClr val="17375E"/>
                </a:solidFill>
              </a:rPr>
              <a:t>df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35))</a:t>
            </a: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467" y="3870882"/>
            <a:ext cx="227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df[1]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8234" y="3842993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4638"/>
            <a:ext cx="2628900" cy="152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999" y="2423163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3551-B256-DF42-941C-1D351F45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1" y="1406619"/>
            <a:ext cx="8773591" cy="44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</a:t>
            </a:r>
            <a:r>
              <a:rPr lang="en-US" sz="2000" dirty="0" err="1">
                <a:latin typeface="Courier"/>
                <a:cs typeface="Courier"/>
              </a:rPr>
              <a:t>lisa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Jone</a:t>
            </a:r>
            <a:r>
              <a:rPr lang="en-US" sz="2000" dirty="0">
                <a:latin typeface="Courier"/>
                <a:cs typeface="Courier"/>
              </a:rPr>
              <a:t>", "28 21", file = 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r>
              <a:rPr lang="en-US" sz="2000" dirty="0">
                <a:latin typeface="Courier"/>
                <a:cs typeface="Courier"/>
              </a:rPr>
              <a:t> &lt;- scan("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endParaRPr lang="en-US" sz="2000" dirty="0">
              <a:latin typeface="Courier"/>
              <a:cs typeface="Courier"/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read.delim</a:t>
            </a:r>
            <a:r>
              <a:rPr lang="en-US" b="1" dirty="0">
                <a:solidFill>
                  <a:srgbClr val="17375E"/>
                </a:solidFill>
              </a:rPr>
              <a:t>, </a:t>
            </a:r>
            <a:r>
              <a:rPr lang="en-US" b="1" dirty="0" err="1">
                <a:solidFill>
                  <a:srgbClr val="17375E"/>
                </a:solidFill>
              </a:rPr>
              <a:t>read.csv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 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 ",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(d) &lt;- c("P1", "P2")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0E263-9871-3343-BB68-8BBF481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80" y="1621942"/>
            <a:ext cx="6096000" cy="33903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to access to R and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Package installation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Plotting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E0BC-177E-614B-915B-9072433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923724"/>
          </a:xfrm>
        </p:spPr>
        <p:txBody>
          <a:bodyPr/>
          <a:lstStyle/>
          <a:p>
            <a:r>
              <a:rPr lang="en-US" dirty="0"/>
              <a:t>Create a data frame </a:t>
            </a:r>
          </a:p>
          <a:p>
            <a:pPr marL="0" indent="0">
              <a:buNone/>
            </a:pPr>
            <a:r>
              <a:rPr lang="en-US" dirty="0"/>
              <a:t>three columns: 1. Name 2. Major 3. Gender</a:t>
            </a:r>
          </a:p>
          <a:p>
            <a:pPr marL="0" indent="0">
              <a:buNone/>
            </a:pPr>
            <a:r>
              <a:rPr lang="en-US" dirty="0"/>
              <a:t>three rows (entries): members in the breakout room and you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/>
              <a:t>(e.g., favorite color)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F0EE-27E0-B244-83D2-AB34FED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94714"/>
            <a:ext cx="7734300" cy="274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('ggplot2')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('ggplot2', repos='</a:t>
            </a:r>
            <a:r>
              <a:rPr lang="en-US" dirty="0">
                <a:hlinkClick r:id="rId2"/>
              </a:rPr>
              <a:t>http://cran.rstudio.com/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before using it, run:</a:t>
            </a:r>
          </a:p>
          <a:p>
            <a:pPr marL="0" indent="0">
              <a:buNone/>
            </a:pPr>
            <a:r>
              <a:rPr lang="en-US" dirty="0"/>
              <a:t>library('ggplot2')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F7778-98A0-2D42-AE76-C0F32108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5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774" y="14250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6FB6C-BAAE-A641-B76F-2820C99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999" y="184739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boxplot(extra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01" y="1500592"/>
            <a:ext cx="1442017" cy="4762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3914" y="922226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7" y="3323167"/>
            <a:ext cx="5511800" cy="25310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EC8FE-5BBA-F542-A945-1ECFAB58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4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059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main="US States 1977 Population")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CC323-07B1-544A-8FE8-3E561BDB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231" y="2305212"/>
            <a:ext cx="7371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library("ggplot2")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colour</a:t>
            </a:r>
            <a:r>
              <a:rPr lang="en-US" dirty="0">
                <a:latin typeface="Courier"/>
                <a:cs typeface="Courier"/>
              </a:rPr>
              <a:t> = color)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shape = cut)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AAF9F-214E-924F-9C2C-6D6BC01B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0" y="1166452"/>
            <a:ext cx="6256867" cy="286368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/>
              <a:t>qplot</a:t>
            </a:r>
            <a:r>
              <a:rPr lang="en-US" sz="2000" dirty="0"/>
              <a:t> is not limited to scatterplots, but can produce almost any kind of plot by varying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geom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geom</a:t>
            </a:r>
            <a:r>
              <a:rPr lang="en-US" sz="2000" dirty="0"/>
              <a:t> has many options: </a:t>
            </a:r>
          </a:p>
          <a:p>
            <a:r>
              <a:rPr lang="en-US" sz="2000" dirty="0"/>
              <a:t>"point" draws a scatterplot. This is the default.</a:t>
            </a:r>
          </a:p>
          <a:p>
            <a:r>
              <a:rPr lang="en-US" sz="2000" dirty="0"/>
              <a:t>"smooth" fits a smoother to the data</a:t>
            </a:r>
          </a:p>
          <a:p>
            <a:r>
              <a:rPr lang="en-US" sz="2000" dirty="0"/>
              <a:t>"boxplot" produces a box-and-whisker plot</a:t>
            </a:r>
          </a:p>
          <a:p>
            <a:r>
              <a:rPr lang="en-US" sz="2000" dirty="0"/>
              <a:t>"line" draw lines between the data points.</a:t>
            </a:r>
          </a:p>
          <a:p>
            <a:r>
              <a:rPr lang="en-US" sz="2000" dirty="0"/>
              <a:t>"histogram" draws a histogram</a:t>
            </a:r>
          </a:p>
          <a:p>
            <a:r>
              <a:rPr lang="en-US" sz="2000" dirty="0"/>
              <a:t>"bar" makes a bar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467" y="4995334"/>
            <a:ext cx="7960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# Adding a smooth line or a fitted line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price, data = </a:t>
            </a:r>
            <a:r>
              <a:rPr lang="en-US" sz="1600" dirty="0" err="1">
                <a:latin typeface="Courier"/>
                <a:cs typeface="Courier"/>
              </a:rPr>
              <a:t>dsmall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c("point", "smooth"))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EC453-447F-6D4E-801A-EC4E6882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25" y="1047625"/>
            <a:ext cx="8849275" cy="567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theme_bw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68" y="1407677"/>
            <a:ext cx="7749728" cy="316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facet_wrap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(~cut)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facet_grid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clarity~cut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 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https://rstudio.beocat.cis.ksu.edu/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A711-D600-BA4D-AEB1-7D252DC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nchar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data of “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”</a:t>
            </a:r>
          </a:p>
          <a:p>
            <a:r>
              <a:rPr lang="en-US" sz="2000" dirty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gsub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cvec</a:t>
            </a:r>
            <a:r>
              <a:rPr lang="en-US" sz="2400" dirty="0">
                <a:latin typeface="Courier"/>
                <a:cs typeface="Courier"/>
              </a:rPr>
              <a:t> &lt;- c("</a:t>
            </a:r>
            <a:r>
              <a:rPr lang="en-US" sz="2400" dirty="0" err="1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", "hello", "the", "world")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B13F-A6BF-B94C-A15B-7C3074F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table(): </a:t>
            </a: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diamonds$color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2440-0AF4-B84B-86C5-1834951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6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1" y="558799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683186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1282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to randomly select a gift for yourself from a gift store on the valentine's day and output the result as:</a:t>
            </a:r>
          </a:p>
          <a:p>
            <a:pPr marL="0" indent="0">
              <a:buNone/>
            </a:pPr>
            <a:r>
              <a:rPr lang="en-US" dirty="0"/>
              <a:t>"Here is my Valentine's surprise: xxx"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2882900"/>
            <a:ext cx="79286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 example store gifts</a:t>
            </a:r>
          </a:p>
          <a:p>
            <a:r>
              <a:rPr lang="en-US" sz="2000" dirty="0"/>
              <a:t>store &lt;- c("chocolate", "rose", "diamond", "</a:t>
            </a:r>
            <a:r>
              <a:rPr lang="en-US" sz="2000" dirty="0" err="1"/>
              <a:t>iphone</a:t>
            </a:r>
            <a:r>
              <a:rPr lang="en-US" sz="2000" dirty="0"/>
              <a:t>", "</a:t>
            </a:r>
            <a:r>
              <a:rPr lang="en-US" sz="2000" dirty="0" err="1"/>
              <a:t>nanopore</a:t>
            </a:r>
            <a:r>
              <a:rPr lang="en-US" sz="2000" dirty="0"/>
              <a:t> </a:t>
            </a:r>
            <a:r>
              <a:rPr lang="en-US" sz="2000" dirty="0" err="1"/>
              <a:t>flowcells</a:t>
            </a:r>
            <a:r>
              <a:rPr lang="en-US" sz="2000" dirty="0"/>
              <a:t>")</a:t>
            </a:r>
          </a:p>
          <a:p>
            <a:endParaRPr lang="en-US" sz="2000" dirty="0"/>
          </a:p>
          <a:p>
            <a:r>
              <a:rPr lang="en-US" sz="2000" dirty="0"/>
              <a:t># randomly select</a:t>
            </a:r>
          </a:p>
          <a:p>
            <a:r>
              <a:rPr lang="en-US" sz="2000" dirty="0"/>
              <a:t>sample</a:t>
            </a:r>
          </a:p>
          <a:p>
            <a:endParaRPr lang="en-US" sz="2000" dirty="0"/>
          </a:p>
          <a:p>
            <a:r>
              <a:rPr lang="en-US" sz="2000" dirty="0"/>
              <a:t># print</a:t>
            </a:r>
          </a:p>
          <a:p>
            <a:r>
              <a:rPr lang="en-US" sz="2000" dirty="0"/>
              <a:t>cat or print</a:t>
            </a:r>
          </a:p>
        </p:txBody>
      </p:sp>
    </p:spTree>
    <p:extLst>
      <p:ext uri="{BB962C8B-B14F-4D97-AF65-F5344CB8AC3E}">
        <p14:creationId xmlns:p14="http://schemas.microsoft.com/office/powerpoint/2010/main" val="2223933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61520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Illumina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Ion Torrent (Proton)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PacBio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file: </a:t>
            </a:r>
            <a:r>
              <a:rPr lang="en-US" sz="2800" dirty="0" err="1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500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52"/>
            <a:ext cx="8420100" cy="306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data.url</a:t>
            </a:r>
            <a:r>
              <a:rPr lang="it-IT" dirty="0"/>
              <a:t> &lt;- "</a:t>
            </a:r>
            <a:r>
              <a:rPr lang="it-IT" sz="1000" dirty="0" err="1"/>
              <a:t>https</a:t>
            </a:r>
            <a:r>
              <a:rPr lang="it-IT" sz="1000" dirty="0"/>
              <a:t>://</a:t>
            </a:r>
            <a:r>
              <a:rPr lang="it-IT" sz="1000" dirty="0" err="1"/>
              <a:t>raw.githubusercontent.com</a:t>
            </a:r>
            <a:r>
              <a:rPr lang="it-IT" sz="1000" dirty="0"/>
              <a:t>/liu3zhenlab/</a:t>
            </a:r>
            <a:r>
              <a:rPr lang="it-IT" sz="1000" dirty="0" err="1"/>
              <a:t>teaching</a:t>
            </a:r>
            <a:r>
              <a:rPr lang="it-IT" sz="1000" dirty="0"/>
              <a:t>/master/PLPTH813Bioinformatis/2021/data/</a:t>
            </a:r>
            <a:r>
              <a:rPr lang="it-IT" sz="1000" dirty="0" err="1"/>
              <a:t>quality.txt</a:t>
            </a:r>
            <a:r>
              <a:rPr lang="it-IT" dirty="0"/>
              <a:t>"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qual0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)</a:t>
            </a:r>
            <a:endParaRPr lang="en-US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dataurl</a:t>
            </a:r>
            <a:r>
              <a:rPr lang="it-IT" dirty="0"/>
              <a:t>, </a:t>
            </a:r>
            <a:r>
              <a:rPr lang="it-IT" dirty="0" err="1"/>
              <a:t>sep</a:t>
            </a:r>
            <a:r>
              <a:rPr lang="it-IT" dirty="0"/>
              <a:t>="\t", </a:t>
            </a:r>
            <a:r>
              <a:rPr lang="it-IT" dirty="0" err="1"/>
              <a:t>as.is</a:t>
            </a:r>
            <a:r>
              <a:rPr lang="it-IT" dirty="0"/>
              <a:t>=T, </a:t>
            </a:r>
            <a:r>
              <a:rPr lang="it-IT" dirty="0" err="1"/>
              <a:t>stringsAsFactors</a:t>
            </a:r>
            <a:r>
              <a:rPr lang="it-IT" dirty="0"/>
              <a:t>=</a:t>
            </a:r>
            <a:r>
              <a:rPr lang="it-IT" dirty="0" err="1"/>
              <a:t>F</a:t>
            </a:r>
            <a:r>
              <a:rPr lang="it-IT" dirty="0"/>
              <a:t>,</a:t>
            </a:r>
          </a:p>
          <a:p>
            <a:pPr marL="0" indent="0">
              <a:buNone/>
            </a:pPr>
            <a:r>
              <a:rPr lang="it-IT" dirty="0"/>
              <a:t>             quote="{|}~")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3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1728352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qual[, 2]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nrow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dim(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colnames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nchar</a:t>
            </a:r>
            <a:r>
              <a:rPr lang="en-US" sz="2800" dirty="0"/>
              <a:t>(</a:t>
            </a:r>
            <a:r>
              <a:rPr lang="en-US" sz="2800" dirty="0" err="1"/>
              <a:t>qual$Quality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700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score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5168900"/>
            <a:ext cx="4851400" cy="147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</a:t>
            </a:r>
            <a:r>
              <a:rPr lang="en-US" dirty="0"/>
              <a:t>[</a:t>
            </a:r>
            <a:r>
              <a:rPr lang="pl-PL" dirty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"["))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205815"/>
            <a:ext cx="5959526" cy="3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1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codes to 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3276"/>
            <a:ext cx="8229600" cy="14853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illumina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2]))) - 33</a:t>
            </a:r>
          </a:p>
          <a:p>
            <a:pPr marL="0" indent="0">
              <a:buNone/>
            </a:pPr>
            <a:r>
              <a:rPr lang="en-US" dirty="0"/>
              <a:t>proton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[2, 2]))) - 33</a:t>
            </a:r>
          </a:p>
          <a:p>
            <a:pPr marL="0" indent="0">
              <a:buNone/>
            </a:pPr>
            <a:r>
              <a:rPr lang="en-US" dirty="0" err="1"/>
              <a:t>pacbio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[3, 2]))) - 33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17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45752"/>
            <a:ext cx="8686800" cy="504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Illumina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[1, 2]),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Illumina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Proton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[2, 2]), proton,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="Proton",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PacBio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[3, 2]), </a:t>
            </a:r>
            <a:r>
              <a:rPr lang="pl-PL" dirty="0" err="1"/>
              <a:t>pacbio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PacBio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784" y="1384872"/>
            <a:ext cx="5227807" cy="653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/>
              <a:t>rstudio.beocat.cis.ksu.edu</a:t>
            </a:r>
            <a:endParaRPr lang="en-US" sz="3200" dirty="0"/>
          </a:p>
        </p:txBody>
      </p:sp>
      <p:pic>
        <p:nvPicPr>
          <p:cNvPr id="4" name="Picture 3" descr="Screen Shot 2015-02-04 at 9.5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73" y="2204940"/>
            <a:ext cx="7250228" cy="43078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62394-7211-BB43-A292-85FCC47D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5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three in one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152"/>
            <a:ext cx="8420100" cy="5041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par(</a:t>
            </a:r>
            <a:r>
              <a:rPr lang="pl-PL" dirty="0" err="1"/>
              <a:t>mfrow</a:t>
            </a:r>
            <a:r>
              <a:rPr lang="pl-PL" dirty="0"/>
              <a:t>=c(1, 3))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[1, 2]),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Proton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[2, 2]), proton,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="Proton",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[3, 2]),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19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plotting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969076"/>
            <a:ext cx="8661400" cy="28696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qual.plot</a:t>
            </a:r>
            <a:r>
              <a:rPr lang="en-US" dirty="0"/>
              <a:t> &lt;- function(</a:t>
            </a:r>
            <a:r>
              <a:rPr lang="en-US" dirty="0" err="1"/>
              <a:t>qual.data</a:t>
            </a:r>
            <a:r>
              <a:rPr lang="en-US" dirty="0"/>
              <a:t>, encode=33, label="", </a:t>
            </a:r>
            <a:r>
              <a:rPr lang="en-US" dirty="0" err="1"/>
              <a:t>ymax</a:t>
            </a:r>
            <a:r>
              <a:rPr lang="en-US" dirty="0"/>
              <a:t>=41) {</a:t>
            </a:r>
          </a:p>
          <a:p>
            <a:pPr marL="0" indent="0">
              <a:buNone/>
            </a:pPr>
            <a:r>
              <a:rPr lang="en-US" dirty="0"/>
              <a:t>  ### plot quality scores against base positions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qual.vals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qual.data</a:t>
            </a:r>
            <a:r>
              <a:rPr lang="en-US" dirty="0"/>
              <a:t>))) - encode</a:t>
            </a:r>
          </a:p>
          <a:p>
            <a:pPr marL="0" indent="0">
              <a:buNone/>
            </a:pPr>
            <a:r>
              <a:rPr lang="en-US" dirty="0"/>
              <a:t>  plot(1:length(</a:t>
            </a:r>
            <a:r>
              <a:rPr lang="en-US" dirty="0" err="1"/>
              <a:t>qual.vals</a:t>
            </a:r>
            <a:r>
              <a:rPr lang="en-US" dirty="0"/>
              <a:t>), </a:t>
            </a:r>
            <a:r>
              <a:rPr lang="en-US" dirty="0" err="1"/>
              <a:t>qual.vals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=19, </a:t>
            </a:r>
            <a:r>
              <a:rPr lang="en-US" dirty="0" err="1"/>
              <a:t>cex</a:t>
            </a:r>
            <a:r>
              <a:rPr lang="en-US" dirty="0"/>
              <a:t>=0.4, main=label,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xlab</a:t>
            </a:r>
            <a:r>
              <a:rPr lang="en-US" dirty="0"/>
              <a:t>="Position on read (bp)", </a:t>
            </a:r>
            <a:r>
              <a:rPr lang="en-US" dirty="0" err="1"/>
              <a:t>ylab</a:t>
            </a:r>
            <a:r>
              <a:rPr lang="en-US" dirty="0"/>
              <a:t>="</a:t>
            </a:r>
            <a:r>
              <a:rPr lang="en-US" dirty="0" err="1"/>
              <a:t>Phred</a:t>
            </a:r>
            <a:r>
              <a:rPr lang="en-US" dirty="0"/>
              <a:t> quality", </a:t>
            </a:r>
            <a:r>
              <a:rPr lang="en-US" dirty="0" err="1"/>
              <a:t>ylim</a:t>
            </a:r>
            <a:r>
              <a:rPr lang="en-US" dirty="0"/>
              <a:t>=c(0, </a:t>
            </a:r>
            <a:r>
              <a:rPr lang="en-US" dirty="0" err="1"/>
              <a:t>ymax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87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/>
              <a:t>Plot three sets of quality scores using a newly written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7376"/>
            <a:ext cx="8229600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### plotting</a:t>
            </a:r>
          </a:p>
          <a:p>
            <a:pPr marL="0" indent="0">
              <a:buNone/>
            </a:pPr>
            <a:r>
              <a:rPr lang="en-US" sz="2800" dirty="0"/>
              <a:t>par(</a:t>
            </a:r>
            <a:r>
              <a:rPr lang="en-US" sz="2800" dirty="0" err="1"/>
              <a:t>mfrow</a:t>
            </a:r>
            <a:r>
              <a:rPr lang="en-US" sz="2800" dirty="0"/>
              <a:t>=c(1, 3))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[1, 2], label = "</a:t>
            </a:r>
            <a:r>
              <a:rPr lang="en-US" sz="2800" dirty="0" err="1"/>
              <a:t>Illumina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[2, 2], label = "Proton")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[3, 2], label = "</a:t>
            </a:r>
            <a:r>
              <a:rPr lang="en-US" sz="2800" dirty="0" err="1"/>
              <a:t>PacBio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38880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0700"/>
            <a:ext cx="9144000" cy="32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nchar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nchar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C506-14EE-4E42-893C-A93A773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5772-5EC5-1E49-A105-80E921E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OpenDemand</a:t>
            </a:r>
            <a:r>
              <a:rPr lang="en-US" dirty="0"/>
              <a:t> on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A9F8-BB81-834F-B5C1-507E172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531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ondemand.beocat.ksu.edu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D0A8-7B18-A845-96CE-D037ABB0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54" y="2316058"/>
            <a:ext cx="3670300" cy="3390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E3381-698C-5B49-BD4D-8EBE9537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" y="2376170"/>
            <a:ext cx="3619500" cy="2755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76862-7B6D-FB4A-A556-8146F840B1E8}"/>
              </a:ext>
            </a:extLst>
          </p:cNvPr>
          <p:cNvCxnSpPr>
            <a:cxnSpLocks/>
          </p:cNvCxnSpPr>
          <p:nvPr/>
        </p:nvCxnSpPr>
        <p:spPr>
          <a:xfrm>
            <a:off x="3251200" y="5073227"/>
            <a:ext cx="46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6DFB56-E304-A645-A43B-8259E82EA9B8}"/>
              </a:ext>
            </a:extLst>
          </p:cNvPr>
          <p:cNvSpPr/>
          <p:nvPr/>
        </p:nvSpPr>
        <p:spPr>
          <a:xfrm>
            <a:off x="2995083" y="2345333"/>
            <a:ext cx="1131146" cy="467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4093-24B6-874F-8C80-68F6588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70" y="1252291"/>
            <a:ext cx="7191163" cy="52912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859D5-CCD8-8243-8CF5-554796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in the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4" y="1943676"/>
            <a:ext cx="6815667" cy="2704524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  <a:p>
            <a:r>
              <a:rPr lang="en-US" dirty="0"/>
              <a:t>Create a “lab03R”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/>
              <a:t>mkdir</a:t>
            </a:r>
            <a:r>
              <a:rPr lang="en-US" sz="2800" dirty="0"/>
              <a:t> ~/BA21/labs/lab03R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AA33-A4F8-0C40-BD21-869D3950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758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+ 4</a:t>
            </a:r>
          </a:p>
          <a:p>
            <a:pPr marL="0" indent="0">
              <a:buNone/>
            </a:pPr>
            <a:r>
              <a:rPr lang="en-US" dirty="0"/>
              <a:t>y &lt;- 2 + 4 </a:t>
            </a:r>
          </a:p>
          <a:p>
            <a:pPr marL="0" indent="0">
              <a:buNone/>
            </a:pPr>
            <a:r>
              <a:rPr lang="en-US" dirty="0"/>
              <a:t>y</a:t>
            </a:r>
          </a:p>
          <a:p>
            <a:pPr marL="0" indent="0">
              <a:buNone/>
            </a:pPr>
            <a:r>
              <a:rPr lang="en-US" dirty="0"/>
              <a:t>Y &lt;- 2 + 4  # an example of the assignment</a:t>
            </a:r>
          </a:p>
          <a:p>
            <a:pPr marL="0" indent="0">
              <a:buNone/>
            </a:pPr>
            <a:r>
              <a:rPr lang="en-US" dirty="0"/>
              <a:t> y == Y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comments (#)</a:t>
            </a:r>
          </a:p>
          <a:p>
            <a:pPr marL="0" indent="0">
              <a:buNone/>
            </a:pPr>
            <a:r>
              <a:rPr lang="en-US" dirty="0"/>
              <a:t># Notes/explanation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print(“hello world”)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8300D-2B66-7042-8FBE-9101030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772987"/>
          </a:xfrm>
        </p:spPr>
        <p:txBody>
          <a:bodyPr/>
          <a:lstStyle/>
          <a:p>
            <a:r>
              <a:rPr lang="en-US" dirty="0"/>
              <a:t>Start to write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66" y="1825142"/>
            <a:ext cx="7018867" cy="378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sz="2000" dirty="0"/>
              <a:t>### PLPTH813 - Bioinformatics Application</a:t>
            </a:r>
          </a:p>
          <a:p>
            <a:pPr marL="0" indent="0">
              <a:buNone/>
            </a:pPr>
            <a:r>
              <a:rPr lang="en-US" sz="2000" dirty="0"/>
              <a:t>### lab03 - R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err="1"/>
              <a:t>xxxxx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2/11/2021</a:t>
            </a:r>
          </a:p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("~/BA21/labs/lab03R")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4F14-3912-CF47-A73F-54C4E4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9704</TotalTime>
  <Words>2895</Words>
  <Application>Microsoft Macintosh PowerPoint</Application>
  <PresentationFormat>On-screen Show (4:3)</PresentationFormat>
  <Paragraphs>441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</vt:lpstr>
      <vt:lpstr>Courier New</vt:lpstr>
      <vt:lpstr>Office Theme</vt:lpstr>
      <vt:lpstr>R  Bioinformatics Applications (PLPTH813)</vt:lpstr>
      <vt:lpstr>Outline</vt:lpstr>
      <vt:lpstr>Rstudio</vt:lpstr>
      <vt:lpstr>Rstudio at Beocat</vt:lpstr>
      <vt:lpstr>OpenDemand on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Package installation</vt:lpstr>
      <vt:lpstr>Scatter plot</vt:lpstr>
      <vt:lpstr>Boxplot</vt:lpstr>
      <vt:lpstr>Histogram</vt:lpstr>
      <vt:lpstr>ggplot2 - I</vt:lpstr>
      <vt:lpstr>ggplot2 - geom to control plot type</vt:lpstr>
      <vt:lpstr>The function ggplot</vt:lpstr>
      <vt:lpstr>The function ggplot (cont.)</vt:lpstr>
      <vt:lpstr>String operations</vt:lpstr>
      <vt:lpstr>table</vt:lpstr>
      <vt:lpstr>Write your own function</vt:lpstr>
      <vt:lpstr>Problem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three in one plot</vt:lpstr>
      <vt:lpstr>Write a plotting function</vt:lpstr>
      <vt:lpstr>Plot three sets of quality scores using a newly written function</vt:lpstr>
      <vt:lpstr>RESULT</vt:lpstr>
      <vt:lpstr>Help information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151</cp:revision>
  <dcterms:created xsi:type="dcterms:W3CDTF">2014-12-15T18:58:14Z</dcterms:created>
  <dcterms:modified xsi:type="dcterms:W3CDTF">2021-02-25T19:34:33Z</dcterms:modified>
</cp:coreProperties>
</file>