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6" r:id="rId2"/>
    <p:sldId id="258" r:id="rId3"/>
    <p:sldId id="275" r:id="rId4"/>
    <p:sldId id="311" r:id="rId5"/>
    <p:sldId id="318" r:id="rId6"/>
    <p:sldId id="283" r:id="rId7"/>
    <p:sldId id="287" r:id="rId8"/>
    <p:sldId id="342" r:id="rId9"/>
    <p:sldId id="292" r:id="rId10"/>
    <p:sldId id="289" r:id="rId11"/>
    <p:sldId id="294" r:id="rId12"/>
    <p:sldId id="290" r:id="rId13"/>
    <p:sldId id="291" r:id="rId14"/>
    <p:sldId id="288" r:id="rId15"/>
    <p:sldId id="316" r:id="rId16"/>
    <p:sldId id="284" r:id="rId17"/>
    <p:sldId id="298" r:id="rId18"/>
    <p:sldId id="317" r:id="rId19"/>
    <p:sldId id="262" r:id="rId20"/>
    <p:sldId id="299" r:id="rId21"/>
    <p:sldId id="264" r:id="rId22"/>
    <p:sldId id="319" r:id="rId23"/>
    <p:sldId id="265" r:id="rId24"/>
    <p:sldId id="349" r:id="rId25"/>
    <p:sldId id="350" r:id="rId26"/>
    <p:sldId id="301" r:id="rId27"/>
    <p:sldId id="351" r:id="rId28"/>
    <p:sldId id="300" r:id="rId29"/>
    <p:sldId id="296" r:id="rId30"/>
    <p:sldId id="344" r:id="rId31"/>
    <p:sldId id="286" r:id="rId32"/>
    <p:sldId id="308" r:id="rId33"/>
    <p:sldId id="307" r:id="rId34"/>
    <p:sldId id="340" r:id="rId35"/>
    <p:sldId id="320" r:id="rId36"/>
    <p:sldId id="321" r:id="rId37"/>
    <p:sldId id="322" r:id="rId38"/>
    <p:sldId id="323" r:id="rId39"/>
    <p:sldId id="324" r:id="rId40"/>
    <p:sldId id="325" r:id="rId41"/>
    <p:sldId id="326" r:id="rId42"/>
    <p:sldId id="327" r:id="rId43"/>
    <p:sldId id="330" r:id="rId44"/>
    <p:sldId id="332" r:id="rId45"/>
    <p:sldId id="341" r:id="rId46"/>
    <p:sldId id="334" r:id="rId47"/>
    <p:sldId id="335" r:id="rId48"/>
    <p:sldId id="336" r:id="rId49"/>
    <p:sldId id="337" r:id="rId50"/>
    <p:sldId id="338" r:id="rId51"/>
    <p:sldId id="339" r:id="rId52"/>
    <p:sldId id="293" r:id="rId53"/>
    <p:sldId id="295" r:id="rId54"/>
    <p:sldId id="309" r:id="rId55"/>
    <p:sldId id="345" r:id="rId56"/>
    <p:sldId id="343" r:id="rId57"/>
    <p:sldId id="346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2" autoAdjust="0"/>
    <p:restoredTop sz="95792" autoAdjust="0"/>
  </p:normalViewPr>
  <p:slideViewPr>
    <p:cSldViewPr snapToGrid="0" snapToObjects="1">
      <p:cViewPr varScale="1">
        <p:scale>
          <a:sx n="165" d="100"/>
          <a:sy n="165" d="100"/>
        </p:scale>
        <p:origin x="100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0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AF399-D5F0-9649-84A2-5C103406A1E5}" type="datetimeFigureOut">
              <a:rPr lang="en-US" smtClean="0"/>
              <a:t>1/28/23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3B7C7-8170-C243-97FE-7944E2614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012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6BB87-626E-9C4B-A7F4-9EF6478BD5F6}" type="datetimeFigureOut">
              <a:rPr lang="en-US" smtClean="0"/>
              <a:t>1/28/23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6D73F-96E8-4140-88A9-011E5B13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738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manipulation,</a:t>
            </a:r>
            <a:r>
              <a:rPr lang="en-US" baseline="0" dirty="0"/>
              <a:t> calculation, graphical display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03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Elementary commands consist of either expressions or assignments.  If an expression is given as a command, it is evaluated, printed (unless specifically made invisible), and the value is lost. An assignment also evaluates an expression and passes the value to a variable but the result is not automatically printed.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52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lists are a general form of vector in which the various elements need not be of the same type, and are often themselves vectors or lists. Lists provide a convenient way to return the results of a statistical computation.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46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16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theme(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plot.title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element_text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(color="red", size=14, face="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bold.italic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axis.title.x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element_text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(color="blue", size=14, face="bold"),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axis.title.y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element_text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(color="#993333", size=14, face="bold") )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ggtitle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("Plot of length \n by dose") +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xlab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("Dose (mg)") +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ylab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("Teeth length")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labs(title="Plot of length \n by dose", x ="Dose (mg)", y = "Teeth length")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axis.text.x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element_text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(face="bold", color="#993333", size=14, angle=45),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axis.text.y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element_text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(face="bold", color="#993333", size=14, angle=45))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theme(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axis.text.x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element_blank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axis.text.y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element_blank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axis.ticks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element_blank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 # no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axes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axis.line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element_line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size,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linetype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lineend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color))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scale_x_discrete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(breaks=c("0.5","1","2"), labels=c("Dose 0.5", "Dose 1", "Dose 2"))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scale_x_continuous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(name, breaks, labels, limits, trans)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scale_y_continuous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(labels = scientific)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19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24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75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1B58-3C22-B242-BFAC-B282FC780798}" type="datetime1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9FA8-59A4-3449-B9EA-DE16BADC5820}" type="datetime1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B76A-CD35-2B42-A442-25EF78C59FA5}" type="datetime1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558C-34F7-B344-A63E-1E1B8C95D406}" type="datetime1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566C-29A4-7E43-A2F5-6D37AEA1DD1D}" type="datetime1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9366-4084-4744-B95C-652E569E368E}" type="datetime1">
              <a:rPr lang="en-US" smtClean="0"/>
              <a:t>1/28/23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D937-DC03-7D4B-8168-122769765614}" type="datetime1">
              <a:rPr lang="en-US" smtClean="0"/>
              <a:t>1/28/23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E258-FCEC-8A45-85FA-C8B9971F1FD3}" type="datetime1">
              <a:rPr lang="en-US" smtClean="0"/>
              <a:t>1/28/23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4DE3-C839-FF46-9270-3D6D6C1035A3}" type="datetime1">
              <a:rPr lang="en-US" smtClean="0"/>
              <a:t>1/28/23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444F-6ACF-BB45-88A4-2CF042AC7BA7}" type="datetime1">
              <a:rPr lang="en-US" smtClean="0"/>
              <a:t>1/28/23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84ED-0DCF-B140-A2B4-079461A99FA9}" type="datetime1">
              <a:rPr lang="en-US" smtClean="0"/>
              <a:t>1/28/23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08234-5E75-8842-AA3C-94BBCFB7E1D3}" type="datetime1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project.or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doc/contrib/Short-refcard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wirlstats.com/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tudio.com" TargetMode="External"/><Relationship Id="rId2" Type="http://schemas.openxmlformats.org/officeDocument/2006/relationships/hyperlink" Target="http://www.r-project.org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425"/>
            <a:ext cx="7772400" cy="1831575"/>
          </a:xfrm>
        </p:spPr>
        <p:txBody>
          <a:bodyPr>
            <a:normAutofit/>
          </a:bodyPr>
          <a:lstStyle/>
          <a:p>
            <a:r>
              <a:rPr lang="en-US" sz="4400" dirty="0"/>
              <a:t>R</a:t>
            </a:r>
            <a:br>
              <a:rPr lang="en-US" sz="3200" dirty="0"/>
            </a:br>
            <a:br>
              <a:rPr lang="en-US" sz="2800" dirty="0"/>
            </a:br>
            <a:r>
              <a:rPr lang="en-US" sz="27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1/31/2023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and length of a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40466"/>
            <a:ext cx="8343485" cy="521325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Mode</a:t>
            </a:r>
          </a:p>
          <a:p>
            <a:pPr marL="0" indent="0">
              <a:buNone/>
            </a:pPr>
            <a:r>
              <a:rPr lang="en-US" dirty="0"/>
              <a:t>Vectors must have their values with the same mode, either numeric, character, logical, or other types.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z &lt;- 0:9</a:t>
            </a:r>
          </a:p>
          <a:p>
            <a:pPr marL="0" indent="0">
              <a:buNone/>
            </a:pPr>
            <a:r>
              <a:rPr lang="en-US" dirty="0" err="1"/>
              <a:t>is.numeric</a:t>
            </a:r>
            <a:r>
              <a:rPr lang="en-US" dirty="0"/>
              <a:t>(z)</a:t>
            </a:r>
          </a:p>
          <a:p>
            <a:pPr marL="0" indent="0">
              <a:buNone/>
            </a:pPr>
            <a:r>
              <a:rPr lang="en-US" dirty="0"/>
              <a:t>digits &lt;- </a:t>
            </a:r>
            <a:r>
              <a:rPr lang="en-US" dirty="0" err="1"/>
              <a:t>as.character</a:t>
            </a:r>
            <a:r>
              <a:rPr lang="en-US" dirty="0"/>
              <a:t>(z) # convert to character</a:t>
            </a:r>
          </a:p>
          <a:p>
            <a:pPr marL="0" indent="0">
              <a:buNone/>
            </a:pPr>
            <a:r>
              <a:rPr lang="en-US" dirty="0"/>
              <a:t>d &lt;- </a:t>
            </a:r>
            <a:r>
              <a:rPr lang="en-US" dirty="0" err="1"/>
              <a:t>as.integer</a:t>
            </a:r>
            <a:r>
              <a:rPr lang="en-US" dirty="0"/>
              <a:t>(digits) # convert to integer</a:t>
            </a:r>
          </a:p>
          <a:p>
            <a:pPr marL="0" indent="0">
              <a:buNone/>
            </a:pPr>
            <a:endParaRPr lang="en-US" b="1" dirty="0">
              <a:solidFill>
                <a:srgbClr val="17375E"/>
              </a:solidFill>
            </a:endParaRPr>
          </a:p>
          <a:p>
            <a:r>
              <a:rPr lang="en-US" b="1" dirty="0">
                <a:solidFill>
                  <a:srgbClr val="17375E"/>
                </a:solidFill>
              </a:rPr>
              <a:t>Length</a:t>
            </a:r>
          </a:p>
          <a:p>
            <a:pPr marL="0" indent="0">
              <a:buNone/>
            </a:pPr>
            <a:r>
              <a:rPr lang="en-US" dirty="0"/>
              <a:t>length(z)</a:t>
            </a:r>
          </a:p>
          <a:p>
            <a:pPr marL="0" indent="0">
              <a:buNone/>
            </a:pPr>
            <a:r>
              <a:rPr lang="en-US" dirty="0"/>
              <a:t>length(z) &lt;- 5  # retain just the first 5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4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589" y="2605245"/>
            <a:ext cx="8101211" cy="3895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state &lt;- c("</a:t>
            </a:r>
            <a:r>
              <a:rPr lang="en-US" sz="1600" dirty="0" err="1">
                <a:latin typeface="Courier"/>
                <a:cs typeface="Courier"/>
              </a:rPr>
              <a:t>tas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sa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qld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",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		"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nt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wa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wa</a:t>
            </a:r>
            <a:r>
              <a:rPr lang="en-US" sz="1600" dirty="0">
                <a:latin typeface="Courier"/>
                <a:cs typeface="Courier"/>
              </a:rPr>
              <a:t>",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		"</a:t>
            </a:r>
            <a:r>
              <a:rPr lang="en-US" sz="1600" dirty="0" err="1">
                <a:latin typeface="Courier"/>
                <a:cs typeface="Courier"/>
              </a:rPr>
              <a:t>qld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vic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vic</a:t>
            </a:r>
            <a:r>
              <a:rPr lang="en-US" sz="1600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statef</a:t>
            </a:r>
            <a:r>
              <a:rPr lang="en-US" sz="1600" dirty="0">
                <a:latin typeface="Courier"/>
                <a:cs typeface="Courier"/>
              </a:rPr>
              <a:t> &lt;- factor(state)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&gt; </a:t>
            </a:r>
            <a:r>
              <a:rPr lang="en-US" sz="1600" dirty="0" err="1">
                <a:latin typeface="Courier"/>
                <a:cs typeface="Courier"/>
              </a:rPr>
              <a:t>statef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[1] </a:t>
            </a:r>
            <a:r>
              <a:rPr lang="en-US" sz="1600" dirty="0" err="1">
                <a:latin typeface="Courier"/>
                <a:cs typeface="Courier"/>
              </a:rPr>
              <a:t>tas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sa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qld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wa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wa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qld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vic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vic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Levels: 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qld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sa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tas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vic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wa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&gt; levels(</a:t>
            </a:r>
            <a:r>
              <a:rPr lang="en-US" sz="1600" dirty="0" err="1">
                <a:latin typeface="Courier"/>
                <a:cs typeface="Courier"/>
              </a:rPr>
              <a:t>statef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[1] "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" "</a:t>
            </a:r>
            <a:r>
              <a:rPr lang="en-US" sz="1600" dirty="0" err="1">
                <a:latin typeface="Courier"/>
                <a:cs typeface="Courier"/>
              </a:rPr>
              <a:t>nt</a:t>
            </a:r>
            <a:r>
              <a:rPr lang="en-US" sz="1600" dirty="0">
                <a:latin typeface="Courier"/>
                <a:cs typeface="Courier"/>
              </a:rPr>
              <a:t>" "</a:t>
            </a:r>
            <a:r>
              <a:rPr lang="en-US" sz="1600" dirty="0" err="1">
                <a:latin typeface="Courier"/>
                <a:cs typeface="Courier"/>
              </a:rPr>
              <a:t>qld</a:t>
            </a:r>
            <a:r>
              <a:rPr lang="en-US" sz="1600" dirty="0">
                <a:latin typeface="Courier"/>
                <a:cs typeface="Courier"/>
              </a:rPr>
              <a:t>" "</a:t>
            </a:r>
            <a:r>
              <a:rPr lang="en-US" sz="1600" dirty="0" err="1">
                <a:latin typeface="Courier"/>
                <a:cs typeface="Courier"/>
              </a:rPr>
              <a:t>sa</a:t>
            </a:r>
            <a:r>
              <a:rPr lang="en-US" sz="1600" dirty="0">
                <a:latin typeface="Courier"/>
                <a:cs typeface="Courier"/>
              </a:rPr>
              <a:t>" "</a:t>
            </a:r>
            <a:r>
              <a:rPr lang="en-US" sz="1600" dirty="0" err="1">
                <a:latin typeface="Courier"/>
                <a:cs typeface="Courier"/>
              </a:rPr>
              <a:t>tas</a:t>
            </a:r>
            <a:r>
              <a:rPr lang="en-US" sz="1600" dirty="0">
                <a:latin typeface="Courier"/>
                <a:cs typeface="Courier"/>
              </a:rPr>
              <a:t>" "</a:t>
            </a:r>
            <a:r>
              <a:rPr lang="en-US" sz="1600" dirty="0" err="1">
                <a:latin typeface="Courier"/>
                <a:cs typeface="Courier"/>
              </a:rPr>
              <a:t>vic</a:t>
            </a:r>
            <a:r>
              <a:rPr lang="en-US" sz="1600" dirty="0">
                <a:latin typeface="Courier"/>
                <a:cs typeface="Courier"/>
              </a:rPr>
              <a:t>" "</a:t>
            </a:r>
            <a:r>
              <a:rPr lang="en-US" sz="1600" dirty="0" err="1">
                <a:latin typeface="Courier"/>
                <a:cs typeface="Courier"/>
              </a:rPr>
              <a:t>wa</a:t>
            </a:r>
            <a:r>
              <a:rPr lang="en-US" sz="1600" dirty="0">
                <a:latin typeface="Courier"/>
                <a:cs typeface="Courier"/>
              </a:rPr>
              <a:t>"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state2 &lt;- </a:t>
            </a:r>
            <a:r>
              <a:rPr lang="en-US" sz="1600" b="1" dirty="0" err="1">
                <a:latin typeface="Courier"/>
                <a:cs typeface="Courier"/>
              </a:rPr>
              <a:t>as.character</a:t>
            </a:r>
            <a:r>
              <a:rPr lang="en-US" sz="1600" b="1" dirty="0">
                <a:latin typeface="Courier"/>
                <a:cs typeface="Courier"/>
              </a:rPr>
              <a:t>(</a:t>
            </a:r>
            <a:r>
              <a:rPr lang="en-US" sz="1600" b="1" dirty="0" err="1">
                <a:latin typeface="Courier"/>
                <a:cs typeface="Courier"/>
              </a:rPr>
              <a:t>statef</a:t>
            </a:r>
            <a:r>
              <a:rPr lang="en-US" sz="1600" b="1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9549" y="1065133"/>
            <a:ext cx="81415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Definition: A factor is a vector object used to specify a discrete classification (grouping) of the components of other vectors with the same length.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rgbClr val="17375E"/>
                </a:solidFill>
              </a:rPr>
              <a:t>factor = regular vector + Levels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75" y="62785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75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374" y="1034701"/>
            <a:ext cx="8166442" cy="839850"/>
          </a:xfrm>
        </p:spPr>
        <p:txBody>
          <a:bodyPr>
            <a:normAutofit/>
          </a:bodyPr>
          <a:lstStyle/>
          <a:p>
            <a:r>
              <a:rPr lang="en-US" dirty="0"/>
              <a:t>matrix: a collection of data elements arranged in a two-dimensional rectangular layout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6163" y="3095813"/>
            <a:ext cx="8101211" cy="926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latin typeface="Courier"/>
                <a:cs typeface="Courier"/>
              </a:rPr>
              <a:t>num &lt;- 1:6</a:t>
            </a:r>
          </a:p>
          <a:p>
            <a:pPr marL="0" indent="0">
              <a:buFont typeface="Arial"/>
              <a:buNone/>
            </a:pPr>
            <a:r>
              <a:rPr lang="en-US" dirty="0" err="1">
                <a:latin typeface="Courier"/>
                <a:cs typeface="Courier"/>
              </a:rPr>
              <a:t>numm</a:t>
            </a:r>
            <a:r>
              <a:rPr lang="en-US" dirty="0">
                <a:latin typeface="Courier"/>
                <a:cs typeface="Courier"/>
              </a:rPr>
              <a:t> &lt;- matrix(num, </a:t>
            </a:r>
            <a:r>
              <a:rPr lang="en-US" dirty="0" err="1">
                <a:latin typeface="Courier"/>
                <a:cs typeface="Courier"/>
              </a:rPr>
              <a:t>nrow</a:t>
            </a:r>
            <a:r>
              <a:rPr lang="en-US" dirty="0">
                <a:latin typeface="Courier"/>
                <a:cs typeface="Courier"/>
              </a:rPr>
              <a:t>=2, </a:t>
            </a:r>
            <a:r>
              <a:rPr lang="en-US" dirty="0" err="1">
                <a:latin typeface="Courier"/>
                <a:cs typeface="Courier"/>
              </a:rPr>
              <a:t>byrow</a:t>
            </a:r>
            <a:r>
              <a:rPr lang="en-US" dirty="0">
                <a:latin typeface="Courier"/>
                <a:cs typeface="Courier"/>
              </a:rPr>
              <a:t>=T)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1372" y="4283282"/>
            <a:ext cx="85412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matrices can be built up by using the functions </a:t>
            </a:r>
            <a:r>
              <a:rPr lang="en-US" sz="2400" dirty="0" err="1"/>
              <a:t>cbind</a:t>
            </a:r>
            <a:r>
              <a:rPr lang="en-US" sz="2400" dirty="0"/>
              <a:t>() and </a:t>
            </a:r>
            <a:r>
              <a:rPr lang="en-US" sz="2400" dirty="0" err="1"/>
              <a:t>rbind</a:t>
            </a:r>
            <a:r>
              <a:rPr lang="en-US" sz="2400" dirty="0"/>
              <a:t>():</a:t>
            </a:r>
          </a:p>
          <a:p>
            <a:endParaRPr lang="en-US" sz="2400" dirty="0"/>
          </a:p>
          <a:p>
            <a:r>
              <a:rPr lang="en-US" sz="2400" b="1" dirty="0" err="1">
                <a:solidFill>
                  <a:srgbClr val="17375E"/>
                </a:solidFill>
              </a:rPr>
              <a:t>cbind</a:t>
            </a:r>
            <a:r>
              <a:rPr lang="en-US" sz="2400" b="1" dirty="0">
                <a:solidFill>
                  <a:srgbClr val="17375E"/>
                </a:solidFill>
              </a:rPr>
              <a:t>():</a:t>
            </a:r>
            <a:r>
              <a:rPr lang="en-US" sz="2400" dirty="0"/>
              <a:t> binding together horizontally, or column-wise</a:t>
            </a:r>
          </a:p>
          <a:p>
            <a:r>
              <a:rPr lang="en-US" sz="2400" b="1" dirty="0" err="1">
                <a:solidFill>
                  <a:srgbClr val="17375E"/>
                </a:solidFill>
              </a:rPr>
              <a:t>rbind</a:t>
            </a:r>
            <a:r>
              <a:rPr lang="en-US" sz="2400" b="1" dirty="0">
                <a:solidFill>
                  <a:srgbClr val="17375E"/>
                </a:solidFill>
              </a:rPr>
              <a:t>(): </a:t>
            </a:r>
            <a:r>
              <a:rPr lang="en-US" sz="2400" dirty="0"/>
              <a:t>binding together vertically, or row-wise.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84731C-47D8-F34A-B996-7D2FDA02EEE8}"/>
                  </a:ext>
                </a:extLst>
              </p:cNvPr>
              <p:cNvSpPr txBox="1"/>
              <p:nvPr/>
            </p:nvSpPr>
            <p:spPr>
              <a:xfrm>
                <a:off x="470866" y="2117991"/>
                <a:ext cx="1301799" cy="6158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1  2  3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4  5  6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84731C-47D8-F34A-B996-7D2FDA02E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66" y="2117991"/>
                <a:ext cx="1301799" cy="615810"/>
              </a:xfrm>
              <a:prstGeom prst="rect">
                <a:avLst/>
              </a:prstGeom>
              <a:blipFill>
                <a:blip r:embed="rId2"/>
                <a:stretch>
                  <a:fillRect t="-10000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201D911-8BB2-2743-9AD8-84F294F9570F}"/>
              </a:ext>
            </a:extLst>
          </p:cNvPr>
          <p:cNvSpPr txBox="1"/>
          <p:nvPr/>
        </p:nvSpPr>
        <p:spPr>
          <a:xfrm>
            <a:off x="1680054" y="2198415"/>
            <a:ext cx="2891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 rows and 3 columns</a:t>
            </a:r>
          </a:p>
        </p:txBody>
      </p:sp>
    </p:spTree>
    <p:extLst>
      <p:ext uri="{BB962C8B-B14F-4D97-AF65-F5344CB8AC3E}">
        <p14:creationId xmlns:p14="http://schemas.microsoft.com/office/powerpoint/2010/main" val="1927204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83255" cy="772987"/>
          </a:xfrm>
        </p:spPr>
        <p:txBody>
          <a:bodyPr/>
          <a:lstStyle/>
          <a:p>
            <a:r>
              <a:rPr lang="en-US" dirty="0" err="1"/>
              <a:t>data.frame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359" y="1251897"/>
            <a:ext cx="8229600" cy="291212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Data frame</a:t>
            </a:r>
          </a:p>
          <a:p>
            <a:pPr marL="0" indent="0">
              <a:buNone/>
            </a:pPr>
            <a:r>
              <a:rPr lang="en-US" dirty="0"/>
              <a:t>A data frame may be regarded as a matrix with columns possibly of differing modes and attributes. The data of a matrix are of the same type or mode.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17375E"/>
                </a:solidFill>
              </a:rPr>
              <a:t>Making data frames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df</a:t>
            </a:r>
            <a:r>
              <a:rPr lang="en-US" sz="1900" dirty="0">
                <a:latin typeface="Courier"/>
                <a:cs typeface="Courier"/>
              </a:rPr>
              <a:t> &lt;- </a:t>
            </a:r>
            <a:r>
              <a:rPr lang="en-US" sz="1900" dirty="0" err="1">
                <a:latin typeface="Courier"/>
                <a:cs typeface="Courier"/>
              </a:rPr>
              <a:t>data.frame</a:t>
            </a:r>
            <a:r>
              <a:rPr lang="en-US" sz="1900" dirty="0">
                <a:latin typeface="Courier"/>
                <a:cs typeface="Courier"/>
              </a:rPr>
              <a:t>(name=c("Josh", "rose"), age=c(23, 35))</a:t>
            </a:r>
          </a:p>
          <a:p>
            <a:pPr marL="0" indent="0">
              <a:buNone/>
            </a:pPr>
            <a:endParaRPr lang="en-US" sz="1900" dirty="0">
              <a:latin typeface="Courier"/>
              <a:cs typeface="Courier"/>
            </a:endParaRPr>
          </a:p>
          <a:p>
            <a:r>
              <a:rPr lang="en-US" b="1" dirty="0">
                <a:solidFill>
                  <a:srgbClr val="17375E"/>
                </a:solidFill>
              </a:rPr>
              <a:t>Working with data frames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4-12-27 at 1.17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450" y="468523"/>
            <a:ext cx="3338828" cy="104664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53359" y="4627395"/>
            <a:ext cx="8229600" cy="1626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8968" y="4035519"/>
            <a:ext cx="3241138" cy="2145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&gt; </a:t>
            </a:r>
            <a:r>
              <a:rPr lang="en-US" sz="1800" dirty="0" err="1">
                <a:latin typeface="Courier"/>
                <a:cs typeface="Courier"/>
              </a:rPr>
              <a:t>df$name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[1] Josh rose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Levels: Josh rose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&gt; </a:t>
            </a:r>
            <a:r>
              <a:rPr lang="en-US" sz="1800" dirty="0" err="1">
                <a:latin typeface="Courier"/>
                <a:cs typeface="Courier"/>
              </a:rPr>
              <a:t>df</a:t>
            </a:r>
            <a:r>
              <a:rPr lang="en-US" sz="1800" dirty="0">
                <a:latin typeface="Courier"/>
                <a:cs typeface="Courier"/>
              </a:rPr>
              <a:t>[, 1]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[1] Josh rose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Levels: Josh rose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61321" y="4035519"/>
            <a:ext cx="32989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&gt; </a:t>
            </a:r>
            <a:r>
              <a:rPr lang="en-US" dirty="0" err="1">
                <a:latin typeface="Courier"/>
                <a:cs typeface="Courier"/>
              </a:rPr>
              <a:t>df</a:t>
            </a:r>
            <a:r>
              <a:rPr lang="en-US" dirty="0">
                <a:latin typeface="Courier"/>
                <a:cs typeface="Courier"/>
              </a:rPr>
              <a:t>[[1]]</a:t>
            </a:r>
          </a:p>
          <a:p>
            <a:r>
              <a:rPr lang="en-US" dirty="0">
                <a:latin typeface="Courier"/>
                <a:cs typeface="Courier"/>
              </a:rPr>
              <a:t>[1] Josh rose</a:t>
            </a:r>
          </a:p>
          <a:p>
            <a:r>
              <a:rPr lang="en-US" dirty="0">
                <a:latin typeface="Courier"/>
                <a:cs typeface="Courier"/>
              </a:rPr>
              <a:t>Levels: Josh rose</a:t>
            </a:r>
          </a:p>
          <a:p>
            <a:r>
              <a:rPr lang="en-US" dirty="0">
                <a:latin typeface="Courier"/>
                <a:cs typeface="Courier"/>
              </a:rPr>
              <a:t>&gt; </a:t>
            </a:r>
            <a:r>
              <a:rPr lang="en-US" dirty="0" err="1">
                <a:latin typeface="Courier"/>
                <a:cs typeface="Courier"/>
              </a:rPr>
              <a:t>df</a:t>
            </a:r>
            <a:r>
              <a:rPr lang="en-US" dirty="0">
                <a:latin typeface="Courier"/>
                <a:cs typeface="Courier"/>
              </a:rPr>
              <a:t>[1]</a:t>
            </a:r>
          </a:p>
          <a:p>
            <a:r>
              <a:rPr lang="en-US" dirty="0">
                <a:latin typeface="Courier"/>
                <a:cs typeface="Courier"/>
              </a:rPr>
              <a:t>  name</a:t>
            </a:r>
          </a:p>
          <a:p>
            <a:r>
              <a:rPr lang="en-US" dirty="0">
                <a:latin typeface="Courier"/>
                <a:cs typeface="Courier"/>
              </a:rPr>
              <a:t>1 Josh</a:t>
            </a:r>
          </a:p>
          <a:p>
            <a:r>
              <a:rPr lang="en-US" dirty="0">
                <a:latin typeface="Courier"/>
                <a:cs typeface="Courier"/>
              </a:rPr>
              <a:t>2 rose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8967" y="6253689"/>
            <a:ext cx="609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head(</a:t>
            </a:r>
            <a:r>
              <a:rPr lang="en-US" dirty="0" err="1">
                <a:latin typeface="Courier"/>
                <a:cs typeface="Courier"/>
              </a:rPr>
              <a:t>df</a:t>
            </a:r>
            <a:r>
              <a:rPr lang="en-US" dirty="0">
                <a:latin typeface="Courier"/>
                <a:cs typeface="Courier"/>
              </a:rPr>
              <a:t>); tail(</a:t>
            </a:r>
            <a:r>
              <a:rPr lang="en-US" dirty="0" err="1">
                <a:latin typeface="Courier"/>
                <a:cs typeface="Courier"/>
              </a:rPr>
              <a:t>df</a:t>
            </a:r>
            <a:r>
              <a:rPr lang="en-US" dirty="0">
                <a:latin typeface="Courier"/>
                <a:cs typeface="Courier"/>
              </a:rPr>
              <a:t>); summary(</a:t>
            </a:r>
            <a:r>
              <a:rPr lang="en-US" dirty="0" err="1">
                <a:latin typeface="Courier"/>
                <a:cs typeface="Courier"/>
              </a:rPr>
              <a:t>df</a:t>
            </a:r>
            <a:r>
              <a:rPr lang="en-US" dirty="0">
                <a:latin typeface="Courier"/>
                <a:cs typeface="Courier"/>
              </a:rPr>
              <a:t>); </a:t>
            </a:r>
            <a:r>
              <a:rPr lang="en-US" dirty="0" err="1">
                <a:latin typeface="Courier"/>
                <a:cs typeface="Courier"/>
              </a:rPr>
              <a:t>str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df</a:t>
            </a:r>
            <a:r>
              <a:rPr lang="en-US" dirty="0">
                <a:latin typeface="Courier"/>
                <a:cs typeface="Courier"/>
              </a:rPr>
              <a:t>)</a:t>
            </a: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74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266" y="2704927"/>
            <a:ext cx="8229600" cy="3615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lst</a:t>
            </a:r>
            <a:r>
              <a:rPr lang="en-US" sz="1600" dirty="0">
                <a:latin typeface="Courier"/>
                <a:cs typeface="Courier"/>
              </a:rPr>
              <a:t> &lt;- list(name="Fred", wife="Mary", </a:t>
            </a:r>
            <a:r>
              <a:rPr lang="en-US" sz="1600" dirty="0" err="1">
                <a:latin typeface="Courier"/>
                <a:cs typeface="Courier"/>
              </a:rPr>
              <a:t>nkids</a:t>
            </a:r>
            <a:r>
              <a:rPr lang="en-US" sz="1600" dirty="0">
                <a:latin typeface="Courier"/>
                <a:cs typeface="Courier"/>
              </a:rPr>
              <a:t>=3, </a:t>
            </a:r>
            <a:r>
              <a:rPr lang="en-US" sz="1600" dirty="0" err="1">
                <a:latin typeface="Courier"/>
                <a:cs typeface="Courier"/>
              </a:rPr>
              <a:t>kid.ages</a:t>
            </a:r>
            <a:r>
              <a:rPr lang="en-US" sz="1600" dirty="0">
                <a:latin typeface="Courier"/>
                <a:cs typeface="Courier"/>
              </a:rPr>
              <a:t>=c(4,7,9))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&gt; </a:t>
            </a:r>
            <a:r>
              <a:rPr lang="en-US" sz="1600" dirty="0" err="1">
                <a:latin typeface="Courier"/>
                <a:cs typeface="Courier"/>
              </a:rPr>
              <a:t>lst</a:t>
            </a:r>
            <a:r>
              <a:rPr lang="en-US" sz="1600" dirty="0">
                <a:latin typeface="Courier"/>
                <a:cs typeface="Courier"/>
              </a:rPr>
              <a:t>[1]  # </a:t>
            </a:r>
            <a:r>
              <a:rPr lang="en-US" sz="1600" dirty="0" err="1">
                <a:latin typeface="Courier"/>
                <a:cs typeface="Courier"/>
              </a:rPr>
              <a:t>sublist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$name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[1] "Fred"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&gt; </a:t>
            </a:r>
            <a:r>
              <a:rPr lang="en-US" sz="1600" dirty="0" err="1">
                <a:latin typeface="Courier"/>
                <a:cs typeface="Courier"/>
              </a:rPr>
              <a:t>lst</a:t>
            </a:r>
            <a:r>
              <a:rPr lang="en-US" sz="1600" dirty="0">
                <a:latin typeface="Courier"/>
                <a:cs typeface="Courier"/>
              </a:rPr>
              <a:t>[[1]] # first element in the list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[1] "Fred"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&gt; </a:t>
            </a:r>
            <a:r>
              <a:rPr lang="en-US" sz="1600" dirty="0" err="1">
                <a:latin typeface="Courier"/>
                <a:cs typeface="Courier"/>
              </a:rPr>
              <a:t>lst$name</a:t>
            </a:r>
            <a:r>
              <a:rPr lang="en-US" sz="1600" dirty="0">
                <a:latin typeface="Courier"/>
                <a:cs typeface="Courier"/>
              </a:rPr>
              <a:t> # the element named “name”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[1] "Fred”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047625"/>
            <a:ext cx="7898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list is a general form of vector in which the various elements need not be of the same type.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025609"/>
            <a:ext cx="7202440" cy="440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17375E"/>
                </a:solidFill>
              </a:rPr>
              <a:t>Objects can be any types or modes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97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126"/>
          </a:xfrm>
        </p:spPr>
        <p:txBody>
          <a:bodyPr>
            <a:normAutofit/>
          </a:bodyPr>
          <a:lstStyle/>
          <a:p>
            <a:r>
              <a:rPr lang="en-US" sz="3200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8253"/>
            <a:ext cx="8229600" cy="47412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df &lt;- </a:t>
            </a:r>
            <a:r>
              <a:rPr lang="en-US" dirty="0" err="1">
                <a:latin typeface="Courier"/>
                <a:cs typeface="Courier"/>
              </a:rPr>
              <a:t>data.frame</a:t>
            </a:r>
            <a:r>
              <a:rPr lang="en-US" dirty="0">
                <a:latin typeface="Courier"/>
                <a:cs typeface="Courier"/>
              </a:rPr>
              <a:t>(name=c("</a:t>
            </a:r>
            <a:r>
              <a:rPr lang="en-US" dirty="0" err="1">
                <a:latin typeface="Courier"/>
                <a:cs typeface="Courier"/>
              </a:rPr>
              <a:t>Josh","rose","John</a:t>
            </a:r>
            <a:r>
              <a:rPr lang="en-US" dirty="0">
                <a:latin typeface="Courier"/>
                <a:cs typeface="Courier"/>
              </a:rPr>
              <a:t>"),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age=c(23, 35, 18))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200" dirty="0" err="1"/>
              <a:t>What</a:t>
            </a:r>
            <a:r>
              <a:rPr lang="fr-FR" sz="3200" dirty="0"/>
              <a:t> are the values of</a:t>
            </a:r>
          </a:p>
          <a:p>
            <a:pPr marL="0" indent="0">
              <a:buNone/>
            </a:pPr>
            <a:endParaRPr lang="fr-FR" sz="3200" dirty="0"/>
          </a:p>
          <a:p>
            <a:pPr marL="0" indent="0">
              <a:buNone/>
            </a:pPr>
            <a:r>
              <a:rPr lang="fr-FR" sz="3200" dirty="0"/>
              <a:t>d</a:t>
            </a:r>
            <a:r>
              <a:rPr lang="en-US" sz="3200" dirty="0"/>
              <a:t>f[2, 1]</a:t>
            </a:r>
          </a:p>
          <a:p>
            <a:pPr marL="0" indent="0">
              <a:buNone/>
            </a:pPr>
            <a:r>
              <a:rPr lang="en-US" sz="3200" dirty="0" err="1"/>
              <a:t>df</a:t>
            </a:r>
            <a:r>
              <a:rPr lang="en-US" sz="3200" dirty="0"/>
              <a:t>[3, 2]</a:t>
            </a:r>
            <a:endParaRPr lang="fr-FR" sz="3200" dirty="0"/>
          </a:p>
          <a:p>
            <a:pPr marL="0" indent="0">
              <a:buNone/>
            </a:pPr>
            <a:r>
              <a:rPr lang="fr-FR" sz="3200" dirty="0" err="1"/>
              <a:t>df</a:t>
            </a:r>
            <a:r>
              <a:rPr lang="fr-FR" sz="3200" dirty="0"/>
              <a:t>[2]</a:t>
            </a:r>
          </a:p>
          <a:p>
            <a:pPr marL="0" indent="0">
              <a:buNone/>
            </a:pPr>
            <a:r>
              <a:rPr lang="fr-FR" sz="3200" dirty="0" err="1"/>
              <a:t>df</a:t>
            </a:r>
            <a:r>
              <a:rPr lang="fr-FR" sz="3200" dirty="0"/>
              <a:t>[, 2]</a:t>
            </a:r>
          </a:p>
          <a:p>
            <a:pPr marL="0" indent="0">
              <a:buNone/>
            </a:pPr>
            <a:endParaRPr lang="fr-FR" sz="3200" dirty="0"/>
          </a:p>
          <a:p>
            <a:pPr marL="0" indent="0">
              <a:buNone/>
            </a:pPr>
            <a:r>
              <a:rPr lang="fr-FR" sz="3200" dirty="0" err="1"/>
              <a:t>What</a:t>
            </a:r>
            <a:r>
              <a:rPr lang="fr-FR" sz="3200" dirty="0"/>
              <a:t> </a:t>
            </a:r>
            <a:r>
              <a:rPr lang="fr-FR" sz="3200" dirty="0" err="1"/>
              <a:t>is</a:t>
            </a:r>
            <a:r>
              <a:rPr lang="fr-FR" sz="3200" dirty="0"/>
              <a:t> the </a:t>
            </a:r>
            <a:r>
              <a:rPr lang="fr-FR" sz="3200" dirty="0" err="1"/>
              <a:t>difference</a:t>
            </a:r>
            <a:r>
              <a:rPr lang="fr-FR" sz="3200" dirty="0"/>
              <a:t> </a:t>
            </a:r>
            <a:r>
              <a:rPr lang="fr-FR" sz="3200" dirty="0" err="1"/>
              <a:t>between</a:t>
            </a:r>
            <a:r>
              <a:rPr lang="fr-FR" sz="3200" dirty="0"/>
              <a:t> the last </a:t>
            </a:r>
            <a:r>
              <a:rPr lang="fr-FR" sz="3200" dirty="0" err="1"/>
              <a:t>two</a:t>
            </a:r>
            <a:r>
              <a:rPr lang="fr-FR" sz="3200" dirty="0"/>
              <a:t>?</a:t>
            </a:r>
          </a:p>
        </p:txBody>
      </p:sp>
      <p:pic>
        <p:nvPicPr>
          <p:cNvPr id="4" name="Picture 3" descr="Screen Shot 2015-02-04 at 12.11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246" y="2745764"/>
            <a:ext cx="3200692" cy="127050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98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import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84876"/>
            <a:ext cx="7404542" cy="4741288"/>
          </a:xfrm>
        </p:spPr>
        <p:txBody>
          <a:bodyPr/>
          <a:lstStyle/>
          <a:p>
            <a:r>
              <a:rPr lang="en-US" b="1" dirty="0">
                <a:solidFill>
                  <a:srgbClr val="17375E"/>
                </a:solidFill>
              </a:rPr>
              <a:t>scan()</a:t>
            </a:r>
            <a:r>
              <a:rPr lang="en-US" dirty="0"/>
              <a:t>: to read data from a file to a vector or list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cat("</a:t>
            </a:r>
            <a:r>
              <a:rPr lang="en-US" sz="1600" dirty="0" err="1">
                <a:latin typeface="Courier"/>
                <a:cs typeface="Courier"/>
              </a:rPr>
              <a:t>lisa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Jone</a:t>
            </a:r>
            <a:r>
              <a:rPr lang="en-US" sz="1600" dirty="0">
                <a:latin typeface="Courier"/>
                <a:cs typeface="Courier"/>
              </a:rPr>
              <a:t>", "28 21", file = "</a:t>
            </a:r>
            <a:r>
              <a:rPr lang="en-US" sz="1600" dirty="0" err="1">
                <a:latin typeface="Courier"/>
                <a:cs typeface="Courier"/>
              </a:rPr>
              <a:t>hrdb.txt</a:t>
            </a:r>
            <a:r>
              <a:rPr lang="en-US" sz="1600" dirty="0">
                <a:latin typeface="Courier"/>
                <a:cs typeface="Courier"/>
              </a:rPr>
              <a:t>", </a:t>
            </a:r>
            <a:r>
              <a:rPr lang="en-US" sz="1600" dirty="0" err="1">
                <a:latin typeface="Courier"/>
                <a:cs typeface="Courier"/>
              </a:rPr>
              <a:t>sep</a:t>
            </a:r>
            <a:r>
              <a:rPr lang="en-US" sz="1600" dirty="0">
                <a:latin typeface="Courier"/>
                <a:cs typeface="Courier"/>
              </a:rPr>
              <a:t> = "\n")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hr</a:t>
            </a:r>
            <a:r>
              <a:rPr lang="en-US" sz="1600" dirty="0">
                <a:latin typeface="Courier"/>
                <a:cs typeface="Courier"/>
              </a:rPr>
              <a:t> &lt;- scan("</a:t>
            </a:r>
            <a:r>
              <a:rPr lang="en-US" sz="1600" dirty="0" err="1">
                <a:latin typeface="Courier"/>
                <a:cs typeface="Courier"/>
              </a:rPr>
              <a:t>hrdb.txt</a:t>
            </a:r>
            <a:r>
              <a:rPr lang="en-US" sz="1600" dirty="0">
                <a:latin typeface="Courier"/>
                <a:cs typeface="Courier"/>
              </a:rPr>
              <a:t>", what=character())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hr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"</a:t>
            </a:r>
            <a:r>
              <a:rPr lang="en-US" sz="1600" dirty="0" err="1">
                <a:latin typeface="Courier"/>
                <a:cs typeface="Courier"/>
              </a:rPr>
              <a:t>lisa</a:t>
            </a:r>
            <a:r>
              <a:rPr lang="en-US" sz="1600" dirty="0">
                <a:latin typeface="Courier"/>
                <a:cs typeface="Courier"/>
              </a:rPr>
              <a:t>" "</a:t>
            </a:r>
            <a:r>
              <a:rPr lang="en-US" sz="1600" dirty="0" err="1">
                <a:latin typeface="Courier"/>
                <a:cs typeface="Courier"/>
              </a:rPr>
              <a:t>Jone</a:t>
            </a:r>
            <a:r>
              <a:rPr lang="en-US" sz="1600" dirty="0">
                <a:latin typeface="Courier"/>
                <a:cs typeface="Courier"/>
              </a:rPr>
              <a:t>" "28"   "21”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r>
              <a:rPr lang="en-US" b="1" dirty="0" err="1">
                <a:solidFill>
                  <a:srgbClr val="17375E"/>
                </a:solidFill>
              </a:rPr>
              <a:t>read.table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  <a:r>
              <a:rPr lang="en-US" dirty="0"/>
              <a:t>: to read a data frame (table) directly</a:t>
            </a:r>
          </a:p>
          <a:p>
            <a:pPr marL="0" indent="0">
              <a:buNone/>
            </a:pPr>
            <a:r>
              <a:rPr lang="en-US" dirty="0" err="1"/>
              <a:t>read.delim</a:t>
            </a:r>
            <a:r>
              <a:rPr lang="en-US" dirty="0"/>
              <a:t>, </a:t>
            </a:r>
            <a:r>
              <a:rPr lang="en-US" dirty="0" err="1"/>
              <a:t>read.csv</a:t>
            </a:r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d &lt;- </a:t>
            </a:r>
            <a:r>
              <a:rPr lang="en-US" sz="1600" dirty="0" err="1">
                <a:latin typeface="Courier"/>
                <a:cs typeface="Courier"/>
              </a:rPr>
              <a:t>read.table</a:t>
            </a:r>
            <a:r>
              <a:rPr lang="en-US" sz="1600" dirty="0">
                <a:latin typeface="Courier"/>
                <a:cs typeface="Courier"/>
              </a:rPr>
              <a:t>(data)</a:t>
            </a:r>
          </a:p>
          <a:p>
            <a:endParaRPr lang="en-US" dirty="0"/>
          </a:p>
        </p:txBody>
      </p:sp>
      <p:pic>
        <p:nvPicPr>
          <p:cNvPr id="2" name="Picture 1" descr="Screen Shot 2014-12-27 at 4.58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653" y="4555950"/>
            <a:ext cx="5727798" cy="19481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80300" y="1061710"/>
            <a:ext cx="1431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lisa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Jone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28 21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0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169" y="1384876"/>
            <a:ext cx="8583804" cy="4741288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write.table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  <a:r>
              <a:rPr lang="en-US" dirty="0"/>
              <a:t> or </a:t>
            </a:r>
            <a:r>
              <a:rPr lang="en-US" b="1" dirty="0" err="1">
                <a:solidFill>
                  <a:srgbClr val="17375E"/>
                </a:solidFill>
              </a:rPr>
              <a:t>write.csv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17375E"/>
                </a:solidFill>
                <a:latin typeface="Courier"/>
                <a:cs typeface="Courier"/>
              </a:rPr>
              <a:t>## To write a tab-delimited file:</a:t>
            </a:r>
          </a:p>
          <a:p>
            <a:pPr marL="0" indent="0">
              <a:buNone/>
            </a:pPr>
            <a:r>
              <a:rPr lang="it-IT" sz="1900" dirty="0">
                <a:latin typeface="Courier"/>
                <a:cs typeface="Courier"/>
              </a:rPr>
              <a:t>x &lt;- </a:t>
            </a:r>
            <a:r>
              <a:rPr lang="it-IT" sz="1900" dirty="0" err="1">
                <a:latin typeface="Courier"/>
                <a:cs typeface="Courier"/>
              </a:rPr>
              <a:t>data.frame</a:t>
            </a:r>
            <a:r>
              <a:rPr lang="it-IT" sz="1900" dirty="0">
                <a:latin typeface="Courier"/>
                <a:cs typeface="Courier"/>
              </a:rPr>
              <a:t>(a = "</a:t>
            </a:r>
            <a:r>
              <a:rPr lang="it-IT" sz="1900" dirty="0" err="1">
                <a:latin typeface="Courier"/>
                <a:cs typeface="Courier"/>
              </a:rPr>
              <a:t>pi</a:t>
            </a:r>
            <a:r>
              <a:rPr lang="it-IT" sz="1900" dirty="0">
                <a:latin typeface="Courier"/>
                <a:cs typeface="Courier"/>
              </a:rPr>
              <a:t>", b = </a:t>
            </a:r>
            <a:r>
              <a:rPr lang="it-IT" sz="1900" dirty="0" err="1">
                <a:latin typeface="Courier"/>
                <a:cs typeface="Courier"/>
              </a:rPr>
              <a:t>pi</a:t>
            </a:r>
            <a:r>
              <a:rPr lang="it-IT" sz="19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it-IT" sz="1900" dirty="0" err="1">
                <a:latin typeface="Courier"/>
                <a:cs typeface="Courier"/>
              </a:rPr>
              <a:t>write.table</a:t>
            </a:r>
            <a:r>
              <a:rPr lang="it-IT" sz="1900" dirty="0">
                <a:latin typeface="Courier"/>
                <a:cs typeface="Courier"/>
              </a:rPr>
              <a:t>(x, file="</a:t>
            </a:r>
            <a:r>
              <a:rPr lang="it-IT" sz="1900" dirty="0" err="1">
                <a:latin typeface="Courier"/>
                <a:cs typeface="Courier"/>
              </a:rPr>
              <a:t>foo.txt</a:t>
            </a:r>
            <a:r>
              <a:rPr lang="it-IT" sz="1900" dirty="0">
                <a:latin typeface="Courier"/>
                <a:cs typeface="Courier"/>
              </a:rPr>
              <a:t>", </a:t>
            </a:r>
            <a:r>
              <a:rPr lang="it-IT" sz="1900" dirty="0" err="1">
                <a:solidFill>
                  <a:srgbClr val="17375E"/>
                </a:solidFill>
                <a:latin typeface="Courier"/>
                <a:cs typeface="Courier"/>
              </a:rPr>
              <a:t>sep</a:t>
            </a:r>
            <a:r>
              <a:rPr lang="it-IT" sz="1900" dirty="0">
                <a:solidFill>
                  <a:srgbClr val="17375E"/>
                </a:solidFill>
                <a:latin typeface="Courier"/>
                <a:cs typeface="Courier"/>
              </a:rPr>
              <a:t>=</a:t>
            </a:r>
            <a:r>
              <a:rPr lang="it-IT" sz="2000" dirty="0"/>
              <a:t>"</a:t>
            </a:r>
            <a:r>
              <a:rPr lang="it-IT" sz="1900" dirty="0">
                <a:solidFill>
                  <a:srgbClr val="17375E"/>
                </a:solidFill>
                <a:latin typeface="Courier"/>
                <a:cs typeface="Courier"/>
              </a:rPr>
              <a:t>\t", </a:t>
            </a:r>
            <a:r>
              <a:rPr lang="it-IT" sz="1900" dirty="0" err="1">
                <a:solidFill>
                  <a:srgbClr val="17375E"/>
                </a:solidFill>
                <a:latin typeface="Courier"/>
                <a:cs typeface="Courier"/>
              </a:rPr>
              <a:t>row.names</a:t>
            </a:r>
            <a:r>
              <a:rPr lang="it-IT" sz="1900" dirty="0">
                <a:latin typeface="Courier"/>
                <a:cs typeface="Courier"/>
              </a:rPr>
              <a:t>=FALSE)</a:t>
            </a:r>
          </a:p>
          <a:p>
            <a:pPr marL="0" indent="0">
              <a:buNone/>
            </a:pP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## and to read this file back into R one needs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read.table</a:t>
            </a:r>
            <a:r>
              <a:rPr lang="en-US" sz="1900" dirty="0">
                <a:latin typeface="Courier"/>
                <a:cs typeface="Courier"/>
              </a:rPr>
              <a:t>("</a:t>
            </a:r>
            <a:r>
              <a:rPr lang="en-US" sz="1900" dirty="0" err="1">
                <a:latin typeface="Courier"/>
                <a:cs typeface="Courier"/>
              </a:rPr>
              <a:t>foo.txt</a:t>
            </a:r>
            <a:r>
              <a:rPr lang="it-IT" sz="1900" dirty="0">
                <a:latin typeface="Courier"/>
                <a:cs typeface="Courier"/>
              </a:rPr>
              <a:t>"</a:t>
            </a:r>
            <a:r>
              <a:rPr lang="en-US" sz="19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## Alternatively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write.csv</a:t>
            </a:r>
            <a:r>
              <a:rPr lang="en-US" sz="1900" dirty="0">
                <a:latin typeface="Courier"/>
                <a:cs typeface="Courier"/>
              </a:rPr>
              <a:t>(x, file = "</a:t>
            </a:r>
            <a:r>
              <a:rPr lang="en-US" sz="1900" dirty="0" err="1">
                <a:latin typeface="Courier"/>
                <a:cs typeface="Courier"/>
              </a:rPr>
              <a:t>foo.csv</a:t>
            </a:r>
            <a:r>
              <a:rPr lang="en-US" sz="1900" dirty="0">
                <a:latin typeface="Courier"/>
                <a:cs typeface="Courier"/>
              </a:rPr>
              <a:t>”, </a:t>
            </a:r>
            <a:r>
              <a:rPr lang="en-US" sz="1900" dirty="0" err="1">
                <a:latin typeface="Courier"/>
                <a:cs typeface="Courier"/>
              </a:rPr>
              <a:t>row.names</a:t>
            </a:r>
            <a:r>
              <a:rPr lang="en-US" sz="1900" dirty="0">
                <a:latin typeface="Courier"/>
                <a:cs typeface="Courier"/>
              </a:rPr>
              <a:t>=FALSE)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read.csv</a:t>
            </a:r>
            <a:r>
              <a:rPr lang="en-US" sz="1900" dirty="0">
                <a:latin typeface="Courier"/>
                <a:cs typeface="Courier"/>
              </a:rPr>
              <a:t>("</a:t>
            </a:r>
            <a:r>
              <a:rPr lang="en-US" sz="1900" dirty="0" err="1">
                <a:latin typeface="Courier"/>
                <a:cs typeface="Courier"/>
              </a:rPr>
              <a:t>foo.csv</a:t>
            </a:r>
            <a:r>
              <a:rPr lang="en-US" sz="1900" dirty="0">
                <a:latin typeface="Courier"/>
                <a:cs typeface="Courier"/>
              </a:rPr>
              <a:t>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68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07" y="1362889"/>
            <a:ext cx="5631153" cy="4841876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R introduction</a:t>
            </a:r>
          </a:p>
          <a:p>
            <a:pPr>
              <a:lnSpc>
                <a:spcPct val="14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Data structure</a:t>
            </a:r>
          </a:p>
          <a:p>
            <a:pPr>
              <a:lnSpc>
                <a:spcPct val="14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Data input and output</a:t>
            </a:r>
          </a:p>
          <a:p>
            <a:pPr>
              <a:lnSpc>
                <a:spcPct val="140000"/>
              </a:lnSpc>
            </a:pPr>
            <a:r>
              <a:rPr lang="en-US" sz="2800" dirty="0"/>
              <a:t>Basic graphics</a:t>
            </a:r>
          </a:p>
          <a:p>
            <a:pPr>
              <a:lnSpc>
                <a:spcPct val="140000"/>
              </a:lnSpc>
            </a:pPr>
            <a:r>
              <a:rPr lang="en-US" sz="2800" dirty="0"/>
              <a:t>String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ACD-98D4-444A-B59C-07AE2AECC52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47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6756"/>
            <a:ext cx="8229600" cy="581210"/>
          </a:xfrm>
        </p:spPr>
        <p:txBody>
          <a:bodyPr>
            <a:normAutofit/>
          </a:bodyPr>
          <a:lstStyle/>
          <a:p>
            <a:r>
              <a:rPr lang="en-US" sz="3200" dirty="0"/>
              <a:t>Basic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3633"/>
            <a:ext cx="7533923" cy="485380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plot(); points(); lines();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abline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(); text(); legend()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061" y="1920908"/>
            <a:ext cx="4894414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+mj-lt"/>
                <a:cs typeface="Courier"/>
              </a:rPr>
              <a:t>High-level plot: create a new plot</a:t>
            </a:r>
          </a:p>
          <a:p>
            <a:r>
              <a:rPr lang="en-US" dirty="0">
                <a:latin typeface="Courier"/>
                <a:cs typeface="Courier"/>
              </a:rPr>
              <a:t>plot(x, y, </a:t>
            </a:r>
            <a:r>
              <a:rPr lang="en-US" dirty="0" err="1">
                <a:latin typeface="Courier"/>
                <a:cs typeface="Courier"/>
              </a:rPr>
              <a:t>xlab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ylab</a:t>
            </a:r>
            <a:r>
              <a:rPr lang="en-US" dirty="0">
                <a:latin typeface="Courier"/>
                <a:cs typeface="Courier"/>
              </a:rPr>
              <a:t>, main, …)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sz="2000" b="1" dirty="0">
                <a:latin typeface="+mj-lt"/>
                <a:cs typeface="Courier"/>
              </a:rPr>
              <a:t>Low-level plot: add to an existing plot</a:t>
            </a:r>
          </a:p>
          <a:p>
            <a:r>
              <a:rPr lang="en-US" dirty="0">
                <a:latin typeface="Courier"/>
                <a:cs typeface="Courier"/>
              </a:rPr>
              <a:t># add points</a:t>
            </a:r>
          </a:p>
          <a:p>
            <a:r>
              <a:rPr lang="en-US" dirty="0">
                <a:latin typeface="Courier"/>
                <a:cs typeface="Courier"/>
              </a:rPr>
              <a:t>points(x, y)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add lines</a:t>
            </a:r>
          </a:p>
          <a:p>
            <a:r>
              <a:rPr lang="en-US" dirty="0">
                <a:latin typeface="Courier"/>
                <a:cs typeface="Courier"/>
              </a:rPr>
              <a:t>lines(x, y)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add horizontal or vertical lines</a:t>
            </a:r>
          </a:p>
          <a:p>
            <a:r>
              <a:rPr lang="en-US" dirty="0" err="1">
                <a:latin typeface="Courier"/>
                <a:cs typeface="Courier"/>
              </a:rPr>
              <a:t>abline</a:t>
            </a:r>
            <a:r>
              <a:rPr lang="en-US" dirty="0">
                <a:latin typeface="Courier"/>
                <a:cs typeface="Courier"/>
              </a:rPr>
              <a:t>(h, v)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add text or legend</a:t>
            </a:r>
          </a:p>
          <a:p>
            <a:r>
              <a:rPr lang="en-US" dirty="0">
                <a:latin typeface="Courier"/>
                <a:cs typeface="Courier"/>
              </a:rPr>
              <a:t>text()</a:t>
            </a:r>
          </a:p>
          <a:p>
            <a:r>
              <a:rPr lang="en-US" dirty="0">
                <a:latin typeface="Courier"/>
                <a:cs typeface="Courier"/>
              </a:rPr>
              <a:t>legend()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314802" y="2681831"/>
            <a:ext cx="0" cy="20787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307707" y="4753509"/>
            <a:ext cx="27566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421661" y="4767699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xlab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33737" y="3536614"/>
            <a:ext cx="57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ylab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92614" y="2269929"/>
            <a:ext cx="653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ACD-98D4-444A-B59C-07AE2AECC52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01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07" y="1362889"/>
            <a:ext cx="5631153" cy="436481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R introduction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Data structure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Data input and output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Basic graphics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String operations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Functions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Simple statistical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ACD-98D4-444A-B59C-07AE2AECC5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17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8040" y="1577464"/>
            <a:ext cx="5448502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 data</a:t>
            </a:r>
          </a:p>
          <a:p>
            <a:r>
              <a:rPr lang="en-US" dirty="0">
                <a:latin typeface="Courier"/>
                <a:cs typeface="Courier"/>
              </a:rPr>
              <a:t>area &lt;- state.x77[, "Area"]</a:t>
            </a:r>
          </a:p>
          <a:p>
            <a:r>
              <a:rPr lang="en-US" dirty="0">
                <a:latin typeface="Courier"/>
                <a:cs typeface="Courier"/>
              </a:rPr>
              <a:t>pop &lt;- state.x77[, "Population"]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scatter plot</a:t>
            </a:r>
          </a:p>
          <a:p>
            <a:r>
              <a:rPr lang="en-US" dirty="0">
                <a:latin typeface="Courier"/>
                <a:cs typeface="Courier"/>
              </a:rPr>
              <a:t>plot(area, pop, main="US States 1977")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label points</a:t>
            </a:r>
          </a:p>
          <a:p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 &lt;- </a:t>
            </a:r>
            <a:r>
              <a:rPr lang="en-US" dirty="0" err="1">
                <a:latin typeface="Courier"/>
                <a:cs typeface="Courier"/>
              </a:rPr>
              <a:t>which.max</a:t>
            </a:r>
            <a:r>
              <a:rPr lang="en-US" dirty="0">
                <a:latin typeface="Courier"/>
                <a:cs typeface="Courier"/>
              </a:rPr>
              <a:t>(area)</a:t>
            </a:r>
          </a:p>
          <a:p>
            <a:r>
              <a:rPr lang="en-US" dirty="0">
                <a:latin typeface="Courier"/>
                <a:cs typeface="Courier"/>
              </a:rPr>
              <a:t>points(area[</a:t>
            </a:r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],</a:t>
            </a:r>
          </a:p>
          <a:p>
            <a:r>
              <a:rPr lang="en-US" dirty="0">
                <a:latin typeface="Courier"/>
                <a:cs typeface="Courier"/>
              </a:rPr>
              <a:t>		pop[</a:t>
            </a:r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],</a:t>
            </a:r>
          </a:p>
          <a:p>
            <a:r>
              <a:rPr lang="en-US" dirty="0">
                <a:latin typeface="Courier"/>
                <a:cs typeface="Courier"/>
              </a:rPr>
              <a:t>		col="red", </a:t>
            </a:r>
            <a:r>
              <a:rPr lang="en-US" dirty="0" err="1">
                <a:latin typeface="Courier"/>
                <a:cs typeface="Courier"/>
              </a:rPr>
              <a:t>lwd</a:t>
            </a:r>
            <a:r>
              <a:rPr lang="en-US" dirty="0">
                <a:latin typeface="Courier"/>
                <a:cs typeface="Courier"/>
              </a:rPr>
              <a:t>=2)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points(area["Kansas"], pop["Kansas"],</a:t>
            </a:r>
          </a:p>
          <a:p>
            <a:r>
              <a:rPr lang="en-US" dirty="0">
                <a:latin typeface="Courier"/>
                <a:cs typeface="Courier"/>
              </a:rPr>
              <a:t>		col="purple", </a:t>
            </a:r>
            <a:r>
              <a:rPr lang="en-US" dirty="0" err="1">
                <a:latin typeface="Courier"/>
                <a:cs typeface="Courier"/>
              </a:rPr>
              <a:t>lwd</a:t>
            </a:r>
            <a:r>
              <a:rPr lang="en-US" dirty="0">
                <a:latin typeface="Courier"/>
                <a:cs typeface="Courier"/>
              </a:rPr>
              <a:t>=2)</a:t>
            </a: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542" y="1819615"/>
            <a:ext cx="3329466" cy="332946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08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7843"/>
          </a:xfrm>
        </p:spPr>
        <p:txBody>
          <a:bodyPr>
            <a:normAutofit/>
          </a:bodyPr>
          <a:lstStyle/>
          <a:p>
            <a:r>
              <a:rPr lang="en-US" dirty="0" err="1"/>
              <a:t>Barplot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ACD-98D4-444A-B59C-07AE2AECC521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84" y="1768935"/>
            <a:ext cx="8364792" cy="50188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1184159"/>
            <a:ext cx="815017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>
                <a:latin typeface="Courier"/>
                <a:cs typeface="Courier"/>
              </a:rPr>
              <a:t>barplot(pop/1000, las=2, cex.names=0.65, </a:t>
            </a:r>
            <a:r>
              <a:rPr lang="fi-FI" sz="1600" dirty="0" err="1">
                <a:latin typeface="Courier"/>
                <a:cs typeface="Courier"/>
              </a:rPr>
              <a:t>ylab="Pop</a:t>
            </a:r>
            <a:r>
              <a:rPr lang="fi-FI" sz="1600" dirty="0">
                <a:latin typeface="Courier"/>
                <a:cs typeface="Courier"/>
              </a:rPr>
              <a:t> (x1000,000)",</a:t>
            </a:r>
          </a:p>
          <a:p>
            <a:r>
              <a:rPr lang="fi-FI" sz="1600" dirty="0">
                <a:latin typeface="Courier"/>
                <a:cs typeface="Courier"/>
              </a:rPr>
              <a:t>        </a:t>
            </a:r>
            <a:r>
              <a:rPr lang="fi-FI" sz="1600" dirty="0" err="1">
                <a:latin typeface="Courier"/>
                <a:cs typeface="Courier"/>
              </a:rPr>
              <a:t>main="US</a:t>
            </a:r>
            <a:r>
              <a:rPr lang="fi-FI" sz="1600" dirty="0">
                <a:latin typeface="Courier"/>
                <a:cs typeface="Courier"/>
              </a:rPr>
              <a:t> </a:t>
            </a:r>
            <a:r>
              <a:rPr lang="fi-FI" sz="1600" dirty="0" err="1">
                <a:latin typeface="Courier"/>
                <a:cs typeface="Courier"/>
              </a:rPr>
              <a:t>States</a:t>
            </a:r>
            <a:r>
              <a:rPr lang="fi-FI" sz="1600" dirty="0">
                <a:latin typeface="Courier"/>
                <a:cs typeface="Courier"/>
              </a:rPr>
              <a:t> 1977 </a:t>
            </a:r>
            <a:r>
              <a:rPr lang="fi-FI" sz="1600" dirty="0" err="1">
                <a:latin typeface="Courier"/>
                <a:cs typeface="Courier"/>
              </a:rPr>
              <a:t>Population</a:t>
            </a:r>
            <a:r>
              <a:rPr lang="fi-FI" sz="1600" dirty="0">
                <a:latin typeface="Courier"/>
                <a:cs typeface="Courier"/>
              </a:rPr>
              <a:t>")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03336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625"/>
            <a:ext cx="8229600" cy="772987"/>
          </a:xfrm>
        </p:spPr>
        <p:txBody>
          <a:bodyPr/>
          <a:lstStyle/>
          <a:p>
            <a:r>
              <a:rPr lang="en-US" dirty="0"/>
              <a:t>Boxplot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08328"/>
            <a:ext cx="8164901" cy="37493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22569" y="3759200"/>
            <a:ext cx="18902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www.leansigmacorporation.com</a:t>
            </a:r>
            <a:endParaRPr 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4969926"/>
            <a:ext cx="4617370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urier"/>
                <a:cs typeface="Courier"/>
              </a:rPr>
              <a:t>y &lt;- 1:10</a:t>
            </a:r>
          </a:p>
          <a:p>
            <a:r>
              <a:rPr lang="fr-FR" sz="2400" dirty="0">
                <a:latin typeface="Courier"/>
                <a:cs typeface="Courier"/>
              </a:rPr>
              <a:t>x &lt;- </a:t>
            </a:r>
            <a:r>
              <a:rPr lang="fr-FR" sz="2400" dirty="0" err="1">
                <a:latin typeface="Courier"/>
                <a:cs typeface="Courier"/>
              </a:rPr>
              <a:t>rep</a:t>
            </a:r>
            <a:r>
              <a:rPr lang="fr-FR" sz="2400" dirty="0">
                <a:latin typeface="Courier"/>
                <a:cs typeface="Courier"/>
              </a:rPr>
              <a:t>(c("a", "b"), 5)</a:t>
            </a:r>
          </a:p>
          <a:p>
            <a:r>
              <a:rPr lang="fr-FR" sz="2400" dirty="0" err="1">
                <a:latin typeface="Courier"/>
                <a:cs typeface="Courier"/>
              </a:rPr>
              <a:t>boxplot</a:t>
            </a:r>
            <a:r>
              <a:rPr lang="fr-FR" sz="2400" dirty="0">
                <a:latin typeface="Courier"/>
                <a:cs typeface="Courier"/>
              </a:rPr>
              <a:t>(y ~ x)</a:t>
            </a:r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4385454"/>
            <a:ext cx="2489200" cy="245984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19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7648" y="1424432"/>
            <a:ext cx="8582189" cy="420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hist</a:t>
            </a:r>
            <a:r>
              <a:rPr lang="en-US" sz="1600" dirty="0">
                <a:latin typeface="Courier"/>
                <a:cs typeface="Courier"/>
              </a:rPr>
              <a:t>(pop, </a:t>
            </a:r>
            <a:r>
              <a:rPr lang="en-US" sz="1600" dirty="0" err="1">
                <a:latin typeface="Courier"/>
                <a:cs typeface="Courier"/>
              </a:rPr>
              <a:t>ylab</a:t>
            </a:r>
            <a:r>
              <a:rPr lang="en-US" sz="1600" dirty="0">
                <a:latin typeface="Courier"/>
                <a:cs typeface="Courier"/>
              </a:rPr>
              <a:t>="Number of states", main="US States 1977 Population")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5" y="1908905"/>
            <a:ext cx="4826000" cy="4826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25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FBA4C-2B0A-924E-99AE-07C579BE5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</a:t>
            </a:r>
            <a:r>
              <a:rPr lang="en-US" dirty="0" err="1"/>
              <a:t>ggplot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93C6-F310-FA49-BA60-5A579EC1D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825" y="1047625"/>
            <a:ext cx="8849275" cy="5673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 = </a:t>
            </a:r>
            <a:r>
              <a:rPr lang="en-US" sz="1800" dirty="0" err="1">
                <a:latin typeface="Courier" pitchFamily="2" charset="0"/>
              </a:rPr>
              <a:t>dsmall</a:t>
            </a:r>
            <a:r>
              <a:rPr lang="en-US" sz="1800" dirty="0">
                <a:latin typeface="Courier" pitchFamily="2" charset="0"/>
              </a:rPr>
              <a:t>, mapping=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y=price))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latin typeface="Courier" pitchFamily="2" charset="0"/>
              </a:rPr>
              <a:t>geom_point</a:t>
            </a:r>
            <a:r>
              <a:rPr lang="en-US" sz="1800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 = </a:t>
            </a:r>
            <a:r>
              <a:rPr lang="en-US" sz="1800" dirty="0" err="1">
                <a:latin typeface="Courier" pitchFamily="2" charset="0"/>
              </a:rPr>
              <a:t>dsmall</a:t>
            </a:r>
            <a:r>
              <a:rPr lang="en-US" sz="1800" dirty="0">
                <a:latin typeface="Courier" pitchFamily="2" charset="0"/>
              </a:rPr>
              <a:t>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latin typeface="Courier" pitchFamily="2" charset="0"/>
              </a:rPr>
              <a:t>geom_point</a:t>
            </a:r>
            <a:r>
              <a:rPr lang="en-US" sz="1800" dirty="0">
                <a:latin typeface="Courier" pitchFamily="2" charset="0"/>
              </a:rPr>
              <a:t>(mapping=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y=price))</a:t>
            </a:r>
          </a:p>
          <a:p>
            <a:pPr marL="0" indent="0">
              <a:buNone/>
            </a:pP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 = </a:t>
            </a:r>
            <a:r>
              <a:rPr lang="en-US" sz="1800" dirty="0" err="1">
                <a:latin typeface="Courier" pitchFamily="2" charset="0"/>
              </a:rPr>
              <a:t>dsmall</a:t>
            </a:r>
            <a:r>
              <a:rPr lang="en-US" sz="1800" dirty="0">
                <a:latin typeface="Courier" pitchFamily="2" charset="0"/>
              </a:rPr>
              <a:t>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latin typeface="Courier" pitchFamily="2" charset="0"/>
              </a:rPr>
              <a:t>geom_point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           </a:t>
            </a:r>
            <a:r>
              <a:rPr lang="en-US" sz="1800" dirty="0" err="1">
                <a:latin typeface="Courier" pitchFamily="2" charset="0"/>
              </a:rPr>
              <a:t>colour</a:t>
            </a:r>
            <a:r>
              <a:rPr lang="en-US" sz="1800" dirty="0">
                <a:latin typeface="Courier" pitchFamily="2" charset="0"/>
              </a:rPr>
              <a:t>=carat, shape=</a:t>
            </a:r>
            <a:r>
              <a:rPr lang="en-US" sz="1800" dirty="0">
                <a:latin typeface="Courier"/>
                <a:cs typeface="Courier"/>
              </a:rPr>
              <a:t>"square"</a:t>
            </a:r>
            <a:r>
              <a:rPr lang="en-US" sz="1800" dirty="0">
                <a:latin typeface="Courier" pitchFamily="2" charset="0"/>
              </a:rPr>
              <a:t>))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latin typeface="Courier" pitchFamily="2" charset="0"/>
              </a:rPr>
              <a:t>theme_bw</a:t>
            </a:r>
            <a:r>
              <a:rPr lang="en-US" sz="1800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# histogram</a:t>
            </a: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 err="1">
                <a:latin typeface="Courier" pitchFamily="2" charset="0"/>
              </a:rPr>
              <a:t>dsmall</a:t>
            </a:r>
            <a:r>
              <a:rPr lang="en-US" sz="1800" dirty="0">
                <a:latin typeface="Courier" pitchFamily="2" charset="0"/>
              </a:rPr>
              <a:t>) + </a:t>
            </a:r>
            <a:r>
              <a:rPr lang="en-US" sz="1800" dirty="0" err="1">
                <a:latin typeface="Courier" pitchFamily="2" charset="0"/>
              </a:rPr>
              <a:t>geom_histogram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(price))</a:t>
            </a:r>
          </a:p>
          <a:p>
            <a:pPr marL="0" indent="0">
              <a:buNone/>
            </a:pP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# 2D density plot</a:t>
            </a: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 err="1">
                <a:latin typeface="Courier" pitchFamily="2" charset="0"/>
              </a:rPr>
              <a:t>dsmall</a:t>
            </a:r>
            <a:r>
              <a:rPr lang="en-US" sz="1800" dirty="0">
                <a:latin typeface="Courier" pitchFamily="2" charset="0"/>
              </a:rPr>
              <a:t>) + geom_density_2d_filled(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2CF74-3979-974B-B279-4B3746EA3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31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FBA4C-2B0A-924E-99AE-07C579BE5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</a:t>
            </a:r>
            <a:r>
              <a:rPr lang="en-US" dirty="0" err="1"/>
              <a:t>ggplot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93C6-F310-FA49-BA60-5A579EC1D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268" y="1407677"/>
            <a:ext cx="7749728" cy="3163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 = </a:t>
            </a:r>
            <a:r>
              <a:rPr lang="en-US" sz="1800" dirty="0" err="1">
                <a:latin typeface="Courier" pitchFamily="2" charset="0"/>
              </a:rPr>
              <a:t>dsmall</a:t>
            </a:r>
            <a:r>
              <a:rPr lang="en-US" sz="1800" dirty="0">
                <a:latin typeface="Courier" pitchFamily="2" charset="0"/>
              </a:rPr>
              <a:t>, mapping=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y=price))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latin typeface="Courier" pitchFamily="2" charset="0"/>
              </a:rPr>
              <a:t>geom_point</a:t>
            </a:r>
            <a:r>
              <a:rPr lang="en-US" sz="1800" dirty="0">
                <a:latin typeface="Courier" pitchFamily="2" charset="0"/>
              </a:rPr>
              <a:t>()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solidFill>
                  <a:srgbClr val="FF0000"/>
                </a:solidFill>
                <a:latin typeface="Courier" pitchFamily="2" charset="0"/>
              </a:rPr>
              <a:t>facet_wrap</a:t>
            </a: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(~cut)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 = </a:t>
            </a:r>
            <a:r>
              <a:rPr lang="en-US" sz="1800" dirty="0" err="1">
                <a:latin typeface="Courier" pitchFamily="2" charset="0"/>
              </a:rPr>
              <a:t>dsmall</a:t>
            </a:r>
            <a:r>
              <a:rPr lang="en-US" sz="1800" dirty="0">
                <a:latin typeface="Courier" pitchFamily="2" charset="0"/>
              </a:rPr>
              <a:t>, mapping=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y=price))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latin typeface="Courier" pitchFamily="2" charset="0"/>
              </a:rPr>
              <a:t>geom_point</a:t>
            </a:r>
            <a:r>
              <a:rPr lang="en-US" sz="1800" dirty="0">
                <a:latin typeface="Courier" pitchFamily="2" charset="0"/>
              </a:rPr>
              <a:t>()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solidFill>
                  <a:srgbClr val="FF0000"/>
                </a:solidFill>
                <a:latin typeface="Courier" pitchFamily="2" charset="0"/>
              </a:rPr>
              <a:t>facet_grid</a:t>
            </a: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(</a:t>
            </a:r>
            <a:r>
              <a:rPr lang="en-US" sz="1800" dirty="0" err="1">
                <a:solidFill>
                  <a:srgbClr val="FF0000"/>
                </a:solidFill>
                <a:latin typeface="Courier" pitchFamily="2" charset="0"/>
              </a:rPr>
              <a:t>clarity~cut</a:t>
            </a: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2CF74-3979-974B-B279-4B3746EA3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95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ggplot2 - an easy plotting package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5397" y="1992789"/>
            <a:ext cx="861320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7375E"/>
                </a:solidFill>
                <a:latin typeface="+mj-lt"/>
                <a:cs typeface="Courier"/>
              </a:rPr>
              <a:t>scatterplots</a:t>
            </a:r>
            <a:r>
              <a:rPr lang="en-US" sz="2400" dirty="0">
                <a:latin typeface="+mj-lt"/>
                <a:cs typeface="Courier"/>
              </a:rPr>
              <a:t> showing the relationship between the price and carats (weight) of a diamond*.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(data=diamonds)+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(mapping=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(x=carat, y=price))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(data=diamonds)+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(mapping=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(x=carat, y=price,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=color))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97" y="6472543"/>
            <a:ext cx="3675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https://r4ds.had.co.nz/data-</a:t>
            </a:r>
            <a:r>
              <a:rPr lang="en-US" sz="1400" dirty="0" err="1"/>
              <a:t>visualisation.html</a:t>
            </a:r>
            <a:endParaRPr lang="en-US" sz="1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854908"/>
              </p:ext>
            </p:extLst>
          </p:nvPr>
        </p:nvGraphicFramePr>
        <p:xfrm>
          <a:off x="1682750" y="1209728"/>
          <a:ext cx="5778500" cy="58674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carat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color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clarity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depth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table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Ideal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61.5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Premium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59.8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74304" y="1202267"/>
            <a:ext cx="110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diamonds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26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BECB229-D98F-7499-78F4-12A79B49A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97" y="4284630"/>
            <a:ext cx="2466598" cy="21343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4F0A439-EEAC-C818-5A29-B65D5629E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995" y="4284630"/>
            <a:ext cx="2466598" cy="21343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0637F3C-17BE-A2D4-A908-414AA2350D3C}"/>
              </a:ext>
            </a:extLst>
          </p:cNvPr>
          <p:cNvSpPr txBox="1"/>
          <p:nvPr/>
        </p:nvSpPr>
        <p:spPr>
          <a:xfrm>
            <a:off x="5335710" y="4890120"/>
            <a:ext cx="34750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4254A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D90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=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GEOM_FUNCTION</a:t>
            </a:r>
            <a:r>
              <a:rPr lang="en-US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D90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mapping =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4254A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MAPPINGS</a:t>
            </a:r>
            <a:r>
              <a:rPr lang="en-US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553C80-03CD-2F62-4F0E-274D569A13E2}"/>
              </a:ext>
            </a:extLst>
          </p:cNvPr>
          <p:cNvSpPr txBox="1"/>
          <p:nvPr/>
        </p:nvSpPr>
        <p:spPr>
          <a:xfrm>
            <a:off x="5335710" y="4428455"/>
            <a:ext cx="1419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Template:</a:t>
            </a:r>
          </a:p>
        </p:txBody>
      </p:sp>
    </p:spTree>
    <p:extLst>
      <p:ext uri="{BB962C8B-B14F-4D97-AF65-F5344CB8AC3E}">
        <p14:creationId xmlns:p14="http://schemas.microsoft.com/office/powerpoint/2010/main" val="3107285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E33C7-C549-1D52-2C60-938CB97B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EEA48-4DDC-749F-2756-9153694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51817"/>
            <a:ext cx="8229600" cy="106385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 = mpg) +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(mapping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+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facet_wrap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(~ class,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53D18-CA7C-7CEF-48BA-DD63C35C4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0A4B9-9F22-5D49-09C9-3038DA47B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176242"/>
            <a:ext cx="7772400" cy="33626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391043-F526-5482-DE38-46A1F77BDC34}"/>
              </a:ext>
            </a:extLst>
          </p:cNvPr>
          <p:cNvSpPr txBox="1"/>
          <p:nvPr/>
        </p:nvSpPr>
        <p:spPr>
          <a:xfrm>
            <a:off x="387457" y="960252"/>
            <a:ext cx="8070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12529"/>
                </a:solidFill>
                <a:latin typeface="-apple-system"/>
              </a:rPr>
              <a:t>F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or categorical variables, a plot can be split into 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-apple-system"/>
              </a:rPr>
              <a:t>facets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, subplots that each display a subset of the data.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2672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ggplot2 - </a:t>
            </a:r>
            <a:r>
              <a:rPr lang="en-US" dirty="0" err="1"/>
              <a:t>geom</a:t>
            </a:r>
            <a:r>
              <a:rPr lang="en-US" dirty="0"/>
              <a:t> to control plot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3617"/>
            <a:ext cx="8229600" cy="2755720"/>
          </a:xfrm>
        </p:spPr>
        <p:txBody>
          <a:bodyPr>
            <a:normAutofit/>
          </a:bodyPr>
          <a:lstStyle/>
          <a:p>
            <a:r>
              <a:rPr lang="en-US" dirty="0" err="1"/>
              <a:t>geom_point</a:t>
            </a:r>
            <a:r>
              <a:rPr lang="en-US" dirty="0"/>
              <a:t>() produces a scatterplot</a:t>
            </a:r>
          </a:p>
          <a:p>
            <a:r>
              <a:rPr lang="en-US" dirty="0" err="1"/>
              <a:t>geom_bar</a:t>
            </a:r>
            <a:r>
              <a:rPr lang="en-US" dirty="0"/>
              <a:t>() makes a bar chart</a:t>
            </a:r>
          </a:p>
          <a:p>
            <a:r>
              <a:rPr lang="en-US" dirty="0" err="1"/>
              <a:t>geom_line</a:t>
            </a:r>
            <a:r>
              <a:rPr lang="en-US" dirty="0"/>
              <a:t>() makes a line plot</a:t>
            </a:r>
          </a:p>
          <a:p>
            <a:r>
              <a:rPr lang="en-US" dirty="0" err="1"/>
              <a:t>geom_histogram</a:t>
            </a:r>
            <a:r>
              <a:rPr lang="en-US" dirty="0"/>
              <a:t>() produces a histogram</a:t>
            </a:r>
          </a:p>
          <a:p>
            <a:r>
              <a:rPr lang="en-US" dirty="0" err="1"/>
              <a:t>Geom_boxplot</a:t>
            </a:r>
            <a:r>
              <a:rPr lang="en-US" dirty="0"/>
              <a:t>() plot a boxplot</a:t>
            </a:r>
          </a:p>
          <a:p>
            <a:r>
              <a:rPr lang="en-US" dirty="0" err="1"/>
              <a:t>geom_polygon</a:t>
            </a:r>
            <a:r>
              <a:rPr lang="en-US" dirty="0"/>
              <a:t>() draws polygons, which are filled paths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EB7D21-8DC2-2DCF-8A26-763F6EE55C1B}"/>
              </a:ext>
            </a:extLst>
          </p:cNvPr>
          <p:cNvSpPr txBox="1"/>
          <p:nvPr/>
        </p:nvSpPr>
        <p:spPr>
          <a:xfrm>
            <a:off x="929898" y="3789337"/>
            <a:ext cx="62122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(data=diamonds)+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geom_histogram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(mapping=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(x=price))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5BEA11-71ED-9B08-F8BF-AC5F05B2A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970" y="4597243"/>
            <a:ext cx="3241800" cy="212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60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 – a flexible tool to plot various plots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05" y="4431148"/>
            <a:ext cx="2091121" cy="20911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204" y="4431148"/>
            <a:ext cx="2091121" cy="20911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403" y="4431148"/>
            <a:ext cx="2091121" cy="20911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0603" y="4431148"/>
            <a:ext cx="2091121" cy="20911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1931980"/>
            <a:ext cx="8207696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17375E"/>
                </a:solidFill>
              </a:rPr>
              <a:t>Adding a smooth line or a fitted line</a:t>
            </a:r>
          </a:p>
          <a:p>
            <a:r>
              <a:rPr lang="en-US" sz="1600" dirty="0" err="1">
                <a:latin typeface="Courier"/>
                <a:cs typeface="Courier"/>
              </a:rPr>
              <a:t>qplot</a:t>
            </a:r>
            <a:r>
              <a:rPr lang="en-US" sz="1600" dirty="0">
                <a:latin typeface="Courier"/>
                <a:cs typeface="Courier"/>
              </a:rPr>
              <a:t>(carat, price, data = diamonds, </a:t>
            </a:r>
            <a:r>
              <a:rPr lang="en-US" sz="1600" dirty="0" err="1">
                <a:latin typeface="Courier"/>
                <a:cs typeface="Courier"/>
              </a:rPr>
              <a:t>geom</a:t>
            </a:r>
            <a:r>
              <a:rPr lang="en-US" sz="1600" dirty="0">
                <a:latin typeface="Courier"/>
                <a:cs typeface="Courier"/>
              </a:rPr>
              <a:t> = c("point", "smooth"))</a:t>
            </a:r>
          </a:p>
          <a:p>
            <a:r>
              <a:rPr lang="en-US" sz="1600" dirty="0" err="1">
                <a:latin typeface="Courier"/>
                <a:cs typeface="Courier"/>
              </a:rPr>
              <a:t>qplot</a:t>
            </a:r>
            <a:r>
              <a:rPr lang="en-US" sz="1600" dirty="0">
                <a:latin typeface="Courier"/>
                <a:cs typeface="Courier"/>
              </a:rPr>
              <a:t>(carat, price, data = diamonds, </a:t>
            </a:r>
            <a:r>
              <a:rPr lang="en-US" sz="1600" dirty="0" err="1">
                <a:latin typeface="Courier"/>
                <a:cs typeface="Courier"/>
              </a:rPr>
              <a:t>geom</a:t>
            </a:r>
            <a:r>
              <a:rPr lang="en-US" sz="1600" dirty="0">
                <a:latin typeface="Courier"/>
                <a:cs typeface="Courier"/>
              </a:rPr>
              <a:t> = c("point", "smooth"),</a:t>
            </a:r>
          </a:p>
          <a:p>
            <a:r>
              <a:rPr lang="en-US" sz="1600" dirty="0">
                <a:latin typeface="Courier"/>
                <a:cs typeface="Courier"/>
              </a:rPr>
              <a:t>	  method = "lm")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17375E"/>
                </a:solidFill>
              </a:rPr>
              <a:t>Histogram and </a:t>
            </a:r>
            <a:r>
              <a:rPr lang="en-US" sz="2400" b="1" dirty="0" err="1">
                <a:solidFill>
                  <a:srgbClr val="17375E"/>
                </a:solidFill>
              </a:rPr>
              <a:t>barplot</a:t>
            </a:r>
            <a:endParaRPr lang="en-US" sz="2400" b="1" dirty="0">
              <a:solidFill>
                <a:srgbClr val="17375E"/>
              </a:solidFill>
            </a:endParaRPr>
          </a:p>
          <a:p>
            <a:r>
              <a:rPr lang="en-US" sz="1600" dirty="0" err="1">
                <a:latin typeface="Courier"/>
                <a:cs typeface="Courier"/>
              </a:rPr>
              <a:t>ggplot</a:t>
            </a:r>
            <a:r>
              <a:rPr lang="en-US" sz="1600" dirty="0">
                <a:latin typeface="Courier"/>
                <a:cs typeface="Courier"/>
              </a:rPr>
              <a:t>(data = diamonds) + </a:t>
            </a:r>
            <a:r>
              <a:rPr lang="en-US" sz="1600" dirty="0" err="1">
                <a:latin typeface="Courier"/>
                <a:cs typeface="Courier"/>
              </a:rPr>
              <a:t>geom_histogram</a:t>
            </a:r>
            <a:r>
              <a:rPr lang="en-US" sz="1600" dirty="0">
                <a:latin typeface="Courier"/>
                <a:cs typeface="Courier"/>
              </a:rPr>
              <a:t>(mapping=</a:t>
            </a:r>
            <a:r>
              <a:rPr lang="en-US" sz="1600" dirty="0" err="1">
                <a:latin typeface="Courier"/>
                <a:cs typeface="Courier"/>
              </a:rPr>
              <a:t>aes</a:t>
            </a:r>
            <a:r>
              <a:rPr lang="en-US" sz="1600" dirty="0">
                <a:latin typeface="Courier"/>
                <a:cs typeface="Courier"/>
              </a:rPr>
              <a:t>(carat))</a:t>
            </a:r>
          </a:p>
          <a:p>
            <a:r>
              <a:rPr lang="en-US" sz="1600" dirty="0" err="1">
                <a:latin typeface="Courier"/>
                <a:cs typeface="Courier"/>
              </a:rPr>
              <a:t>qplot</a:t>
            </a:r>
            <a:r>
              <a:rPr lang="en-US" sz="1600" dirty="0">
                <a:latin typeface="Courier"/>
                <a:cs typeface="Courier"/>
              </a:rPr>
              <a:t>(color, data = diamonds, </a:t>
            </a:r>
            <a:r>
              <a:rPr lang="en-US" sz="1600" dirty="0" err="1">
                <a:latin typeface="Courier"/>
                <a:cs typeface="Courier"/>
              </a:rPr>
              <a:t>geom</a:t>
            </a:r>
            <a:r>
              <a:rPr lang="en-US" sz="1600" dirty="0">
                <a:latin typeface="Courier"/>
                <a:cs typeface="Courier"/>
              </a:rPr>
              <a:t> = "bar")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632575"/>
              </p:ext>
            </p:extLst>
          </p:nvPr>
        </p:nvGraphicFramePr>
        <p:xfrm>
          <a:off x="1682750" y="1209728"/>
          <a:ext cx="5778500" cy="58674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carat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color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clarity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depth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table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Ideal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61.5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Premium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59.8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74304" y="1202267"/>
            <a:ext cx="110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diamonds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9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8018" y="1047624"/>
            <a:ext cx="5821942" cy="4934722"/>
          </a:xfrm>
        </p:spPr>
        <p:txBody>
          <a:bodyPr>
            <a:normAutofit/>
          </a:bodyPr>
          <a:lstStyle/>
          <a:p>
            <a:r>
              <a:rPr lang="en-US" dirty="0"/>
              <a:t>R is a programming language and a cutting-edge tool for data analysis, especially for </a:t>
            </a:r>
            <a:r>
              <a:rPr lang="en-US" b="1" dirty="0"/>
              <a:t>statistical computing </a:t>
            </a:r>
            <a:r>
              <a:rPr lang="en-US" dirty="0"/>
              <a:t>and </a:t>
            </a:r>
            <a:r>
              <a:rPr lang="en-US" b="1" dirty="0"/>
              <a:t>graphics</a:t>
            </a:r>
            <a:r>
              <a:rPr lang="en-US" dirty="0"/>
              <a:t>.</a:t>
            </a:r>
          </a:p>
          <a:p>
            <a:r>
              <a:rPr lang="en-US" dirty="0"/>
              <a:t>R is powerful. Applications are easily created by writing new </a:t>
            </a:r>
            <a:r>
              <a:rPr lang="en-US" b="1" dirty="0"/>
              <a:t>functions</a:t>
            </a:r>
            <a:r>
              <a:rPr lang="en-US" dirty="0"/>
              <a:t>. Functions are usually distributed through </a:t>
            </a:r>
            <a:r>
              <a:rPr lang="en-US" b="1" dirty="0"/>
              <a:t>packages</a:t>
            </a:r>
            <a:r>
              <a:rPr lang="en-US" dirty="0"/>
              <a:t>.</a:t>
            </a:r>
          </a:p>
          <a:p>
            <a:r>
              <a:rPr lang="en-US" dirty="0"/>
              <a:t>It has great community supports.</a:t>
            </a:r>
          </a:p>
          <a:p>
            <a:r>
              <a:rPr lang="en-US" dirty="0"/>
              <a:t>R is free</a:t>
            </a:r>
          </a:p>
          <a:p>
            <a:r>
              <a:rPr lang="en-US" dirty="0"/>
              <a:t>R has an excellent Integrated Development Environment (IDE) - </a:t>
            </a:r>
            <a:r>
              <a:rPr lang="en-US" dirty="0" err="1"/>
              <a:t>Rstudio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71367" y="6421274"/>
            <a:ext cx="192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www.r-project.org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479106-969F-5D47-8B9C-F53D20DADE21}"/>
              </a:ext>
            </a:extLst>
          </p:cNvPr>
          <p:cNvSpPr/>
          <p:nvPr/>
        </p:nvSpPr>
        <p:spPr>
          <a:xfrm>
            <a:off x="10423658" y="9554100"/>
            <a:ext cx="1603752" cy="567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stackoverflow.blog</a:t>
            </a:r>
            <a:r>
              <a:rPr lang="en-US" sz="1000" dirty="0"/>
              <a:t>/2017/10/10/impressive-growth-r/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0DBEEF6-8B91-BC4E-8FB8-3611F82C68A6}"/>
              </a:ext>
            </a:extLst>
          </p:cNvPr>
          <p:cNvGrpSpPr/>
          <p:nvPr/>
        </p:nvGrpSpPr>
        <p:grpSpPr>
          <a:xfrm>
            <a:off x="6119960" y="406462"/>
            <a:ext cx="2940277" cy="2940277"/>
            <a:chOff x="6119960" y="406462"/>
            <a:chExt cx="2940277" cy="294027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9101EFB7-EB22-5644-B9CE-8AB863E1DB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9960" y="406462"/>
              <a:ext cx="2940277" cy="294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F1029D-13D2-7A40-87A0-D0B910597BC2}"/>
                </a:ext>
              </a:extLst>
            </p:cNvPr>
            <p:cNvSpPr txBox="1"/>
            <p:nvPr/>
          </p:nvSpPr>
          <p:spPr>
            <a:xfrm>
              <a:off x="8606527" y="1230304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</a:rPr>
                <a:t>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8A9BA4-B41B-924F-A739-C16A8CAFF8C3}"/>
              </a:ext>
            </a:extLst>
          </p:cNvPr>
          <p:cNvGrpSpPr/>
          <p:nvPr/>
        </p:nvGrpSpPr>
        <p:grpSpPr>
          <a:xfrm>
            <a:off x="6127608" y="3428571"/>
            <a:ext cx="2983618" cy="2983618"/>
            <a:chOff x="6127608" y="3428571"/>
            <a:chExt cx="2983618" cy="2983618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9E3FB552-6C06-474D-87D2-F4B8682F6E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608" y="3428571"/>
              <a:ext cx="2983618" cy="2983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929088-3772-5942-8416-19ECDBF4E11B}"/>
                </a:ext>
              </a:extLst>
            </p:cNvPr>
            <p:cNvSpPr txBox="1"/>
            <p:nvPr/>
          </p:nvSpPr>
          <p:spPr>
            <a:xfrm>
              <a:off x="7329162" y="3671629"/>
              <a:ext cx="109588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Academic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2403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07" y="1362889"/>
            <a:ext cx="5631153" cy="431401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008000"/>
                </a:solidFill>
              </a:rPr>
              <a:t>R introduction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008000"/>
                </a:solidFill>
              </a:rPr>
              <a:t>Data structure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008000"/>
                </a:solidFill>
              </a:rPr>
              <a:t>Data input and output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008000"/>
                </a:solidFill>
              </a:rPr>
              <a:t>Basic graphics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FF0000"/>
                </a:solidFill>
              </a:rPr>
              <a:t>String operations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FF0000"/>
                </a:solidFill>
              </a:rPr>
              <a:t>Functions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FF0000"/>
                </a:solidFill>
              </a:rPr>
              <a:t>Simple statistical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ACD-98D4-444A-B59C-07AE2AECC52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566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 - </a:t>
            </a:r>
            <a:r>
              <a:rPr lang="en-US" dirty="0" err="1"/>
              <a:t>nchar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9646"/>
            <a:ext cx="7900577" cy="1498187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17375E"/>
                </a:solidFill>
              </a:rPr>
              <a:t>nchar</a:t>
            </a:r>
            <a:r>
              <a:rPr lang="en-US" sz="2800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/>
              <a:t>nchar</a:t>
            </a:r>
            <a:r>
              <a:rPr lang="en-US" dirty="0"/>
              <a:t> the sizes of the corresponding elements of a vector.</a:t>
            </a:r>
          </a:p>
          <a:p>
            <a:pPr marL="0" indent="0">
              <a:buNone/>
            </a:pPr>
            <a:r>
              <a:rPr lang="en-US" dirty="0" err="1"/>
              <a:t>nchar</a:t>
            </a:r>
            <a:r>
              <a:rPr lang="en-US" dirty="0"/>
              <a:t>(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594493" y="3499541"/>
            <a:ext cx="768605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[1] "</a:t>
            </a:r>
            <a:r>
              <a:rPr lang="en-US" sz="2000" dirty="0" err="1">
                <a:latin typeface="Courier"/>
                <a:cs typeface="Courier"/>
              </a:rPr>
              <a:t>google</a:t>
            </a:r>
            <a:r>
              <a:rPr lang="en-US" sz="2000" dirty="0">
                <a:latin typeface="Courier"/>
                <a:cs typeface="Courier"/>
              </a:rPr>
              <a:t>" "hello"  "the"    "world" 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nchar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r>
              <a:rPr lang="en-US" sz="2000" dirty="0">
                <a:latin typeface="Courier"/>
                <a:cs typeface="Courier"/>
              </a:rPr>
              <a:t>[1] 6 5 3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075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 - </a:t>
            </a:r>
            <a:r>
              <a:rPr lang="en-US" dirty="0" err="1"/>
              <a:t>grep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1845"/>
            <a:ext cx="8229600" cy="1927215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17375E"/>
                </a:solidFill>
              </a:rPr>
              <a:t>grep</a:t>
            </a:r>
            <a:r>
              <a:rPr lang="en-US" sz="2800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searches for matches to argument pattern within each element of a character vector</a:t>
            </a:r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("o", 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809015" y="3714054"/>
            <a:ext cx="768605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[1] "</a:t>
            </a:r>
            <a:r>
              <a:rPr lang="en-US" sz="2000" dirty="0" err="1">
                <a:latin typeface="Courier"/>
                <a:cs typeface="Courier"/>
              </a:rPr>
              <a:t>google</a:t>
            </a:r>
            <a:r>
              <a:rPr lang="en-US" sz="2000" dirty="0">
                <a:latin typeface="Courier"/>
                <a:cs typeface="Courier"/>
              </a:rPr>
              <a:t>" "hello"  "the"    "world" 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grep</a:t>
            </a:r>
            <a:r>
              <a:rPr lang="en-US" sz="2000" dirty="0">
                <a:latin typeface="Courier"/>
                <a:cs typeface="Courier"/>
              </a:rPr>
              <a:t>("o", 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r>
              <a:rPr lang="en-US" sz="2000" dirty="0">
                <a:latin typeface="Courier"/>
                <a:cs typeface="Courier"/>
              </a:rPr>
              <a:t>[1] 1 2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145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 – sub and </a:t>
            </a:r>
            <a:r>
              <a:rPr lang="en-US" dirty="0" err="1"/>
              <a:t>gsub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1846"/>
            <a:ext cx="8106518" cy="23305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17375E"/>
                </a:solidFill>
              </a:rPr>
              <a:t>sub()</a:t>
            </a:r>
            <a:r>
              <a:rPr lang="en-US" sz="2800" dirty="0"/>
              <a:t> and </a:t>
            </a:r>
            <a:r>
              <a:rPr lang="en-US" sz="2800" b="1" dirty="0" err="1">
                <a:solidFill>
                  <a:srgbClr val="17375E"/>
                </a:solidFill>
              </a:rPr>
              <a:t>gsub</a:t>
            </a:r>
            <a:r>
              <a:rPr lang="en-US" sz="2800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/>
              <a:t>sub and </a:t>
            </a:r>
            <a:r>
              <a:rPr lang="en-US" dirty="0" err="1"/>
              <a:t>gsub</a:t>
            </a:r>
            <a:r>
              <a:rPr lang="en-US" dirty="0"/>
              <a:t> perform replacement of the </a:t>
            </a:r>
            <a:r>
              <a:rPr lang="en-US" i="1" dirty="0"/>
              <a:t>first</a:t>
            </a:r>
            <a:r>
              <a:rPr lang="en-US" dirty="0"/>
              <a:t> and </a:t>
            </a:r>
            <a:r>
              <a:rPr lang="en-US" i="1" dirty="0"/>
              <a:t>all</a:t>
            </a:r>
            <a:r>
              <a:rPr lang="en-US" dirty="0"/>
              <a:t> matches respectively.</a:t>
            </a:r>
          </a:p>
          <a:p>
            <a:pPr marL="0" indent="0">
              <a:buNone/>
            </a:pPr>
            <a:r>
              <a:rPr lang="en-US" dirty="0"/>
              <a:t>sub("o", "O", 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gsub</a:t>
            </a:r>
            <a:r>
              <a:rPr lang="en-US" dirty="0"/>
              <a:t>("o", "O", 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1788" y="3722633"/>
            <a:ext cx="768605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[1] "</a:t>
            </a:r>
            <a:r>
              <a:rPr lang="en-US" sz="2000" dirty="0" err="1">
                <a:latin typeface="Courier"/>
                <a:cs typeface="Courier"/>
              </a:rPr>
              <a:t>google</a:t>
            </a:r>
            <a:r>
              <a:rPr lang="en-US" sz="2000" dirty="0">
                <a:latin typeface="Courier"/>
                <a:cs typeface="Courier"/>
              </a:rPr>
              <a:t>" "hello"  "the"    "world" 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&gt; sub("o", "O", 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r>
              <a:rPr lang="en-US" sz="2000" dirty="0">
                <a:latin typeface="Courier"/>
                <a:cs typeface="Courier"/>
              </a:rPr>
              <a:t>[1] "</a:t>
            </a:r>
            <a:r>
              <a:rPr lang="en-US" sz="2000" dirty="0" err="1">
                <a:latin typeface="Courier"/>
                <a:cs typeface="Courier"/>
              </a:rPr>
              <a:t>gOogle</a:t>
            </a:r>
            <a:r>
              <a:rPr lang="en-US" sz="2000" dirty="0">
                <a:latin typeface="Courier"/>
                <a:cs typeface="Courier"/>
              </a:rPr>
              <a:t>" "</a:t>
            </a:r>
            <a:r>
              <a:rPr lang="en-US" sz="2000" dirty="0" err="1">
                <a:latin typeface="Courier"/>
                <a:cs typeface="Courier"/>
              </a:rPr>
              <a:t>hellO</a:t>
            </a:r>
            <a:r>
              <a:rPr lang="en-US" sz="2000" dirty="0">
                <a:latin typeface="Courier"/>
                <a:cs typeface="Courier"/>
              </a:rPr>
              <a:t>"  "the"    "</a:t>
            </a:r>
            <a:r>
              <a:rPr lang="en-US" sz="2000" dirty="0" err="1">
                <a:latin typeface="Courier"/>
                <a:cs typeface="Courier"/>
              </a:rPr>
              <a:t>wOrld</a:t>
            </a:r>
            <a:r>
              <a:rPr lang="en-US" sz="2000" dirty="0">
                <a:latin typeface="Courier"/>
                <a:cs typeface="Courier"/>
              </a:rPr>
              <a:t>" </a:t>
            </a:r>
          </a:p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gsub</a:t>
            </a:r>
            <a:r>
              <a:rPr lang="en-US" sz="2000" dirty="0">
                <a:latin typeface="Courier"/>
                <a:cs typeface="Courier"/>
              </a:rPr>
              <a:t>("o", "O", 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r>
              <a:rPr lang="en-US" sz="2000" dirty="0">
                <a:latin typeface="Courier"/>
                <a:cs typeface="Courier"/>
              </a:rPr>
              <a:t>[1] "</a:t>
            </a:r>
            <a:r>
              <a:rPr lang="en-US" sz="2000" dirty="0" err="1">
                <a:latin typeface="Courier"/>
                <a:cs typeface="Courier"/>
              </a:rPr>
              <a:t>gOOgle</a:t>
            </a:r>
            <a:r>
              <a:rPr lang="en-US" sz="2000" dirty="0">
                <a:latin typeface="Courier"/>
                <a:cs typeface="Courier"/>
              </a:rPr>
              <a:t>" "</a:t>
            </a:r>
            <a:r>
              <a:rPr lang="en-US" sz="2000" dirty="0" err="1">
                <a:latin typeface="Courier"/>
                <a:cs typeface="Courier"/>
              </a:rPr>
              <a:t>hellO</a:t>
            </a:r>
            <a:r>
              <a:rPr lang="en-US" sz="2000" dirty="0">
                <a:latin typeface="Courier"/>
                <a:cs typeface="Courier"/>
              </a:rPr>
              <a:t>"  "the"    "</a:t>
            </a:r>
            <a:r>
              <a:rPr lang="en-US" sz="2000" dirty="0" err="1">
                <a:latin typeface="Courier"/>
                <a:cs typeface="Courier"/>
              </a:rPr>
              <a:t>wOrld</a:t>
            </a:r>
            <a:r>
              <a:rPr lang="en-US" sz="2000" dirty="0">
                <a:latin typeface="Courier"/>
                <a:cs typeface="Courier"/>
              </a:rPr>
              <a:t>"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601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07" y="1362889"/>
            <a:ext cx="5631153" cy="431401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R introduction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Data structure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Data input and output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Basic graphics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String operations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Functions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9D9D9"/>
                </a:solidFill>
              </a:rPr>
              <a:t>Simple statistical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ACD-98D4-444A-B59C-07AE2AECC52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700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function/module in R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692196" y="944608"/>
            <a:ext cx="7766004" cy="5710191"/>
          </a:xfrm>
        </p:spPr>
        <p:txBody>
          <a:bodyPr>
            <a:noAutofit/>
          </a:bodyPr>
          <a:lstStyle/>
          <a:p>
            <a:r>
              <a:rPr lang="en-US" dirty="0"/>
              <a:t>If a procedure is repeated multiple times, it would be valuable to convert the procedure to a function/module.</a:t>
            </a:r>
          </a:p>
          <a:p>
            <a:pPr marL="0" indent="0">
              <a:buNone/>
            </a:pPr>
            <a:endParaRPr lang="en-US" b="1" dirty="0">
              <a:solidFill>
                <a:srgbClr val="17375E"/>
              </a:solidFill>
            </a:endParaRPr>
          </a:p>
          <a:p>
            <a:r>
              <a:rPr lang="en-US" b="1" dirty="0">
                <a:solidFill>
                  <a:srgbClr val="17375E"/>
                </a:solidFill>
              </a:rPr>
              <a:t>Define a function</a:t>
            </a:r>
          </a:p>
          <a:p>
            <a:pPr marL="0" indent="0">
              <a:buNone/>
            </a:pPr>
            <a:r>
              <a:rPr lang="en-US" dirty="0" err="1"/>
              <a:t>fun_name</a:t>
            </a:r>
            <a:r>
              <a:rPr lang="en-US" dirty="0"/>
              <a:t> &lt;- function(arg_1, arg_2, ...) expression</a:t>
            </a:r>
          </a:p>
          <a:p>
            <a:pPr marL="0" indent="0">
              <a:buNone/>
            </a:pPr>
            <a:r>
              <a:rPr lang="en-US" i="1" dirty="0"/>
              <a:t>or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fun_name</a:t>
            </a:r>
            <a:r>
              <a:rPr lang="en-US" dirty="0"/>
              <a:t> &lt;- function(arg_1, arg_2, ...) {</a:t>
            </a:r>
          </a:p>
          <a:p>
            <a:pPr marL="0" indent="0">
              <a:buNone/>
            </a:pPr>
            <a:r>
              <a:rPr lang="en-US" dirty="0"/>
              <a:t>	expressions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17375E"/>
                </a:solidFill>
              </a:rPr>
              <a:t>Use a function</a:t>
            </a:r>
          </a:p>
          <a:p>
            <a:pPr marL="0" indent="0">
              <a:buNone/>
            </a:pPr>
            <a:r>
              <a:rPr lang="en-US" dirty="0" err="1"/>
              <a:t>fun_name</a:t>
            </a:r>
            <a:r>
              <a:rPr lang="en-US" dirty="0"/>
              <a:t>(arg_1, arg2, ...)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35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92196" y="2660650"/>
            <a:ext cx="6362654" cy="457200"/>
          </a:xfrm>
          <a:prstGeom prst="round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92196" y="3494730"/>
            <a:ext cx="6362654" cy="1384300"/>
          </a:xfrm>
          <a:prstGeom prst="round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197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 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37730" y="1384877"/>
            <a:ext cx="6587702" cy="277668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Define a function</a:t>
            </a:r>
          </a:p>
          <a:p>
            <a:pPr marL="0" indent="0">
              <a:buNone/>
            </a:pPr>
            <a:r>
              <a:rPr lang="en-US" dirty="0"/>
              <a:t>name &lt;- function(arg_1, arg_2, ...) expression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 example 1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threetimes</a:t>
            </a:r>
            <a:r>
              <a:rPr lang="en-US" sz="1600" dirty="0">
                <a:latin typeface="Courier"/>
                <a:cs typeface="Courier"/>
              </a:rPr>
              <a:t> &lt;- function(x) 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y &lt;- 3*x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y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37730" y="4465268"/>
            <a:ext cx="43824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threetimes</a:t>
            </a:r>
            <a:r>
              <a:rPr lang="en-US" sz="2000" dirty="0">
                <a:latin typeface="Courier"/>
                <a:cs typeface="Courier"/>
              </a:rPr>
              <a:t>(6)</a:t>
            </a:r>
          </a:p>
          <a:p>
            <a:r>
              <a:rPr lang="en-US" sz="2000" dirty="0">
                <a:latin typeface="Courier"/>
                <a:cs typeface="Courier"/>
              </a:rPr>
              <a:t>[1] 18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val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threetimes</a:t>
            </a:r>
            <a:r>
              <a:rPr lang="en-US" sz="2000" dirty="0">
                <a:latin typeface="Courier"/>
                <a:cs typeface="Courier"/>
              </a:rPr>
              <a:t>(29)</a:t>
            </a:r>
          </a:p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val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[1] 87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36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49346" y="2870200"/>
            <a:ext cx="3790904" cy="1219200"/>
          </a:xfrm>
          <a:prstGeom prst="round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651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 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3037" y="937555"/>
            <a:ext cx="7941263" cy="28875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# return the value of the nth element of the input vector</a:t>
            </a: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what_at_n</a:t>
            </a:r>
            <a:r>
              <a:rPr lang="en-US" sz="1400" dirty="0">
                <a:latin typeface="Courier"/>
                <a:cs typeface="Courier"/>
              </a:rPr>
              <a:t> &lt;- function(</a:t>
            </a:r>
            <a:r>
              <a:rPr lang="en-US" sz="1400" dirty="0" err="1">
                <a:latin typeface="Courier"/>
                <a:cs typeface="Courier"/>
              </a:rPr>
              <a:t>in_vector</a:t>
            </a:r>
            <a:r>
              <a:rPr lang="en-US" sz="1400" dirty="0">
                <a:latin typeface="Courier"/>
                <a:cs typeface="Courier"/>
              </a:rPr>
              <a:t>, n) {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# initiate the output value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nth_val</a:t>
            </a:r>
            <a:r>
              <a:rPr lang="en-US" sz="1400" dirty="0">
                <a:latin typeface="Courier"/>
                <a:cs typeface="Courier"/>
              </a:rPr>
              <a:t> &lt;- NA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if (n &lt;= length(</a:t>
            </a:r>
            <a:r>
              <a:rPr lang="en-US" sz="1400" dirty="0" err="1">
                <a:latin typeface="Courier"/>
                <a:cs typeface="Courier"/>
              </a:rPr>
              <a:t>in_vector</a:t>
            </a:r>
            <a:r>
              <a:rPr lang="en-US" sz="1400" dirty="0">
                <a:latin typeface="Courier"/>
                <a:cs typeface="Courier"/>
              </a:rPr>
              <a:t>)) {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nth_val</a:t>
            </a:r>
            <a:r>
              <a:rPr lang="en-US" sz="1400" dirty="0">
                <a:latin typeface="Courier"/>
                <a:cs typeface="Courier"/>
              </a:rPr>
              <a:t> &lt;- </a:t>
            </a:r>
            <a:r>
              <a:rPr lang="en-US" sz="1400" dirty="0" err="1">
                <a:latin typeface="Courier"/>
                <a:cs typeface="Courier"/>
              </a:rPr>
              <a:t>in_vector</a:t>
            </a:r>
            <a:r>
              <a:rPr lang="en-US" sz="1400" dirty="0">
                <a:latin typeface="Courier"/>
                <a:cs typeface="Courier"/>
              </a:rPr>
              <a:t>[n]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}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print_info</a:t>
            </a:r>
            <a:r>
              <a:rPr lang="en-US" sz="1400" dirty="0">
                <a:latin typeface="Courier"/>
                <a:cs typeface="Courier"/>
              </a:rPr>
              <a:t> &lt;- paste("The value of element", n, "is", </a:t>
            </a:r>
            <a:r>
              <a:rPr lang="en-US" sz="1400" dirty="0" err="1">
                <a:latin typeface="Courier"/>
                <a:cs typeface="Courier"/>
              </a:rPr>
              <a:t>nth_val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sep</a:t>
            </a:r>
            <a:r>
              <a:rPr lang="en-US" sz="1400" dirty="0">
                <a:latin typeface="Courier"/>
                <a:cs typeface="Courier"/>
              </a:rPr>
              <a:t>=" ")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print(</a:t>
            </a:r>
            <a:r>
              <a:rPr lang="en-US" sz="1400" dirty="0" err="1">
                <a:latin typeface="Courier"/>
                <a:cs typeface="Courier"/>
              </a:rPr>
              <a:t>print_info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nth_val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37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0346" y="924980"/>
            <a:ext cx="8152818" cy="2983905"/>
          </a:xfrm>
          <a:prstGeom prst="round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87746" y="4109581"/>
            <a:ext cx="496545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&gt;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what_at_n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(c(36, 19, 13), 2)</a:t>
            </a:r>
          </a:p>
          <a:p>
            <a:r>
              <a:rPr lang="en-US" sz="2000" dirty="0"/>
              <a:t>[1] "The value of element 2 is 19"</a:t>
            </a:r>
          </a:p>
          <a:p>
            <a:r>
              <a:rPr lang="en-US" sz="2000" dirty="0"/>
              <a:t>[1] 19</a:t>
            </a:r>
          </a:p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&gt; val2 &lt;-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what_at_n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(c(36, 19, 13), 2)</a:t>
            </a:r>
          </a:p>
          <a:p>
            <a:r>
              <a:rPr lang="en-US" sz="2000" dirty="0"/>
              <a:t>[1] "The value of element 2 is 19"</a:t>
            </a:r>
          </a:p>
          <a:p>
            <a:r>
              <a:rPr lang="en-US" sz="2000" dirty="0"/>
              <a:t>&gt; val2</a:t>
            </a:r>
          </a:p>
          <a:p>
            <a:r>
              <a:rPr lang="en-US" sz="2000" dirty="0"/>
              <a:t>[1] 19</a:t>
            </a:r>
          </a:p>
        </p:txBody>
      </p:sp>
    </p:spTree>
    <p:extLst>
      <p:ext uri="{BB962C8B-B14F-4D97-AF65-F5344CB8AC3E}">
        <p14:creationId xmlns:p14="http://schemas.microsoft.com/office/powerpoint/2010/main" val="31462284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(build-in) functions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2213458"/>
          </a:xfrm>
        </p:spPr>
        <p:txBody>
          <a:bodyPr>
            <a:normAutofit/>
          </a:bodyPr>
          <a:lstStyle/>
          <a:p>
            <a:r>
              <a:rPr lang="en-US" sz="2800" dirty="0"/>
              <a:t>R has many build-in functions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If you have choices to use a build-in function, do not use your own function (efficiency and code sharing)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082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"apply"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7468" y="1192712"/>
            <a:ext cx="4572000" cy="4076124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apply</a:t>
            </a:r>
          </a:p>
          <a:p>
            <a:r>
              <a:rPr lang="en-US" b="1" dirty="0" err="1">
                <a:solidFill>
                  <a:srgbClr val="17375E"/>
                </a:solidFill>
              </a:rPr>
              <a:t>lapply</a:t>
            </a:r>
            <a:endParaRPr lang="en-US" b="1" dirty="0">
              <a:solidFill>
                <a:srgbClr val="17375E"/>
              </a:solidFill>
            </a:endParaRPr>
          </a:p>
          <a:p>
            <a:r>
              <a:rPr lang="en-US" b="1" dirty="0" err="1">
                <a:solidFill>
                  <a:srgbClr val="17375E"/>
                </a:solidFill>
              </a:rPr>
              <a:t>sapply</a:t>
            </a:r>
            <a:endParaRPr lang="en-US" b="1" dirty="0">
              <a:solidFill>
                <a:srgbClr val="17375E"/>
              </a:solidFill>
            </a:endParaRPr>
          </a:p>
          <a:p>
            <a:r>
              <a:rPr lang="en-US" b="1" dirty="0" err="1">
                <a:solidFill>
                  <a:srgbClr val="17375E"/>
                </a:solidFill>
              </a:rPr>
              <a:t>mapply</a:t>
            </a:r>
            <a:endParaRPr lang="en-US" b="1" dirty="0">
              <a:solidFill>
                <a:srgbClr val="17375E"/>
              </a:solidFill>
            </a:endParaRPr>
          </a:p>
          <a:p>
            <a:r>
              <a:rPr lang="en-US" b="1" dirty="0" err="1">
                <a:solidFill>
                  <a:srgbClr val="17375E"/>
                </a:solidFill>
              </a:rPr>
              <a:t>tapply</a:t>
            </a:r>
            <a:endParaRPr lang="en-US" b="1" dirty="0">
              <a:solidFill>
                <a:srgbClr val="17375E"/>
              </a:solidFill>
            </a:endParaRPr>
          </a:p>
          <a:p>
            <a:endParaRPr lang="en-US" b="1" dirty="0">
              <a:solidFill>
                <a:srgbClr val="17375E"/>
              </a:solidFill>
            </a:endParaRPr>
          </a:p>
          <a:p>
            <a:r>
              <a:rPr lang="en-US" dirty="0" err="1"/>
              <a:t>vapply</a:t>
            </a:r>
            <a:endParaRPr lang="en-US" dirty="0"/>
          </a:p>
          <a:p>
            <a:r>
              <a:rPr lang="en-US" dirty="0" err="1"/>
              <a:t>rapply</a:t>
            </a:r>
            <a:endParaRPr lang="en-US" dirty="0"/>
          </a:p>
          <a:p>
            <a:r>
              <a:rPr lang="en-US" dirty="0"/>
              <a:t>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9000" y="5465339"/>
            <a:ext cx="766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goal: to simplify coding and improve computation efficiency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5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statistical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060081"/>
                <a:ext cx="6841068" cy="3702781"/>
              </a:xfrm>
            </p:spPr>
            <p:txBody>
              <a:bodyPr>
                <a:noAutofit/>
              </a:bodyPr>
              <a:lstStyle/>
              <a:p>
                <a:pPr lvl="0"/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test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ourier"/>
                    <a:cs typeface="Courier"/>
                  </a:rPr>
                  <a:t>d &lt;- c(12, 36, 24, 70)</a:t>
                </a:r>
              </a:p>
              <a:p>
                <a:pPr marL="0" indent="0">
                  <a:buNone/>
                </a:pPr>
                <a:r>
                  <a:rPr lang="en-US" dirty="0" err="1">
                    <a:latin typeface="Courier"/>
                    <a:cs typeface="Courier"/>
                  </a:rPr>
                  <a:t>dm</a:t>
                </a:r>
                <a:r>
                  <a:rPr lang="en-US" dirty="0">
                    <a:latin typeface="Courier"/>
                    <a:cs typeface="Courier"/>
                  </a:rPr>
                  <a:t> &lt;- matrix(d, </a:t>
                </a:r>
                <a:r>
                  <a:rPr lang="en-US" dirty="0" err="1">
                    <a:latin typeface="Courier"/>
                    <a:cs typeface="Courier"/>
                  </a:rPr>
                  <a:t>nrow</a:t>
                </a:r>
                <a:r>
                  <a:rPr lang="en-US" dirty="0">
                    <a:latin typeface="Courier"/>
                    <a:cs typeface="Courier"/>
                  </a:rPr>
                  <a:t>=2, </a:t>
                </a:r>
                <a:r>
                  <a:rPr lang="en-US" dirty="0" err="1">
                    <a:latin typeface="Courier"/>
                    <a:cs typeface="Courier"/>
                  </a:rPr>
                  <a:t>byrow</a:t>
                </a:r>
                <a:r>
                  <a:rPr lang="en-US" dirty="0">
                    <a:latin typeface="Courier"/>
                    <a:cs typeface="Courier"/>
                  </a:rPr>
                  <a:t>=T)</a:t>
                </a:r>
              </a:p>
              <a:p>
                <a:pPr marL="0" indent="0">
                  <a:buNone/>
                </a:pPr>
                <a:r>
                  <a:rPr lang="en-US" dirty="0" err="1">
                    <a:solidFill>
                      <a:srgbClr val="FF0000"/>
                    </a:solidFill>
                    <a:latin typeface="Courier"/>
                    <a:cs typeface="Courier"/>
                  </a:rPr>
                  <a:t>chisq.test</a:t>
                </a:r>
                <a:r>
                  <a:rPr lang="en-US" dirty="0">
                    <a:latin typeface="Courier"/>
                    <a:cs typeface="Courier"/>
                  </a:rPr>
                  <a:t>(</a:t>
                </a:r>
                <a:r>
                  <a:rPr lang="en-US" dirty="0" err="1">
                    <a:latin typeface="Courier"/>
                    <a:cs typeface="Courier"/>
                  </a:rPr>
                  <a:t>dm</a:t>
                </a:r>
                <a:r>
                  <a:rPr lang="en-US" dirty="0">
                    <a:latin typeface="Courier"/>
                    <a:cs typeface="Courier"/>
                  </a:rPr>
                  <a:t>)</a:t>
                </a:r>
              </a:p>
              <a:p>
                <a:pPr marL="0" indent="0">
                  <a:buNone/>
                </a:pPr>
                <a:endParaRPr lang="en-US" dirty="0">
                  <a:latin typeface="Courier"/>
                  <a:cs typeface="Courier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data:  </a:t>
                </a:r>
                <a:r>
                  <a:rPr lang="en-US" dirty="0" err="1">
                    <a:solidFill>
                      <a:schemeClr val="bg1">
                        <a:lumMod val="50000"/>
                      </a:schemeClr>
                    </a:solidFill>
                  </a:rPr>
                  <a:t>dm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X-squared = 0, </a:t>
                </a:r>
                <a:r>
                  <a:rPr lang="en-US" dirty="0" err="1">
                    <a:solidFill>
                      <a:schemeClr val="bg1">
                        <a:lumMod val="50000"/>
                      </a:schemeClr>
                    </a:solidFill>
                  </a:rPr>
                  <a:t>df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= 1, p-value = 1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060081"/>
                <a:ext cx="6841068" cy="3702781"/>
              </a:xfrm>
              <a:blipFill>
                <a:blip r:embed="rId2"/>
                <a:stretch>
                  <a:fillRect l="-1670" t="-2055" b="-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955338"/>
              </p:ext>
            </p:extLst>
          </p:nvPr>
        </p:nvGraphicFramePr>
        <p:xfrm>
          <a:off x="6331447" y="1809019"/>
          <a:ext cx="207896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9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3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894718" y="2060081"/>
            <a:ext cx="39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69353" y="1324966"/>
            <a:ext cx="379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72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1009096"/>
          </a:xfrm>
        </p:spPr>
        <p:txBody>
          <a:bodyPr/>
          <a:lstStyle/>
          <a:p>
            <a:r>
              <a:rPr lang="en-US" b="1" dirty="0">
                <a:solidFill>
                  <a:srgbClr val="17375E"/>
                </a:solidFill>
              </a:rPr>
              <a:t>apply(X, MARGIN, FUN, ...)</a:t>
            </a:r>
          </a:p>
          <a:p>
            <a:pPr marL="0" indent="0">
              <a:buNone/>
            </a:pPr>
            <a:r>
              <a:rPr lang="en-US" dirty="0"/>
              <a:t>apply a function to margins of an array or matrix.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165399"/>
              </p:ext>
            </p:extLst>
          </p:nvPr>
        </p:nvGraphicFramePr>
        <p:xfrm>
          <a:off x="2901949" y="3124729"/>
          <a:ext cx="2476500" cy="153924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15289" y="2701723"/>
            <a:ext cx="37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44066" y="2527982"/>
            <a:ext cx="240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apply(d,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, sum)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235883"/>
              </p:ext>
            </p:extLst>
          </p:nvPr>
        </p:nvGraphicFramePr>
        <p:xfrm>
          <a:off x="2893482" y="4910666"/>
          <a:ext cx="2476500" cy="281781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78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24.37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24.43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14.91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756311"/>
              </p:ext>
            </p:extLst>
          </p:nvPr>
        </p:nvGraphicFramePr>
        <p:xfrm>
          <a:off x="6038850" y="3157739"/>
          <a:ext cx="825500" cy="153924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10.36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10.04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10.43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11.06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11.44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10.38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276601" y="3116262"/>
            <a:ext cx="2218267" cy="304271"/>
          </a:xfrm>
          <a:prstGeom prst="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10469" y="3116261"/>
            <a:ext cx="465666" cy="1580717"/>
          </a:xfrm>
          <a:prstGeom prst="rect">
            <a:avLst/>
          </a:prstGeom>
          <a:noFill/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7590" y="4890180"/>
            <a:ext cx="240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apply(d,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, sum)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4334" y="5671234"/>
            <a:ext cx="12620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17375E"/>
                </a:solidFill>
                <a:latin typeface="Courier New"/>
                <a:cs typeface="Courier New"/>
              </a:rPr>
              <a:t>rowSums</a:t>
            </a:r>
            <a:endParaRPr lang="en-US" sz="2000" b="1" dirty="0">
              <a:solidFill>
                <a:srgbClr val="17375E"/>
              </a:solidFill>
              <a:latin typeface="Courier New"/>
              <a:cs typeface="Courier New"/>
            </a:endParaRPr>
          </a:p>
          <a:p>
            <a:r>
              <a:rPr lang="en-US" sz="2000" b="1" dirty="0" err="1">
                <a:solidFill>
                  <a:srgbClr val="17375E"/>
                </a:solidFill>
                <a:latin typeface="Courier New"/>
                <a:cs typeface="Courier New"/>
              </a:rPr>
              <a:t>colSums</a:t>
            </a:r>
            <a:endParaRPr lang="en-US" sz="2000" b="1" dirty="0">
              <a:solidFill>
                <a:srgbClr val="17375E"/>
              </a:solidFill>
              <a:latin typeface="Courier New"/>
              <a:cs typeface="Courier New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4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1" grpId="0" animBg="1"/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- 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136289"/>
            <a:ext cx="816041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&gt; head(diamonds)</a:t>
            </a:r>
          </a:p>
          <a:p>
            <a:r>
              <a:rPr lang="en-US" sz="1600" dirty="0">
                <a:latin typeface="Courier"/>
                <a:cs typeface="Courier"/>
              </a:rPr>
              <a:t>  carat       cut color clarity depth table price    x    y    z</a:t>
            </a:r>
          </a:p>
          <a:p>
            <a:r>
              <a:rPr lang="en-US" sz="1600" dirty="0">
                <a:latin typeface="Courier"/>
                <a:cs typeface="Courier"/>
              </a:rPr>
              <a:t>1  0.23     Ideal     E     SI2  61.5    55   326 3.95 3.98 2.43</a:t>
            </a:r>
          </a:p>
          <a:p>
            <a:r>
              <a:rPr lang="en-US" sz="1600" dirty="0">
                <a:latin typeface="Courier"/>
                <a:cs typeface="Courier"/>
              </a:rPr>
              <a:t>2  0.21   Premium     E     SI1  59.8    61   326 3.89 3.84 2.31</a:t>
            </a:r>
          </a:p>
          <a:p>
            <a:r>
              <a:rPr lang="en-US" sz="1600" dirty="0">
                <a:latin typeface="Courier"/>
                <a:cs typeface="Courier"/>
              </a:rPr>
              <a:t>3  0.23      Good     E     VS1  56.9    65   327 4.05 4.07 2.31</a:t>
            </a:r>
          </a:p>
          <a:p>
            <a:r>
              <a:rPr lang="en-US" sz="1600" dirty="0">
                <a:latin typeface="Courier"/>
                <a:cs typeface="Courier"/>
              </a:rPr>
              <a:t>4  0.29   Premium     I     VS2  62.4    58   334 4.20 4.23 2.63</a:t>
            </a:r>
          </a:p>
          <a:p>
            <a:r>
              <a:rPr lang="en-US" sz="1600" dirty="0">
                <a:latin typeface="Courier"/>
                <a:cs typeface="Courier"/>
              </a:rPr>
              <a:t>5  0.31      Good     J     SI2  63.3    58   335 4.34 4.35 2.75</a:t>
            </a:r>
          </a:p>
          <a:p>
            <a:r>
              <a:rPr lang="en-US" sz="1600" dirty="0">
                <a:latin typeface="Courier"/>
                <a:cs typeface="Courier"/>
              </a:rPr>
              <a:t>6  0.24 Very Good     J    VVS2  62.8    57   336 3.94 3.96 2.48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&gt; apply(diamonds[, c("carat", "price")], 2, mean)</a:t>
            </a:r>
          </a:p>
          <a:p>
            <a:r>
              <a:rPr lang="en-US" sz="1600" dirty="0">
                <a:latin typeface="Courier"/>
                <a:cs typeface="Courier"/>
              </a:rPr>
              <a:t>       carat        price </a:t>
            </a:r>
          </a:p>
          <a:p>
            <a:r>
              <a:rPr lang="en-US" sz="1600" dirty="0">
                <a:latin typeface="Courier"/>
                <a:cs typeface="Courier"/>
              </a:rPr>
              <a:t>   0.7979397 3932.7997219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837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 your own function with apply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8400" y="1211886"/>
            <a:ext cx="6934200" cy="30008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sumsqrt</a:t>
            </a:r>
            <a:r>
              <a:rPr lang="en-US" sz="2000" dirty="0">
                <a:latin typeface="Courier New"/>
                <a:cs typeface="Courier New"/>
              </a:rPr>
              <a:t> &lt;- function(x) {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sum(</a:t>
            </a:r>
            <a:r>
              <a:rPr lang="en-US" sz="2000" dirty="0" err="1">
                <a:latin typeface="Courier New"/>
                <a:cs typeface="Courier New"/>
              </a:rPr>
              <a:t>sqrt</a:t>
            </a:r>
            <a:r>
              <a:rPr lang="en-US" sz="2000" dirty="0">
                <a:latin typeface="Courier New"/>
                <a:cs typeface="Courier New"/>
              </a:rPr>
              <a:t>(x))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apply(d, 1, </a:t>
            </a:r>
            <a:r>
              <a:rPr lang="en-US" sz="2000" dirty="0" err="1">
                <a:latin typeface="Courier New"/>
                <a:cs typeface="Courier New"/>
              </a:rPr>
              <a:t>sumsqrt</a:t>
            </a:r>
            <a:r>
              <a:rPr lang="en-US" sz="20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or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apply(d, 1, function(x) sum(</a:t>
            </a:r>
            <a:r>
              <a:rPr lang="en-US" sz="2000" dirty="0" err="1">
                <a:latin typeface="Courier New"/>
                <a:cs typeface="Courier New"/>
              </a:rPr>
              <a:t>sqrt</a:t>
            </a:r>
            <a:r>
              <a:rPr lang="en-US" sz="2000" dirty="0">
                <a:latin typeface="Courier New"/>
                <a:cs typeface="Courier New"/>
              </a:rPr>
              <a:t>(x)))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32280"/>
              </p:ext>
            </p:extLst>
          </p:nvPr>
        </p:nvGraphicFramePr>
        <p:xfrm>
          <a:off x="2400300" y="4673595"/>
          <a:ext cx="2476500" cy="153924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3.95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3.98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2.43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3.89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3.84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2.31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4.05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4.07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2.31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4.2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4.23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2.63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4.34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4.35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2.75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3.94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3.96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2.48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141521"/>
              </p:ext>
            </p:extLst>
          </p:nvPr>
        </p:nvGraphicFramePr>
        <p:xfrm>
          <a:off x="5386918" y="4673595"/>
          <a:ext cx="520700" cy="1539240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5.45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5.73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5.83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>
            <a:off x="5604935" y="4402133"/>
            <a:ext cx="177800" cy="2032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195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tapply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96105"/>
            <a:ext cx="8229600" cy="1352318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tapply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/>
              <a:t>Applying </a:t>
            </a:r>
            <a:r>
              <a:rPr lang="en-US" i="1" u="sng" dirty="0"/>
              <a:t>a function </a:t>
            </a:r>
            <a:r>
              <a:rPr lang="en-US" dirty="0"/>
              <a:t>to each element of </a:t>
            </a:r>
            <a:r>
              <a:rPr lang="en-US" i="1" u="sng" dirty="0"/>
              <a:t>a vector</a:t>
            </a:r>
            <a:r>
              <a:rPr lang="en-US" dirty="0"/>
              <a:t> given by the category of each element, provided by </a:t>
            </a:r>
            <a:r>
              <a:rPr lang="en-US" i="1" u="sng" dirty="0"/>
              <a:t>the other vector</a:t>
            </a:r>
            <a:r>
              <a:rPr lang="en-US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977449"/>
            <a:ext cx="81604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&gt; head(diamonds)</a:t>
            </a:r>
          </a:p>
          <a:p>
            <a:r>
              <a:rPr lang="en-US" sz="1400" dirty="0">
                <a:latin typeface="Courier New"/>
                <a:cs typeface="Courier New"/>
              </a:rPr>
              <a:t>  carat       cut color clarity depth table price    x    y    z</a:t>
            </a:r>
          </a:p>
          <a:p>
            <a:r>
              <a:rPr lang="en-US" sz="1400" dirty="0">
                <a:latin typeface="Courier New"/>
                <a:cs typeface="Courier New"/>
              </a:rPr>
              <a:t>1  0.23     Ideal     E     SI2  61.5    55   326 3.95 3.98 2.43</a:t>
            </a:r>
          </a:p>
          <a:p>
            <a:r>
              <a:rPr lang="en-US" sz="1400" dirty="0">
                <a:latin typeface="Courier New"/>
                <a:cs typeface="Courier New"/>
              </a:rPr>
              <a:t>2  0.21   Premium     E     SI1  59.8    61   326 3.89 3.84 2.31</a:t>
            </a:r>
          </a:p>
          <a:p>
            <a:r>
              <a:rPr lang="en-US" sz="1400" dirty="0">
                <a:latin typeface="Courier New"/>
                <a:cs typeface="Courier New"/>
              </a:rPr>
              <a:t>3  0.23      Good     E     VS1  56.9    65   327 4.05 4.07 2.31</a:t>
            </a:r>
          </a:p>
          <a:p>
            <a:r>
              <a:rPr lang="en-US" sz="1400" dirty="0">
                <a:latin typeface="Courier New"/>
                <a:cs typeface="Courier New"/>
              </a:rPr>
              <a:t>4  0.29   Premium     I     VS2  62.4    58   334 4.20 4.23 2.63</a:t>
            </a:r>
          </a:p>
          <a:p>
            <a:r>
              <a:rPr lang="en-US" sz="1400" dirty="0">
                <a:latin typeface="Courier New"/>
                <a:cs typeface="Courier New"/>
              </a:rPr>
              <a:t>5  0.31      Good     J     SI2  63.3    58   335 4.34 4.35 2.75</a:t>
            </a:r>
          </a:p>
          <a:p>
            <a:r>
              <a:rPr lang="en-US" sz="1400" dirty="0">
                <a:latin typeface="Courier New"/>
                <a:cs typeface="Courier New"/>
              </a:rPr>
              <a:t>6  0.24 Very Good     J    VVS2  62.8    57   336 3.94 3.96 2.48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&gt; </a:t>
            </a:r>
            <a:r>
              <a:rPr lang="en-US" sz="1400" dirty="0" err="1">
                <a:latin typeface="Courier New"/>
                <a:cs typeface="Courier New"/>
              </a:rPr>
              <a:t>tapply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err="1">
                <a:latin typeface="Courier New"/>
                <a:cs typeface="Courier New"/>
              </a:rPr>
              <a:t>diamonds$price</a:t>
            </a:r>
            <a:r>
              <a:rPr lang="en-US" sz="1400" dirty="0">
                <a:latin typeface="Courier New"/>
                <a:cs typeface="Courier New"/>
              </a:rPr>
              <a:t>, </a:t>
            </a:r>
            <a:r>
              <a:rPr lang="en-US" sz="1400" dirty="0" err="1">
                <a:latin typeface="Courier New"/>
                <a:cs typeface="Courier New"/>
              </a:rPr>
              <a:t>diamonds$cut</a:t>
            </a:r>
            <a:r>
              <a:rPr lang="en-US" sz="1400" dirty="0">
                <a:latin typeface="Courier New"/>
                <a:cs typeface="Courier New"/>
              </a:rPr>
              <a:t>, mean)</a:t>
            </a:r>
          </a:p>
          <a:p>
            <a:r>
              <a:rPr lang="en-US" sz="1400" dirty="0">
                <a:latin typeface="Courier New"/>
                <a:cs typeface="Courier New"/>
              </a:rPr>
              <a:t>     Fair      Good Very Good   Premium     Ideal </a:t>
            </a:r>
          </a:p>
          <a:p>
            <a:r>
              <a:rPr lang="en-US" sz="1400" dirty="0">
                <a:latin typeface="Courier New"/>
                <a:cs typeface="Courier New"/>
              </a:rPr>
              <a:t> 4358.758  3928.864  3981.760  4584.258  3457.542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607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7266" y="1256168"/>
            <a:ext cx="8229600" cy="10434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table()</a:t>
            </a:r>
          </a:p>
          <a:p>
            <a:pPr marL="0" indent="0">
              <a:buNone/>
            </a:pPr>
            <a:r>
              <a:rPr lang="en-US" dirty="0"/>
              <a:t>Determining counts for each category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1749" y="2368231"/>
            <a:ext cx="81604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&gt; head(diamonds)</a:t>
            </a:r>
          </a:p>
          <a:p>
            <a:r>
              <a:rPr lang="en-US" sz="1600" dirty="0">
                <a:latin typeface="Courier"/>
                <a:cs typeface="Courier"/>
              </a:rPr>
              <a:t>  carat       cut color clarity depth table price    x    y    z</a:t>
            </a:r>
          </a:p>
          <a:p>
            <a:r>
              <a:rPr lang="en-US" sz="1600" dirty="0">
                <a:latin typeface="Courier"/>
                <a:cs typeface="Courier"/>
              </a:rPr>
              <a:t>1  0.23     Ideal     E     SI2  61.5    55   326 3.95 3.98 2.43</a:t>
            </a:r>
          </a:p>
          <a:p>
            <a:r>
              <a:rPr lang="en-US" sz="1600" dirty="0">
                <a:latin typeface="Courier"/>
                <a:cs typeface="Courier"/>
              </a:rPr>
              <a:t>2  0.21   Premium     E     SI1  59.8    61   326 3.89 3.84 2.31</a:t>
            </a:r>
          </a:p>
          <a:p>
            <a:r>
              <a:rPr lang="en-US" sz="1600" dirty="0">
                <a:latin typeface="Courier"/>
                <a:cs typeface="Courier"/>
              </a:rPr>
              <a:t>3  0.23      Good     E     VS1  56.9    65   327 4.05 4.07 2.31</a:t>
            </a:r>
          </a:p>
          <a:p>
            <a:r>
              <a:rPr lang="en-US" sz="1600" dirty="0">
                <a:latin typeface="Courier"/>
                <a:cs typeface="Courier"/>
              </a:rPr>
              <a:t>4  0.29   Premium     I     VS2  62.4    58   334 4.20 4.23 2.63</a:t>
            </a:r>
          </a:p>
          <a:p>
            <a:r>
              <a:rPr lang="en-US" sz="1600" dirty="0">
                <a:latin typeface="Courier"/>
                <a:cs typeface="Courier"/>
              </a:rPr>
              <a:t>5  0.31      Good     J     SI2  63.3    58   335 4.34 4.35 2.75</a:t>
            </a:r>
          </a:p>
          <a:p>
            <a:r>
              <a:rPr lang="en-US" sz="1600" dirty="0">
                <a:latin typeface="Courier"/>
                <a:cs typeface="Courier"/>
              </a:rPr>
              <a:t>6  0.24 Very Good     J    VVS2  62.8    57   336 3.94 3.96 2.48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&gt; table(</a:t>
            </a:r>
            <a:r>
              <a:rPr lang="en-US" sz="1600" dirty="0" err="1">
                <a:latin typeface="Courier"/>
                <a:cs typeface="Courier"/>
              </a:rPr>
              <a:t>diamonds$cut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   Fair      Good Very Good   Premium     Ideal </a:t>
            </a:r>
          </a:p>
          <a:p>
            <a:r>
              <a:rPr lang="en-US" sz="1600" dirty="0">
                <a:latin typeface="Courier"/>
                <a:cs typeface="Courier"/>
              </a:rPr>
              <a:t>     1610      4906     12082     13791     21551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968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07" y="1362889"/>
            <a:ext cx="5631153" cy="431401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R introduction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Data structure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Data input and output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Basic graphics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9D9D9"/>
                </a:solidFill>
              </a:rPr>
              <a:t>String operations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9D9D9"/>
                </a:solidFill>
              </a:rPr>
              <a:t>Functions</a:t>
            </a:r>
          </a:p>
          <a:p>
            <a:pPr>
              <a:lnSpc>
                <a:spcPct val="120000"/>
              </a:lnSpc>
            </a:pPr>
            <a:r>
              <a:rPr lang="en-US" sz="3200" dirty="0"/>
              <a:t>Simple statistical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ACD-98D4-444A-B59C-07AE2AECC52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214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5"/>
            <a:ext cx="6119282" cy="422852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t.test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/>
              <a:t>Performs one and two sample t-tests on vectors of data.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Student's sleep data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plot(extra ~ group, data = sleep)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t-test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with(sleep, </a:t>
            </a:r>
            <a:r>
              <a:rPr lang="en-US" sz="1800" dirty="0" err="1">
                <a:latin typeface="Courier New"/>
                <a:cs typeface="Courier New"/>
              </a:rPr>
              <a:t>t.test</a:t>
            </a:r>
            <a:r>
              <a:rPr lang="en-US" sz="1800" dirty="0">
                <a:latin typeface="Courier New"/>
                <a:cs typeface="Courier New"/>
              </a:rPr>
              <a:t>(extra[group == 1], extra[group == 2]))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Formula</a:t>
            </a:r>
          </a:p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t.test</a:t>
            </a:r>
            <a:r>
              <a:rPr lang="en-US" sz="1800" dirty="0">
                <a:latin typeface="Courier New"/>
                <a:cs typeface="Courier New"/>
              </a:rPr>
              <a:t>(extra ~ group, data = sleep)</a:t>
            </a:r>
          </a:p>
          <a:p>
            <a:endParaRPr lang="en-US" sz="1800" dirty="0">
              <a:latin typeface="Courier New"/>
              <a:cs typeface="Courier New"/>
            </a:endParaRPr>
          </a:p>
        </p:txBody>
      </p:sp>
      <p:pic>
        <p:nvPicPr>
          <p:cNvPr id="4" name="Picture 3" descr="Screenshot 2017-02-08 15.46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483" y="624292"/>
            <a:ext cx="1128627" cy="3727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46518" y="143933"/>
            <a:ext cx="1212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data: sleep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482" y="4351867"/>
            <a:ext cx="2192866" cy="219286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523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 (I)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5737" y="1247587"/>
            <a:ext cx="6362463" cy="2020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Fitting a linear model</a:t>
            </a:r>
          </a:p>
          <a:p>
            <a:pPr marL="0" indent="0">
              <a:buNone/>
            </a:pPr>
            <a:r>
              <a:rPr lang="en-US" dirty="0"/>
              <a:t>lm(formula, data = </a:t>
            </a:r>
            <a:r>
              <a:rPr lang="en-US" dirty="0" err="1"/>
              <a:t>data.frame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pc &lt;- lm(price ~ carat, data=diamonds)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summary(pc)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52091" y="3413542"/>
            <a:ext cx="591024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Residuals:</a:t>
            </a:r>
          </a:p>
          <a:p>
            <a:r>
              <a:rPr lang="en-US" sz="1200" dirty="0">
                <a:latin typeface="Courier"/>
                <a:cs typeface="Courier"/>
              </a:rPr>
              <a:t>     Min       1Q   Median       3Q      Max </a:t>
            </a:r>
          </a:p>
          <a:p>
            <a:r>
              <a:rPr lang="en-US" sz="1200" dirty="0">
                <a:latin typeface="Courier"/>
                <a:cs typeface="Courier"/>
              </a:rPr>
              <a:t>-18585.3   -804.8    -18.9    537.4  12731.7 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Coefficients:</a:t>
            </a:r>
          </a:p>
          <a:p>
            <a:r>
              <a:rPr lang="en-US" sz="1200" dirty="0">
                <a:latin typeface="Courier"/>
                <a:cs typeface="Courier"/>
              </a:rPr>
              <a:t>            Estimate Std. Error t value </a:t>
            </a:r>
            <a:r>
              <a:rPr lang="en-US" sz="1200" dirty="0" err="1">
                <a:latin typeface="Courier"/>
                <a:cs typeface="Courier"/>
              </a:rPr>
              <a:t>Pr</a:t>
            </a:r>
            <a:r>
              <a:rPr lang="en-US" sz="1200" dirty="0">
                <a:latin typeface="Courier"/>
                <a:cs typeface="Courier"/>
              </a:rPr>
              <a:t>(&gt;|t|)    </a:t>
            </a:r>
          </a:p>
          <a:p>
            <a:r>
              <a:rPr lang="en-US" sz="1200" dirty="0">
                <a:latin typeface="Courier"/>
                <a:cs typeface="Courier"/>
              </a:rPr>
              <a:t>(Intercept) -2256.36      13.06  -172.8   &lt;2e-16 ***</a:t>
            </a:r>
          </a:p>
          <a:p>
            <a:r>
              <a:rPr lang="en-US" sz="1200" dirty="0">
                <a:latin typeface="Courier"/>
                <a:cs typeface="Courier"/>
              </a:rPr>
              <a:t>carat        7756.43      14.07   551.4   &lt;2e-16 ***</a:t>
            </a:r>
          </a:p>
          <a:p>
            <a:r>
              <a:rPr lang="en-US" sz="1200" dirty="0">
                <a:latin typeface="Courier"/>
                <a:cs typeface="Courier"/>
              </a:rPr>
              <a:t>---</a:t>
            </a:r>
          </a:p>
          <a:p>
            <a:r>
              <a:rPr lang="en-US" sz="1200" dirty="0" err="1">
                <a:latin typeface="Courier"/>
                <a:cs typeface="Courier"/>
              </a:rPr>
              <a:t>Signif</a:t>
            </a:r>
            <a:r>
              <a:rPr lang="en-US" sz="1200" dirty="0">
                <a:latin typeface="Courier"/>
                <a:cs typeface="Courier"/>
              </a:rPr>
              <a:t>. codes:  0 ‘***’ 0.001 ‘**’ 0.01 ‘*’ 0.05 ‘.’ 0.1 ‘ ’ 1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Residual standard error: 1549 on 53938 degrees of freedom</a:t>
            </a:r>
          </a:p>
          <a:p>
            <a:r>
              <a:rPr lang="en-US" sz="1200" dirty="0">
                <a:latin typeface="Courier"/>
                <a:cs typeface="Courier"/>
              </a:rPr>
              <a:t>Multiple R-squared:  0.8493,	Adjusted R-squared:  0.8493 </a:t>
            </a:r>
          </a:p>
          <a:p>
            <a:r>
              <a:rPr lang="en-US" sz="1200" dirty="0">
                <a:latin typeface="Courier"/>
                <a:cs typeface="Courier"/>
              </a:rPr>
              <a:t>F-statistic: 3.041e+05 on 1 and 53938 DF,  p-value: &lt; 2.2e-16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073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 (I)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1803" y="1242107"/>
            <a:ext cx="6684197" cy="2266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ANOVA</a:t>
            </a:r>
          </a:p>
          <a:p>
            <a:pPr marL="0" indent="0">
              <a:buNone/>
            </a:pPr>
            <a:r>
              <a:rPr lang="en-US" dirty="0" err="1"/>
              <a:t>anova</a:t>
            </a:r>
            <a:r>
              <a:rPr lang="en-US" dirty="0"/>
              <a:t>(model)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pcc</a:t>
            </a:r>
            <a:r>
              <a:rPr lang="en-US" sz="1600" dirty="0">
                <a:latin typeface="Courier"/>
                <a:cs typeface="Courier"/>
              </a:rPr>
              <a:t> &lt;- lm(price ~ carat + cut, data=diamonds)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anova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pcc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53364" y="3514681"/>
            <a:ext cx="635656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>
                <a:latin typeface="Courier"/>
                <a:cs typeface="Courier"/>
              </a:defRPr>
            </a:lvl1pPr>
          </a:lstStyle>
          <a:p>
            <a:r>
              <a:rPr lang="en-US" sz="1200" dirty="0"/>
              <a:t>Analysis of Variance Table</a:t>
            </a:r>
          </a:p>
          <a:p>
            <a:endParaRPr lang="en-US" sz="1200" dirty="0"/>
          </a:p>
          <a:p>
            <a:r>
              <a:rPr lang="en-US" sz="1200" dirty="0"/>
              <a:t>Response: price</a:t>
            </a:r>
          </a:p>
          <a:p>
            <a:r>
              <a:rPr lang="en-US" sz="1200" dirty="0"/>
              <a:t>             </a:t>
            </a:r>
            <a:r>
              <a:rPr lang="en-US" sz="1200" dirty="0" err="1"/>
              <a:t>Df</a:t>
            </a:r>
            <a:r>
              <a:rPr lang="en-US" sz="1200" dirty="0"/>
              <a:t>     Sum </a:t>
            </a:r>
            <a:r>
              <a:rPr lang="en-US" sz="1200" dirty="0" err="1"/>
              <a:t>Sq</a:t>
            </a:r>
            <a:r>
              <a:rPr lang="en-US" sz="1200" dirty="0"/>
              <a:t>    Mean </a:t>
            </a:r>
            <a:r>
              <a:rPr lang="en-US" sz="1200" dirty="0" err="1"/>
              <a:t>Sq</a:t>
            </a:r>
            <a:r>
              <a:rPr lang="en-US" sz="1200" dirty="0"/>
              <a:t>   F value    </a:t>
            </a:r>
            <a:r>
              <a:rPr lang="en-US" sz="1200" dirty="0" err="1"/>
              <a:t>Pr</a:t>
            </a:r>
            <a:r>
              <a:rPr lang="en-US" sz="1200" dirty="0"/>
              <a:t>(&gt;F)    </a:t>
            </a:r>
          </a:p>
          <a:p>
            <a:r>
              <a:rPr lang="en-US" sz="1200" dirty="0"/>
              <a:t>carat         1 7.2913e+11 7.2913e+11 319162.11 &lt; 2.2e-16 ***</a:t>
            </a:r>
          </a:p>
          <a:p>
            <a:r>
              <a:rPr lang="en-US" sz="1200" dirty="0"/>
              <a:t>cut           4 6.1332e+09 1.5333e+09    671.17 &lt; 2.2e-16 ***</a:t>
            </a:r>
          </a:p>
          <a:p>
            <a:r>
              <a:rPr lang="en-US" sz="1200" dirty="0"/>
              <a:t>Residuals 53934 1.2321e+11 2.2845e+06                        </a:t>
            </a:r>
          </a:p>
          <a:p>
            <a:r>
              <a:rPr lang="en-US" sz="1200" dirty="0"/>
              <a:t>---</a:t>
            </a:r>
          </a:p>
          <a:p>
            <a:r>
              <a:rPr lang="en-US" sz="1200" dirty="0" err="1"/>
              <a:t>Signif</a:t>
            </a:r>
            <a:r>
              <a:rPr lang="en-US" sz="1200" dirty="0"/>
              <a:t>. codes:  0 ‘***’ 0.001 ‘**’ 0.01 ‘*’ 0.05 ‘.’ 0.1 ‘ ’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686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 (II)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1803" y="1165906"/>
            <a:ext cx="7731947" cy="27075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Comparing two models</a:t>
            </a:r>
          </a:p>
          <a:p>
            <a:pPr marL="0" indent="0">
              <a:buNone/>
            </a:pPr>
            <a:r>
              <a:rPr lang="en-US" dirty="0" err="1"/>
              <a:t>anova</a:t>
            </a:r>
            <a:r>
              <a:rPr lang="en-US" dirty="0"/>
              <a:t>(model1, model2)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pc &lt;- lm(price ~ carat, data=diamonds)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pcc</a:t>
            </a:r>
            <a:r>
              <a:rPr lang="en-US" sz="2000" dirty="0">
                <a:latin typeface="Courier"/>
                <a:cs typeface="Courier"/>
              </a:rPr>
              <a:t> &lt;- lm(price ~ carat + cut, data=diamonds)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anova</a:t>
            </a:r>
            <a:r>
              <a:rPr lang="en-US" sz="2000" dirty="0">
                <a:latin typeface="Courier"/>
                <a:cs typeface="Courier"/>
              </a:rPr>
              <a:t>(pc, </a:t>
            </a:r>
            <a:r>
              <a:rPr lang="en-US" sz="2000" dirty="0" err="1">
                <a:latin typeface="Courier"/>
                <a:cs typeface="Courier"/>
              </a:rPr>
              <a:t>pcc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06230" y="4017161"/>
            <a:ext cx="77408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>
                <a:latin typeface="Courier"/>
                <a:cs typeface="Courier"/>
              </a:defRPr>
            </a:lvl1pPr>
          </a:lstStyle>
          <a:p>
            <a:r>
              <a:rPr lang="en-US" sz="1600" dirty="0"/>
              <a:t>Analysis of Variance Table</a:t>
            </a:r>
          </a:p>
          <a:p>
            <a:endParaRPr lang="en-US" sz="1600" dirty="0"/>
          </a:p>
          <a:p>
            <a:r>
              <a:rPr lang="en-US" sz="1600" dirty="0"/>
              <a:t>Model 1: price ~ carat</a:t>
            </a:r>
          </a:p>
          <a:p>
            <a:r>
              <a:rPr lang="en-US" sz="1600" dirty="0"/>
              <a:t>Model 2: price ~ carat + cut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Res.Df</a:t>
            </a:r>
            <a:r>
              <a:rPr lang="en-US" sz="1600" dirty="0"/>
              <a:t>        RSS </a:t>
            </a:r>
            <a:r>
              <a:rPr lang="en-US" sz="1600" dirty="0" err="1"/>
              <a:t>Df</a:t>
            </a:r>
            <a:r>
              <a:rPr lang="en-US" sz="1600" dirty="0"/>
              <a:t>  Sum of </a:t>
            </a:r>
            <a:r>
              <a:rPr lang="en-US" sz="1600" dirty="0" err="1"/>
              <a:t>Sq</a:t>
            </a:r>
            <a:r>
              <a:rPr lang="en-US" sz="1600" dirty="0"/>
              <a:t>      F    </a:t>
            </a:r>
            <a:r>
              <a:rPr lang="en-US" sz="1600" dirty="0" err="1"/>
              <a:t>Pr</a:t>
            </a:r>
            <a:r>
              <a:rPr lang="en-US" sz="1600" dirty="0"/>
              <a:t>(&gt;F)    </a:t>
            </a:r>
          </a:p>
          <a:p>
            <a:r>
              <a:rPr lang="en-US" sz="1600" dirty="0"/>
              <a:t>1  53938 1.2935e+11                                   </a:t>
            </a:r>
          </a:p>
          <a:p>
            <a:r>
              <a:rPr lang="en-US" sz="1600" dirty="0"/>
              <a:t>2  53934 1.2321e+11  4 6133201436 671.17 &lt; 2.2e-16 ***</a:t>
            </a:r>
          </a:p>
          <a:p>
            <a:r>
              <a:rPr lang="en-US" sz="1600" dirty="0"/>
              <a:t>---</a:t>
            </a:r>
          </a:p>
          <a:p>
            <a:r>
              <a:rPr lang="en-US" sz="1600" dirty="0" err="1"/>
              <a:t>Signif</a:t>
            </a:r>
            <a:r>
              <a:rPr lang="en-US" sz="1600" dirty="0"/>
              <a:t>. codes:  0 ‘***’ 0.001 ‘**’ 0.01 ‘*’ 0.05 ‘.’ 0.1 ‘ ’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34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6532" y="274638"/>
            <a:ext cx="4250267" cy="772987"/>
          </a:xfrm>
        </p:spPr>
        <p:txBody>
          <a:bodyPr/>
          <a:lstStyle/>
          <a:p>
            <a:r>
              <a:rPr lang="en-US" dirty="0"/>
              <a:t>Example – Christmas tree</a:t>
            </a:r>
          </a:p>
        </p:txBody>
      </p:sp>
      <p:pic>
        <p:nvPicPr>
          <p:cNvPr id="4" name="Picture 3" descr="Screenshot 2017-01-26 09.01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34" y="45449"/>
            <a:ext cx="3403599" cy="6676026"/>
          </a:xfrm>
          <a:prstGeom prst="rect">
            <a:avLst/>
          </a:prstGeom>
        </p:spPr>
      </p:pic>
      <p:pic>
        <p:nvPicPr>
          <p:cNvPr id="5" name="Picture 4" descr="Screenshot 2017-01-26 09.02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334" y="2175934"/>
            <a:ext cx="3214141" cy="31496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471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chi-square test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7311" y="1517986"/>
            <a:ext cx="6235700" cy="4349414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800" b="1" dirty="0" err="1">
                <a:solidFill>
                  <a:srgbClr val="17375E"/>
                </a:solidFill>
              </a:rPr>
              <a:t>chisq.test</a:t>
            </a:r>
            <a:endParaRPr lang="en-US" sz="2800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d &lt;- c(12, 36, 24, 70)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dm</a:t>
            </a:r>
            <a:r>
              <a:rPr lang="en-US" dirty="0">
                <a:latin typeface="Courier"/>
                <a:cs typeface="Courier"/>
              </a:rPr>
              <a:t> &lt;- matrix(d, </a:t>
            </a:r>
            <a:r>
              <a:rPr lang="en-US" dirty="0" err="1">
                <a:latin typeface="Courier"/>
                <a:cs typeface="Courier"/>
              </a:rPr>
              <a:t>nrow</a:t>
            </a:r>
            <a:r>
              <a:rPr lang="en-US" dirty="0">
                <a:latin typeface="Courier"/>
                <a:cs typeface="Courier"/>
              </a:rPr>
              <a:t>=2, </a:t>
            </a:r>
            <a:r>
              <a:rPr lang="en-US" dirty="0" err="1">
                <a:latin typeface="Courier"/>
                <a:cs typeface="Courier"/>
              </a:rPr>
              <a:t>byrow</a:t>
            </a:r>
            <a:r>
              <a:rPr lang="en-US" dirty="0">
                <a:latin typeface="Courier"/>
                <a:cs typeface="Courier"/>
              </a:rPr>
              <a:t>=T)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chisq.test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dm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data: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X-squared = 0,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df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= 1, p-value = 1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498025"/>
              </p:ext>
            </p:extLst>
          </p:nvPr>
        </p:nvGraphicFramePr>
        <p:xfrm>
          <a:off x="6677310" y="1656619"/>
          <a:ext cx="207896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9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3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40581" y="1907681"/>
            <a:ext cx="39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15216" y="1172566"/>
            <a:ext cx="379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025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934" y="1969076"/>
            <a:ext cx="8229600" cy="2501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"apply" function family</a:t>
            </a:r>
          </a:p>
          <a:p>
            <a:r>
              <a:rPr lang="en-US" sz="1600" dirty="0"/>
              <a:t>https://</a:t>
            </a:r>
            <a:r>
              <a:rPr lang="en-US" sz="1600" dirty="0" err="1"/>
              <a:t>www.datacamp.com</a:t>
            </a:r>
            <a:r>
              <a:rPr lang="en-US" sz="1600" dirty="0"/>
              <a:t>/community/tutorials/</a:t>
            </a:r>
            <a:r>
              <a:rPr lang="en-US" sz="1600" dirty="0" err="1"/>
              <a:t>r-tutorial-apply-family#gs.YUI</a:t>
            </a:r>
            <a:r>
              <a:rPr lang="en-US" sz="1600" dirty="0"/>
              <a:t>=Luc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2800" dirty="0"/>
              <a:t>Statistical modeling with R</a:t>
            </a:r>
          </a:p>
          <a:p>
            <a:r>
              <a:rPr lang="en-US" sz="1600" dirty="0"/>
              <a:t>https://</a:t>
            </a:r>
            <a:r>
              <a:rPr lang="en-US" sz="1600" dirty="0" err="1"/>
              <a:t>www.datacamp.com</a:t>
            </a:r>
            <a:r>
              <a:rPr lang="en-US" sz="1600" dirty="0"/>
              <a:t>/courses/statistical-modeling-in-r-part-1</a:t>
            </a:r>
          </a:p>
          <a:p>
            <a:r>
              <a:rPr lang="en-US" sz="1600" dirty="0"/>
              <a:t>http://</a:t>
            </a:r>
            <a:r>
              <a:rPr lang="en-US" sz="1600" dirty="0" err="1"/>
              <a:t>www.analyticsforfun.com</a:t>
            </a:r>
            <a:r>
              <a:rPr lang="en-US" sz="1600" dirty="0"/>
              <a:t>/2014/06/performing-</a:t>
            </a:r>
            <a:r>
              <a:rPr lang="en-US" sz="1600" dirty="0" err="1"/>
              <a:t>anova</a:t>
            </a:r>
            <a:r>
              <a:rPr lang="en-US" sz="1600" dirty="0"/>
              <a:t>-test-in-r-results-</a:t>
            </a:r>
            <a:r>
              <a:rPr lang="en-US" sz="1600" dirty="0" err="1"/>
              <a:t>and.html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818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help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57171" y="1506835"/>
            <a:ext cx="6557539" cy="3647279"/>
          </a:xfrm>
        </p:spPr>
        <p:txBody>
          <a:bodyPr>
            <a:normAutofit/>
          </a:bodyPr>
          <a:lstStyle/>
          <a:p>
            <a:r>
              <a:rPr lang="en-US" sz="3200" dirty="0"/>
              <a:t>help(</a:t>
            </a:r>
            <a:r>
              <a:rPr lang="en-US" sz="3200" dirty="0" err="1"/>
              <a:t>ls</a:t>
            </a:r>
            <a:r>
              <a:rPr lang="en-US" sz="3200" dirty="0"/>
              <a:t>)</a:t>
            </a:r>
          </a:p>
          <a:p>
            <a:r>
              <a:rPr lang="en-US" sz="3200" dirty="0"/>
              <a:t>?</a:t>
            </a:r>
            <a:r>
              <a:rPr lang="en-US" sz="3200" dirty="0" err="1"/>
              <a:t>ls</a:t>
            </a:r>
            <a:endParaRPr lang="en-US" sz="3200" dirty="0"/>
          </a:p>
          <a:p>
            <a:r>
              <a:rPr lang="en-US" sz="3200" dirty="0"/>
              <a:t>??</a:t>
            </a:r>
            <a:r>
              <a:rPr lang="en-US" sz="3200" dirty="0" err="1"/>
              <a:t>colsum</a:t>
            </a:r>
            <a:r>
              <a:rPr lang="en-US" sz="3200" dirty="0"/>
              <a:t>: ambiguous search</a:t>
            </a:r>
          </a:p>
          <a:p>
            <a:r>
              <a:rPr lang="en-US" sz="3200" dirty="0">
                <a:hlinkClick r:id="rId3"/>
              </a:rPr>
              <a:t>R reference card</a:t>
            </a:r>
            <a:endParaRPr lang="en-US" sz="3200" dirty="0"/>
          </a:p>
          <a:p>
            <a:r>
              <a:rPr lang="en-US" sz="3200" dirty="0" err="1"/>
              <a:t>stackoverflow</a:t>
            </a:r>
            <a:endParaRPr lang="en-US" sz="3200" dirty="0"/>
          </a:p>
          <a:p>
            <a:r>
              <a:rPr lang="en-US" sz="3200" dirty="0"/>
              <a:t>Google is the best helper!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60547" y="5715308"/>
            <a:ext cx="4352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 learning: </a:t>
            </a:r>
            <a:r>
              <a:rPr lang="en-US" sz="2400" dirty="0">
                <a:hlinkClick r:id="rId4"/>
              </a:rPr>
              <a:t>http://swirlstats.com/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683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93059" y="1312070"/>
            <a:ext cx="7547061" cy="47412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Rstudio</a:t>
            </a:r>
            <a:r>
              <a:rPr lang="en-US" dirty="0"/>
              <a:t> is an open source integrated development environment (IDE) for 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 your own machine (</a:t>
            </a:r>
            <a:r>
              <a:rPr lang="en-US" dirty="0" err="1"/>
              <a:t>Rstudio</a:t>
            </a:r>
            <a:r>
              <a:rPr lang="en-US" dirty="0"/>
              <a:t> Desktop)</a:t>
            </a:r>
          </a:p>
          <a:p>
            <a:pPr marL="0" indent="0">
              <a:buNone/>
            </a:pPr>
            <a:r>
              <a:rPr lang="en-US" dirty="0"/>
              <a:t>Download and install </a:t>
            </a:r>
            <a:r>
              <a:rPr lang="en-US" dirty="0">
                <a:hlinkClick r:id="rId2"/>
              </a:rPr>
              <a:t>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Download and install </a:t>
            </a:r>
            <a:r>
              <a:rPr lang="en-US" dirty="0" err="1">
                <a:hlinkClick r:id="rId3"/>
              </a:rPr>
              <a:t>Rstudio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Rstudio</a:t>
            </a:r>
            <a:r>
              <a:rPr lang="en-US" dirty="0"/>
              <a:t> at </a:t>
            </a:r>
            <a:r>
              <a:rPr lang="en-US" dirty="0" err="1"/>
              <a:t>Beocat</a:t>
            </a:r>
            <a:r>
              <a:rPr lang="en-US" dirty="0"/>
              <a:t> (</a:t>
            </a:r>
            <a:r>
              <a:rPr lang="en-US" dirty="0" err="1"/>
              <a:t>Rstudio</a:t>
            </a:r>
            <a:r>
              <a:rPr lang="en-US" dirty="0"/>
              <a:t> server)</a:t>
            </a:r>
          </a:p>
          <a:p>
            <a:pPr marL="0" indent="0">
              <a:buNone/>
            </a:pPr>
            <a:r>
              <a:rPr lang="en-US" b="1" dirty="0" err="1"/>
              <a:t>rstudio.beocat.cis.ksu.edu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https://</a:t>
            </a:r>
            <a:r>
              <a:rPr lang="en-US" b="1" dirty="0" err="1"/>
              <a:t>ondemand.beocat.ksu.edu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Your KSU ID and password to login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629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Adventures with 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94" y="1318489"/>
            <a:ext cx="7120448" cy="47356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435283"/>
            <a:ext cx="5081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www.nature.com</a:t>
            </a:r>
            <a:r>
              <a:rPr lang="en-US" sz="1200" dirty="0"/>
              <a:t>/news/programming-tools-adventures-with-r-1.16609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646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sapply</a:t>
            </a:r>
            <a:r>
              <a:rPr lang="en-US" dirty="0"/>
              <a:t> and </a:t>
            </a:r>
            <a:r>
              <a:rPr lang="en-US" dirty="0" err="1"/>
              <a:t>lapply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103234"/>
            <a:ext cx="8851900" cy="55769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sapply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() and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lapply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en-US" sz="2000" dirty="0"/>
              <a:t>work in a similar way, calling the specified function for each item of a list or vector.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&gt; </a:t>
            </a:r>
            <a:r>
              <a:rPr lang="en-US" sz="1800" dirty="0" err="1">
                <a:latin typeface="Courier New"/>
                <a:cs typeface="Courier New"/>
              </a:rPr>
              <a:t>sapply</a:t>
            </a:r>
            <a:r>
              <a:rPr lang="en-US" sz="1800" dirty="0">
                <a:latin typeface="Courier New"/>
                <a:cs typeface="Courier New"/>
              </a:rPr>
              <a:t>(1:3, function(x) x^2)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[1] 1 4 9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lapply</a:t>
            </a:r>
            <a:r>
              <a:rPr lang="en-US" dirty="0">
                <a:solidFill>
                  <a:srgbClr val="FF0000"/>
                </a:solidFill>
              </a:rPr>
              <a:t> returns a list rather than a vector: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&gt; </a:t>
            </a:r>
            <a:r>
              <a:rPr lang="en-US" sz="1800" dirty="0" err="1">
                <a:latin typeface="Courier New"/>
                <a:cs typeface="Courier New"/>
              </a:rPr>
              <a:t>lapply</a:t>
            </a:r>
            <a:r>
              <a:rPr lang="en-US" sz="1800" dirty="0">
                <a:latin typeface="Courier New"/>
                <a:cs typeface="Courier New"/>
              </a:rPr>
              <a:t>(1:3, function(x) x^2)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[[1]]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[1] 1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[[2]]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[1] 4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[[3]]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[1] 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599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46857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mapply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en-US" dirty="0" err="1"/>
              <a:t>vectorize</a:t>
            </a:r>
            <a:r>
              <a:rPr lang="en-US" dirty="0"/>
              <a:t> arguments to a function that is not usually accepting vectors as arguments.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&gt; </a:t>
            </a:r>
            <a:r>
              <a:rPr lang="da-DK" sz="1200" dirty="0" err="1">
                <a:latin typeface="Courier New"/>
                <a:cs typeface="Courier New"/>
              </a:rPr>
              <a:t>rep</a:t>
            </a:r>
            <a:r>
              <a:rPr lang="da-DK" sz="1200" dirty="0">
                <a:latin typeface="Courier New"/>
                <a:cs typeface="Courier New"/>
              </a:rPr>
              <a:t>(1:3, 3)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[1] 1 2 3 1 2 3 1 2 3</a:t>
            </a:r>
          </a:p>
          <a:p>
            <a:pPr marL="0" indent="0">
              <a:buNone/>
            </a:pPr>
            <a:endParaRPr lang="da-DK" sz="12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&gt; </a:t>
            </a:r>
            <a:r>
              <a:rPr lang="da-DK" sz="1200" dirty="0" err="1">
                <a:latin typeface="Courier New"/>
                <a:cs typeface="Courier New"/>
              </a:rPr>
              <a:t>mapply</a:t>
            </a:r>
            <a:r>
              <a:rPr lang="da-DK" sz="1200" dirty="0">
                <a:latin typeface="Courier New"/>
                <a:cs typeface="Courier New"/>
              </a:rPr>
              <a:t>(</a:t>
            </a:r>
            <a:r>
              <a:rPr lang="da-DK" sz="1200" dirty="0" err="1">
                <a:latin typeface="Courier New"/>
                <a:cs typeface="Courier New"/>
              </a:rPr>
              <a:t>rep</a:t>
            </a:r>
            <a:r>
              <a:rPr lang="da-DK" sz="1200" dirty="0">
                <a:latin typeface="Courier New"/>
                <a:cs typeface="Courier New"/>
              </a:rPr>
              <a:t>, 1:3, 3)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     [,1] [,2] [,3]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[1,]    1    2    3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[2,]    1    2    3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[3,]    1    2    3</a:t>
            </a:r>
          </a:p>
          <a:p>
            <a:pPr marL="0" indent="0">
              <a:buNone/>
            </a:pPr>
            <a:endParaRPr lang="da-DK" sz="12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&gt; </a:t>
            </a:r>
            <a:r>
              <a:rPr lang="da-DK" sz="1200" dirty="0" err="1">
                <a:latin typeface="Courier New"/>
                <a:cs typeface="Courier New"/>
              </a:rPr>
              <a:t>mapply</a:t>
            </a:r>
            <a:r>
              <a:rPr lang="da-DK" sz="1200" dirty="0">
                <a:latin typeface="Courier New"/>
                <a:cs typeface="Courier New"/>
              </a:rPr>
              <a:t>(</a:t>
            </a:r>
            <a:r>
              <a:rPr lang="da-DK" sz="1200" dirty="0" err="1">
                <a:latin typeface="Courier New"/>
                <a:cs typeface="Courier New"/>
              </a:rPr>
              <a:t>rep</a:t>
            </a:r>
            <a:r>
              <a:rPr lang="da-DK" sz="1200" dirty="0">
                <a:latin typeface="Courier New"/>
                <a:cs typeface="Courier New"/>
              </a:rPr>
              <a:t>, 1:3, 3:1)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[[1]]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[1] 1 1 1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[[2]]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[1] 2 2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[[3]]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[1] 3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84600" y="2925233"/>
            <a:ext cx="4902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apply each element from the 3</a:t>
            </a:r>
            <a:r>
              <a:rPr lang="en-US" sz="2400" baseline="30000" dirty="0"/>
              <a:t>rd</a:t>
            </a:r>
            <a:r>
              <a:rPr lang="en-US" sz="2400" dirty="0"/>
              <a:t> argument to each element in the 2</a:t>
            </a:r>
            <a:r>
              <a:rPr lang="en-US" sz="2400" baseline="30000" dirty="0"/>
              <a:t>nd</a:t>
            </a:r>
            <a:r>
              <a:rPr lang="en-US" sz="2400" dirty="0"/>
              <a:t> argument using the function specified in the 1</a:t>
            </a:r>
            <a:r>
              <a:rPr lang="en-US" sz="2400" baseline="30000" dirty="0"/>
              <a:t>st</a:t>
            </a:r>
            <a:r>
              <a:rPr lang="en-US" sz="2400" dirty="0"/>
              <a:t> argument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combine them by column or organize them in a data frame or list format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58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857" y="3706900"/>
            <a:ext cx="79818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&gt; aggregate(</a:t>
            </a:r>
            <a:r>
              <a:rPr lang="en-US" sz="1600" dirty="0" err="1">
                <a:latin typeface="Courier New"/>
                <a:cs typeface="Courier New"/>
              </a:rPr>
              <a:t>diamonds$price</a:t>
            </a:r>
            <a:r>
              <a:rPr lang="en-US" sz="1600" dirty="0">
                <a:latin typeface="Courier New"/>
                <a:cs typeface="Courier New"/>
              </a:rPr>
              <a:t>, by=list(</a:t>
            </a:r>
            <a:r>
              <a:rPr lang="en-US" sz="1600" dirty="0" err="1">
                <a:latin typeface="Courier New"/>
                <a:cs typeface="Courier New"/>
              </a:rPr>
              <a:t>diamonds$cut</a:t>
            </a:r>
            <a:r>
              <a:rPr lang="en-US" sz="1600" dirty="0">
                <a:latin typeface="Courier New"/>
                <a:cs typeface="Courier New"/>
              </a:rPr>
              <a:t>), FUN=mean)</a:t>
            </a:r>
          </a:p>
          <a:p>
            <a:r>
              <a:rPr lang="en-US" sz="1600" dirty="0">
                <a:latin typeface="Courier New"/>
                <a:cs typeface="Courier New"/>
              </a:rPr>
              <a:t> Group.1        x</a:t>
            </a:r>
          </a:p>
          <a:p>
            <a:r>
              <a:rPr lang="en-US" sz="1600" dirty="0">
                <a:latin typeface="Courier New"/>
                <a:cs typeface="Courier New"/>
              </a:rPr>
              <a:t>1      Fair 4358.758</a:t>
            </a:r>
          </a:p>
          <a:p>
            <a:r>
              <a:rPr lang="en-US" sz="1600" dirty="0">
                <a:latin typeface="Courier New"/>
                <a:cs typeface="Courier New"/>
              </a:rPr>
              <a:t>2      Good 3928.864</a:t>
            </a:r>
          </a:p>
          <a:p>
            <a:r>
              <a:rPr lang="en-US" sz="1600" dirty="0">
                <a:latin typeface="Courier New"/>
                <a:cs typeface="Courier New"/>
              </a:rPr>
              <a:t>3 Very Good 3981.760</a:t>
            </a:r>
          </a:p>
          <a:p>
            <a:r>
              <a:rPr lang="en-US" sz="1600" dirty="0">
                <a:latin typeface="Courier New"/>
                <a:cs typeface="Courier New"/>
              </a:rPr>
              <a:t>4   Premium 4584.258</a:t>
            </a:r>
          </a:p>
          <a:p>
            <a:r>
              <a:rPr lang="en-US" sz="1600" dirty="0">
                <a:latin typeface="Courier New"/>
                <a:cs typeface="Courier New"/>
              </a:rPr>
              <a:t>5     Ideal 3457.542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&gt; </a:t>
            </a:r>
            <a:r>
              <a:rPr lang="en-US" sz="1600" dirty="0" err="1">
                <a:latin typeface="Courier New"/>
                <a:cs typeface="Courier New"/>
              </a:rPr>
              <a:t>tapply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diamonds$price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dirty="0" err="1">
                <a:latin typeface="Courier New"/>
                <a:cs typeface="Courier New"/>
              </a:rPr>
              <a:t>diamonds$cut</a:t>
            </a:r>
            <a:r>
              <a:rPr lang="en-US" sz="1600" dirty="0">
                <a:latin typeface="Courier New"/>
                <a:cs typeface="Courier New"/>
              </a:rPr>
              <a:t>, FUN=mean)</a:t>
            </a:r>
          </a:p>
          <a:p>
            <a:r>
              <a:rPr lang="en-US" sz="1600" dirty="0">
                <a:latin typeface="Courier New"/>
                <a:cs typeface="Courier New"/>
              </a:rPr>
              <a:t> Fair      Good Very Good   Premium     Ideal </a:t>
            </a:r>
          </a:p>
          <a:p>
            <a:r>
              <a:rPr lang="en-US" sz="1600" dirty="0">
                <a:latin typeface="Courier New"/>
                <a:cs typeface="Courier New"/>
              </a:rPr>
              <a:t> 4358.758  3928.864  3981.760  4584.258  3457.542</a:t>
            </a:r>
          </a:p>
          <a:p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187351"/>
            <a:ext cx="82465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carat       cut color clarity depth table price    x    y    z</a:t>
            </a:r>
          </a:p>
          <a:p>
            <a:r>
              <a:rPr lang="en-US" sz="1200" dirty="0">
                <a:latin typeface="Courier New"/>
                <a:cs typeface="Courier New"/>
              </a:rPr>
              <a:t>1  0.23     Ideal     E     SI2  61.5    55   326 3.95 3.98 2.43</a:t>
            </a:r>
          </a:p>
          <a:p>
            <a:r>
              <a:rPr lang="en-US" sz="1200" dirty="0">
                <a:latin typeface="Courier New"/>
                <a:cs typeface="Courier New"/>
              </a:rPr>
              <a:t>2  0.21   Premium     E     SI1  59.8    61   326 3.89 3.84 2.31</a:t>
            </a:r>
          </a:p>
          <a:p>
            <a:r>
              <a:rPr lang="en-US" sz="1200" dirty="0">
                <a:latin typeface="Courier New"/>
                <a:cs typeface="Courier New"/>
              </a:rPr>
              <a:t>3  0.23      Good     E     VS1  56.9    65   327 4.05 4.07 2.31</a:t>
            </a:r>
          </a:p>
          <a:p>
            <a:r>
              <a:rPr lang="en-US" sz="1200" dirty="0">
                <a:latin typeface="Courier New"/>
                <a:cs typeface="Courier New"/>
              </a:rPr>
              <a:t>4  0.29   Premium     I     VS2  62.4    58   334 4.20 4.23 2.63</a:t>
            </a:r>
          </a:p>
          <a:p>
            <a:r>
              <a:rPr lang="en-US" sz="1200" dirty="0">
                <a:latin typeface="Courier New"/>
                <a:cs typeface="Courier New"/>
              </a:rPr>
              <a:t>5  0.31      Good     J     SI2  63.3    58   335 4.34 4.35 2.75</a:t>
            </a:r>
          </a:p>
          <a:p>
            <a:r>
              <a:rPr lang="en-US" sz="1200" dirty="0">
                <a:latin typeface="Courier New"/>
                <a:cs typeface="Courier New"/>
              </a:rPr>
              <a:t>6  0.24 Very Good     J    VVS2  62.8    57   336 3.94 3.96 2.48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199" y="1022225"/>
            <a:ext cx="83227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17375E"/>
                </a:solidFill>
              </a:rPr>
              <a:t>aggregate(X, by, FUN, ...)</a:t>
            </a:r>
          </a:p>
          <a:p>
            <a:r>
              <a:rPr lang="en-US" sz="2000" dirty="0">
                <a:solidFill>
                  <a:srgbClr val="17375E"/>
                </a:solidFill>
              </a:rPr>
              <a:t>Splits the data into subsets, computes summary statistics for each, and returns the result in a convenient form.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37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commands, case sensitivity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57876"/>
            <a:ext cx="8229600" cy="4952424"/>
          </a:xfrm>
        </p:spPr>
        <p:txBody>
          <a:bodyPr>
            <a:normAutofit fontScale="70000" lnSpcReduction="20000"/>
          </a:bodyPr>
          <a:lstStyle/>
          <a:p>
            <a:r>
              <a:rPr lang="en-US" sz="3400" b="1" dirty="0">
                <a:solidFill>
                  <a:srgbClr val="17375E"/>
                </a:solidFill>
              </a:rPr>
              <a:t>Expression: </a:t>
            </a:r>
            <a:r>
              <a:rPr lang="en-US" sz="2900" dirty="0"/>
              <a:t>Print the value and not save the value in the environment</a:t>
            </a:r>
          </a:p>
          <a:p>
            <a:pPr marL="0" indent="0">
              <a:buNone/>
            </a:pPr>
            <a:r>
              <a:rPr lang="en-US" sz="2900" dirty="0"/>
              <a:t>2 + 4</a:t>
            </a:r>
          </a:p>
          <a:p>
            <a:pPr marL="0" indent="0">
              <a:buNone/>
            </a:pPr>
            <a:r>
              <a:rPr lang="en-US" sz="2900" dirty="0"/>
              <a:t>68 * 0.15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400" b="1" dirty="0">
                <a:solidFill>
                  <a:srgbClr val="17375E"/>
                </a:solidFill>
              </a:rPr>
              <a:t>Assignment: </a:t>
            </a:r>
            <a:r>
              <a:rPr lang="en-US" sz="2900" dirty="0"/>
              <a:t>Assign values to a </a:t>
            </a:r>
            <a:r>
              <a:rPr lang="en-US" sz="2900" b="1" dirty="0">
                <a:solidFill>
                  <a:srgbClr val="FF0000"/>
                </a:solidFill>
              </a:rPr>
              <a:t>variable</a:t>
            </a:r>
          </a:p>
          <a:p>
            <a:pPr marL="0" indent="0">
              <a:buNone/>
            </a:pPr>
            <a:r>
              <a:rPr lang="en-US" sz="2900" dirty="0"/>
              <a:t>y &lt;- 2</a:t>
            </a:r>
          </a:p>
          <a:p>
            <a:pPr marL="0" indent="0">
              <a:buNone/>
            </a:pPr>
            <a:r>
              <a:rPr lang="en-US" sz="2900" dirty="0"/>
              <a:t>y = 2</a:t>
            </a:r>
          </a:p>
          <a:p>
            <a:pPr marL="0" indent="0">
              <a:buNone/>
            </a:pPr>
            <a:r>
              <a:rPr lang="en-US" sz="2900" dirty="0"/>
              <a:t>assign("y", 2)</a:t>
            </a:r>
          </a:p>
          <a:p>
            <a:pPr marL="0" indent="0">
              <a:buNone/>
            </a:pPr>
            <a:r>
              <a:rPr lang="en-US" sz="2900" b="1" dirty="0">
                <a:solidFill>
                  <a:srgbClr val="FF0000"/>
                </a:solidFill>
              </a:rPr>
              <a:t>Y</a:t>
            </a:r>
            <a:r>
              <a:rPr lang="en-US" sz="2900" dirty="0"/>
              <a:t> &lt;- 2 + 4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Comments (#)</a:t>
            </a:r>
          </a:p>
          <a:p>
            <a:pPr marL="0" indent="0">
              <a:buNone/>
            </a:pPr>
            <a:r>
              <a:rPr lang="en-US" sz="2900" dirty="0"/>
              <a:t>Notes/explanation to the scripts, starting with a </a:t>
            </a:r>
            <a:r>
              <a:rPr lang="en-US" sz="2900" dirty="0" err="1"/>
              <a:t>hashtag</a:t>
            </a:r>
            <a:r>
              <a:rPr lang="en-US" sz="2900" dirty="0"/>
              <a:t> (‘#’), everything to the end of the line is a comment.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900" dirty="0"/>
              <a:t>y &lt;- 2 + 4  # an example of the assignment</a:t>
            </a:r>
          </a:p>
          <a:p>
            <a:pPr marL="0" indent="0">
              <a:buNone/>
            </a:pPr>
            <a:r>
              <a:rPr lang="en-US" sz="2900" dirty="0"/>
              <a:t>y &lt;- 2 + 4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0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7534"/>
            <a:ext cx="8229600" cy="772987"/>
          </a:xfrm>
        </p:spPr>
        <p:txBody>
          <a:bodyPr/>
          <a:lstStyle/>
          <a:p>
            <a:r>
              <a:rPr lang="en-US" dirty="0"/>
              <a:t>Data structure – vector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917" y="804029"/>
            <a:ext cx="8229600" cy="5810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 vector is a single entity consisting of an ordered collection of numbers, characters, logical quantities, etc.</a:t>
            </a:r>
          </a:p>
          <a:p>
            <a:r>
              <a:rPr lang="en-US" sz="2000" b="1" dirty="0">
                <a:solidFill>
                  <a:srgbClr val="17375E"/>
                </a:solidFill>
              </a:rPr>
              <a:t>Numeric vector</a:t>
            </a:r>
          </a:p>
          <a:p>
            <a:pPr marL="0" indent="0">
              <a:buNone/>
            </a:pPr>
            <a:r>
              <a:rPr lang="fr-FR" sz="2000" b="1" dirty="0">
                <a:solidFill>
                  <a:srgbClr val="17375E"/>
                </a:solidFill>
              </a:rPr>
              <a:t>x &lt;- c(10.4, 5.6, 3.1, 6.4, 21.7)</a:t>
            </a:r>
          </a:p>
          <a:p>
            <a:pPr marL="0" indent="0">
              <a:buNone/>
            </a:pPr>
            <a:r>
              <a:rPr lang="fr-FR" sz="2000" dirty="0" err="1"/>
              <a:t>sum</a:t>
            </a:r>
            <a:r>
              <a:rPr lang="fr-FR" sz="2000" dirty="0"/>
              <a:t>(x)</a:t>
            </a:r>
          </a:p>
          <a:p>
            <a:pPr marL="0" indent="0">
              <a:buNone/>
            </a:pPr>
            <a:r>
              <a:rPr lang="fr-FR" sz="2000" dirty="0"/>
              <a:t>y &lt;- 2</a:t>
            </a:r>
          </a:p>
          <a:p>
            <a:pPr marL="0" indent="0">
              <a:buNone/>
            </a:pPr>
            <a:r>
              <a:rPr lang="fr-FR" sz="2000" dirty="0"/>
              <a:t>2*x + y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>
                <a:solidFill>
                  <a:srgbClr val="17375E"/>
                </a:solidFill>
              </a:rPr>
              <a:t>Logical vector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17375E"/>
                </a:solidFill>
              </a:rPr>
              <a:t>lv &lt;- c(TRUE, FALSE, TRUE, TRUE)</a:t>
            </a:r>
          </a:p>
          <a:p>
            <a:pPr marL="0" indent="0">
              <a:buNone/>
            </a:pPr>
            <a:r>
              <a:rPr lang="en-US" sz="2000" dirty="0"/>
              <a:t>lv == FALSE</a:t>
            </a:r>
          </a:p>
          <a:p>
            <a:pPr marL="0" indent="0">
              <a:buNone/>
            </a:pPr>
            <a:r>
              <a:rPr lang="en-US" sz="2000" dirty="0"/>
              <a:t>sum(lv)</a:t>
            </a:r>
          </a:p>
          <a:p>
            <a:pPr marL="0" indent="0">
              <a:buNone/>
            </a:pPr>
            <a:r>
              <a:rPr lang="en-US" sz="2000" dirty="0"/>
              <a:t># The logical operators are &lt;, &lt;=, &gt;, &gt;=, ==, and !=.</a:t>
            </a:r>
          </a:p>
          <a:p>
            <a:pPr marL="0" indent="0">
              <a:buNone/>
            </a:pPr>
            <a:r>
              <a:rPr lang="en-US" sz="2000" dirty="0"/>
              <a:t># == for exact equality and != for inequality.</a:t>
            </a:r>
          </a:p>
          <a:p>
            <a:pPr marL="0" indent="0">
              <a:buNone/>
            </a:pPr>
            <a:r>
              <a:rPr lang="fr-FR" sz="2000" dirty="0"/>
              <a:t>x &lt;- c(10.4, 5.6, 3.1, 6.4, 21.7)</a:t>
            </a:r>
          </a:p>
          <a:p>
            <a:pPr marL="0" indent="0">
              <a:buNone/>
            </a:pPr>
            <a:r>
              <a:rPr lang="en-US" sz="2000" dirty="0"/>
              <a:t>lv2 &lt;- x &gt; 10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226942" y="1594191"/>
            <a:ext cx="3917058" cy="1297407"/>
            <a:chOff x="5226942" y="1594191"/>
            <a:chExt cx="3917058" cy="1297407"/>
          </a:xfrm>
        </p:grpSpPr>
        <p:sp>
          <p:nvSpPr>
            <p:cNvPr id="4" name="Rectangle 3"/>
            <p:cNvSpPr/>
            <p:nvPr/>
          </p:nvSpPr>
          <p:spPr>
            <a:xfrm>
              <a:off x="5226942" y="1594191"/>
              <a:ext cx="391705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2800" b="1" dirty="0">
                  <a:solidFill>
                    <a:srgbClr val="17375E"/>
                  </a:solidFill>
                </a:rPr>
                <a:t>c(10.4, 5.6, 3.1, 6.4, 21.7)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5960533" y="2117412"/>
              <a:ext cx="0" cy="31252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678469" y="2429933"/>
              <a:ext cx="5641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1st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6595533" y="2117411"/>
              <a:ext cx="0" cy="31252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313469" y="2429932"/>
              <a:ext cx="966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2nd ...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909007" y="3447647"/>
            <a:ext cx="82206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x[2]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7534"/>
            <a:ext cx="8229600" cy="772987"/>
          </a:xfrm>
        </p:spPr>
        <p:txBody>
          <a:bodyPr/>
          <a:lstStyle/>
          <a:p>
            <a:r>
              <a:rPr lang="en-US" dirty="0"/>
              <a:t>Data structure – vector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5217" y="1468358"/>
            <a:ext cx="6381483" cy="4085471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Character vectors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cv &lt;- c("a", "b", "c")</a:t>
            </a:r>
          </a:p>
          <a:p>
            <a:pPr marL="0" indent="0">
              <a:buNone/>
            </a:pPr>
            <a:r>
              <a:rPr lang="en-US" dirty="0"/>
              <a:t>cv2 &lt;- paste(cv, 1:3, </a:t>
            </a:r>
            <a:r>
              <a:rPr lang="en-US" dirty="0" err="1"/>
              <a:t>sep</a:t>
            </a:r>
            <a:r>
              <a:rPr lang="en-US" dirty="0"/>
              <a:t>="")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17375E"/>
                </a:solidFill>
              </a:rPr>
              <a:t>Missing values: NA, not available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17375E"/>
                </a:solidFill>
              </a:rPr>
              <a:t>mvv</a:t>
            </a:r>
            <a:r>
              <a:rPr lang="en-US" b="1" dirty="0">
                <a:solidFill>
                  <a:srgbClr val="17375E"/>
                </a:solidFill>
              </a:rPr>
              <a:t> &lt;- c("a", "b", "c", NA)</a:t>
            </a:r>
          </a:p>
          <a:p>
            <a:pPr marL="0" indent="0">
              <a:buNone/>
            </a:pPr>
            <a:r>
              <a:rPr lang="en-US" dirty="0" err="1"/>
              <a:t>is.na</a:t>
            </a:r>
            <a:r>
              <a:rPr lang="en-US" dirty="0"/>
              <a:t>(</a:t>
            </a:r>
            <a:r>
              <a:rPr lang="en-US" dirty="0" err="1"/>
              <a:t>mvv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73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 subset and modify a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17375E"/>
                </a:solidFill>
              </a:rPr>
              <a:t>Select a subset of a vector</a:t>
            </a:r>
          </a:p>
          <a:p>
            <a:pPr marL="0" indent="0">
              <a:buNone/>
            </a:pPr>
            <a:r>
              <a:rPr lang="fr-FR" dirty="0"/>
              <a:t>x &lt;- c(4, 5, 7, 3, 9)</a:t>
            </a:r>
          </a:p>
          <a:p>
            <a:pPr marL="0" indent="0">
              <a:buNone/>
            </a:pPr>
            <a:r>
              <a:rPr lang="fr-FR" dirty="0"/>
              <a:t>x</a:t>
            </a:r>
            <a:r>
              <a:rPr lang="en-US" dirty="0"/>
              <a:t>[c(2, 3)]</a:t>
            </a:r>
          </a:p>
          <a:p>
            <a:pPr marL="0" indent="0">
              <a:buNone/>
            </a:pPr>
            <a:r>
              <a:rPr lang="en-US" dirty="0"/>
              <a:t>x[x&gt;10]</a:t>
            </a:r>
          </a:p>
          <a:p>
            <a:pPr marL="0" indent="0">
              <a:buNone/>
            </a:pPr>
            <a:r>
              <a:rPr lang="en-US" dirty="0"/>
              <a:t>x[-c(1,5)]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17375E"/>
                </a:solidFill>
              </a:rPr>
              <a:t>Modify a vector</a:t>
            </a:r>
          </a:p>
          <a:p>
            <a:pPr marL="0" indent="0">
              <a:buNone/>
            </a:pPr>
            <a:r>
              <a:rPr lang="en-US" dirty="0"/>
              <a:t>x[3] &lt;- 23.1</a:t>
            </a:r>
          </a:p>
          <a:p>
            <a:pPr marL="0" indent="0">
              <a:buNone/>
            </a:pPr>
            <a:r>
              <a:rPr lang="en-US" dirty="0"/>
              <a:t>x &lt;- c(x, 10.9)</a:t>
            </a:r>
          </a:p>
          <a:p>
            <a:pPr marL="0" indent="0">
              <a:buNone/>
            </a:pPr>
            <a:r>
              <a:rPr lang="en-US" dirty="0"/>
              <a:t>names(x) &lt;- c("a", "b", "c", "d", "e", "f")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86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13792</TotalTime>
  <Words>4802</Words>
  <Application>Microsoft Macintosh PowerPoint</Application>
  <PresentationFormat>On-screen Show (4:3)</PresentationFormat>
  <Paragraphs>836</Paragraphs>
  <Slides>57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-apple-system</vt:lpstr>
      <vt:lpstr>Arial</vt:lpstr>
      <vt:lpstr>Calibri</vt:lpstr>
      <vt:lpstr>Cambria Math</vt:lpstr>
      <vt:lpstr>Courier</vt:lpstr>
      <vt:lpstr>Courier New</vt:lpstr>
      <vt:lpstr>Office Theme</vt:lpstr>
      <vt:lpstr>R  Bioinformatics Applications (PLPTH813)</vt:lpstr>
      <vt:lpstr>Outline</vt:lpstr>
      <vt:lpstr>R</vt:lpstr>
      <vt:lpstr>Example – statistical test</vt:lpstr>
      <vt:lpstr>Example – Christmas tree</vt:lpstr>
      <vt:lpstr>R commands, case sensitivity</vt:lpstr>
      <vt:lpstr>Data structure – vector (I)</vt:lpstr>
      <vt:lpstr>Data structure – vector (II)</vt:lpstr>
      <vt:lpstr>Select a subset and modify a vector</vt:lpstr>
      <vt:lpstr>mode and length of a vector</vt:lpstr>
      <vt:lpstr>factor</vt:lpstr>
      <vt:lpstr>matrix</vt:lpstr>
      <vt:lpstr>data.frame</vt:lpstr>
      <vt:lpstr>list</vt:lpstr>
      <vt:lpstr>Problem</vt:lpstr>
      <vt:lpstr>Data import</vt:lpstr>
      <vt:lpstr>Data export</vt:lpstr>
      <vt:lpstr>Outline</vt:lpstr>
      <vt:lpstr>Basic graphics</vt:lpstr>
      <vt:lpstr>Scatter plot</vt:lpstr>
      <vt:lpstr>Barplot</vt:lpstr>
      <vt:lpstr>Boxplot</vt:lpstr>
      <vt:lpstr>Histogram</vt:lpstr>
      <vt:lpstr>The function ggplot</vt:lpstr>
      <vt:lpstr>The function ggplot (cont.)</vt:lpstr>
      <vt:lpstr>ggplot2 - an easy plotting package </vt:lpstr>
      <vt:lpstr>facets</vt:lpstr>
      <vt:lpstr>ggplot2 - geom to control plot type</vt:lpstr>
      <vt:lpstr>ggplot2 – a flexible tool to plot various plots</vt:lpstr>
      <vt:lpstr>Outline</vt:lpstr>
      <vt:lpstr>String operations - nchar</vt:lpstr>
      <vt:lpstr>String operations - grep</vt:lpstr>
      <vt:lpstr>String operations – sub and gsub</vt:lpstr>
      <vt:lpstr>Outline</vt:lpstr>
      <vt:lpstr>function/module in R</vt:lpstr>
      <vt:lpstr>Function example 2</vt:lpstr>
      <vt:lpstr>Function example 2</vt:lpstr>
      <vt:lpstr>base (build-in) functions in R</vt:lpstr>
      <vt:lpstr>"apply" functions</vt:lpstr>
      <vt:lpstr>apply()</vt:lpstr>
      <vt:lpstr>apply - example</vt:lpstr>
      <vt:lpstr>combine your own function with apply</vt:lpstr>
      <vt:lpstr>tapply</vt:lpstr>
      <vt:lpstr>table</vt:lpstr>
      <vt:lpstr>Outline</vt:lpstr>
      <vt:lpstr>t-test</vt:lpstr>
      <vt:lpstr>Linear models (I)</vt:lpstr>
      <vt:lpstr>ANOVA (I)</vt:lpstr>
      <vt:lpstr>ANOVA (II)</vt:lpstr>
      <vt:lpstr>chi-square test</vt:lpstr>
      <vt:lpstr>Online resources</vt:lpstr>
      <vt:lpstr>Get help </vt:lpstr>
      <vt:lpstr>Rstudio</vt:lpstr>
      <vt:lpstr>Adventures with R</vt:lpstr>
      <vt:lpstr>sapply and lapply</vt:lpstr>
      <vt:lpstr>mapply</vt:lpstr>
      <vt:lpstr>aggregate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141</cp:revision>
  <dcterms:created xsi:type="dcterms:W3CDTF">2014-12-15T18:58:14Z</dcterms:created>
  <dcterms:modified xsi:type="dcterms:W3CDTF">2023-01-31T05:48:52Z</dcterms:modified>
</cp:coreProperties>
</file>