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sldIdLst>
    <p:sldId id="256" r:id="rId2"/>
    <p:sldId id="257" r:id="rId3"/>
    <p:sldId id="301" r:id="rId4"/>
    <p:sldId id="310" r:id="rId5"/>
    <p:sldId id="315" r:id="rId6"/>
    <p:sldId id="311" r:id="rId7"/>
    <p:sldId id="312" r:id="rId8"/>
    <p:sldId id="313" r:id="rId9"/>
    <p:sldId id="309" r:id="rId10"/>
    <p:sldId id="259" r:id="rId11"/>
    <p:sldId id="302" r:id="rId12"/>
    <p:sldId id="264" r:id="rId13"/>
    <p:sldId id="314" r:id="rId14"/>
    <p:sldId id="295" r:id="rId15"/>
    <p:sldId id="260" r:id="rId16"/>
    <p:sldId id="296" r:id="rId17"/>
    <p:sldId id="297" r:id="rId18"/>
    <p:sldId id="304" r:id="rId19"/>
    <p:sldId id="265" r:id="rId20"/>
    <p:sldId id="298" r:id="rId21"/>
    <p:sldId id="267" r:id="rId22"/>
    <p:sldId id="292" r:id="rId23"/>
    <p:sldId id="286" r:id="rId24"/>
    <p:sldId id="288" r:id="rId25"/>
    <p:sldId id="287" r:id="rId26"/>
    <p:sldId id="289" r:id="rId27"/>
    <p:sldId id="307" r:id="rId28"/>
    <p:sldId id="308" r:id="rId29"/>
    <p:sldId id="269" r:id="rId30"/>
    <p:sldId id="291" r:id="rId31"/>
    <p:sldId id="271" r:id="rId32"/>
    <p:sldId id="316"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59" autoAdjust="0"/>
    <p:restoredTop sz="99506" autoAdjust="0"/>
  </p:normalViewPr>
  <p:slideViewPr>
    <p:cSldViewPr snapToGrid="0" snapToObjects="1">
      <p:cViewPr varScale="1">
        <p:scale>
          <a:sx n="168" d="100"/>
          <a:sy n="168" d="100"/>
        </p:scale>
        <p:origin x="424" y="192"/>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1"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1E805C-8AC0-334D-83C8-85F5BFB0EC75}" type="datetimeFigureOut">
              <a:rPr lang="en-US" smtClean="0"/>
              <a:t>2/14/21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9F78AA-F5C2-CD42-BB98-2E473D3C3ED6}" type="slidenum">
              <a:rPr lang="en-US" smtClean="0"/>
              <a:t>‹#›</a:t>
            </a:fld>
            <a:endParaRPr lang="en-US"/>
          </a:p>
        </p:txBody>
      </p:sp>
    </p:spTree>
    <p:extLst>
      <p:ext uri="{BB962C8B-B14F-4D97-AF65-F5344CB8AC3E}">
        <p14:creationId xmlns:p14="http://schemas.microsoft.com/office/powerpoint/2010/main" val="135998636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9F78AA-F5C2-CD42-BB98-2E473D3C3ED6}" type="slidenum">
              <a:rPr lang="en-US" smtClean="0"/>
              <a:t>14</a:t>
            </a:fld>
            <a:endParaRPr lang="en-US"/>
          </a:p>
        </p:txBody>
      </p:sp>
    </p:spTree>
    <p:extLst>
      <p:ext uri="{BB962C8B-B14F-4D97-AF65-F5344CB8AC3E}">
        <p14:creationId xmlns:p14="http://schemas.microsoft.com/office/powerpoint/2010/main" val="928810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In simple mode, each read is scanned from</a:t>
            </a:r>
          </a:p>
          <a:p>
            <a:r>
              <a:rPr lang="en-US" sz="1200" b="0" i="0" u="none" strike="noStrike" kern="1200" baseline="0" dirty="0">
                <a:solidFill>
                  <a:schemeClr val="tx1"/>
                </a:solidFill>
                <a:latin typeface="+mn-lt"/>
                <a:ea typeface="+mn-ea"/>
                <a:cs typeface="+mn-cs"/>
              </a:rPr>
              <a:t>the 5’ end to the 3’ end to determine if any of the user-provided</a:t>
            </a:r>
          </a:p>
          <a:p>
            <a:r>
              <a:rPr lang="en-US" sz="1200" b="0" i="0" u="none" strike="noStrike" kern="1200" baseline="0" dirty="0">
                <a:solidFill>
                  <a:schemeClr val="tx1"/>
                </a:solidFill>
                <a:latin typeface="+mn-lt"/>
                <a:ea typeface="+mn-ea"/>
                <a:cs typeface="+mn-cs"/>
              </a:rPr>
              <a:t>adapters are present. The standard ‘seed and extend’ approach</a:t>
            </a:r>
          </a:p>
          <a:p>
            <a:r>
              <a:rPr lang="en-US" sz="1200" b="0" i="0" u="none" strike="noStrike" kern="1200" baseline="0" dirty="0">
                <a:solidFill>
                  <a:schemeClr val="tx1"/>
                </a:solidFill>
                <a:latin typeface="+mn-lt"/>
                <a:ea typeface="+mn-ea"/>
                <a:cs typeface="+mn-cs"/>
              </a:rPr>
              <a:t>(Li and Homer, 2010) is used to find initial matches between the</a:t>
            </a:r>
          </a:p>
          <a:p>
            <a:r>
              <a:rPr lang="en-US" sz="1200" b="0" i="0" u="none" strike="noStrike" kern="1200" baseline="0" dirty="0">
                <a:solidFill>
                  <a:schemeClr val="tx1"/>
                </a:solidFill>
                <a:latin typeface="+mn-lt"/>
                <a:ea typeface="+mn-ea"/>
                <a:cs typeface="+mn-cs"/>
              </a:rPr>
              <a:t>technical sequences and the reads. The seed is not required to</a:t>
            </a:r>
          </a:p>
          <a:p>
            <a:r>
              <a:rPr lang="en-US" sz="1200" b="0" i="0" u="none" strike="noStrike" kern="1200" baseline="0" dirty="0">
                <a:solidFill>
                  <a:schemeClr val="tx1"/>
                </a:solidFill>
                <a:latin typeface="+mn-lt"/>
                <a:ea typeface="+mn-ea"/>
                <a:cs typeface="+mn-cs"/>
              </a:rPr>
              <a:t>match perfectly, and a user-defined number of mismatches are</a:t>
            </a:r>
          </a:p>
          <a:p>
            <a:r>
              <a:rPr lang="en-US" sz="1200" b="0" i="0" u="none" strike="noStrike" kern="1200" baseline="0" dirty="0">
                <a:solidFill>
                  <a:schemeClr val="tx1"/>
                </a:solidFill>
                <a:latin typeface="+mn-lt"/>
                <a:ea typeface="+mn-ea"/>
                <a:cs typeface="+mn-cs"/>
              </a:rPr>
              <a:t>tolerated. Based on this seed match, a local alignment is performed.</a:t>
            </a:r>
          </a:p>
          <a:p>
            <a:r>
              <a:rPr lang="en-US" sz="1200" b="0" i="0" u="none" strike="noStrike" kern="1200" baseline="0" dirty="0">
                <a:solidFill>
                  <a:schemeClr val="tx1"/>
                </a:solidFill>
                <a:latin typeface="+mn-lt"/>
                <a:ea typeface="+mn-ea"/>
                <a:cs typeface="+mn-cs"/>
              </a:rPr>
              <a:t>If the alignment score exceeds the user-defined threshold,</a:t>
            </a:r>
          </a:p>
          <a:p>
            <a:r>
              <a:rPr lang="en-US" sz="1200" b="0" i="0" u="none" strike="noStrike" kern="1200" baseline="0" dirty="0">
                <a:solidFill>
                  <a:schemeClr val="tx1"/>
                </a:solidFill>
                <a:latin typeface="+mn-lt"/>
                <a:ea typeface="+mn-ea"/>
                <a:cs typeface="+mn-cs"/>
              </a:rPr>
              <a:t>the aligned region plus the remainder after the alignment are</a:t>
            </a:r>
          </a:p>
          <a:p>
            <a:r>
              <a:rPr lang="en-US" sz="1200" b="0" i="0" u="none" strike="noStrike" kern="1200" baseline="0" dirty="0">
                <a:solidFill>
                  <a:schemeClr val="tx1"/>
                </a:solidFill>
                <a:latin typeface="+mn-lt"/>
                <a:ea typeface="+mn-ea"/>
                <a:cs typeface="+mn-cs"/>
              </a:rPr>
              <a:t>removed.</a:t>
            </a:r>
            <a:endParaRPr lang="en-US" dirty="0"/>
          </a:p>
        </p:txBody>
      </p:sp>
      <p:sp>
        <p:nvSpPr>
          <p:cNvPr id="4" name="Slide Number Placeholder 3"/>
          <p:cNvSpPr>
            <a:spLocks noGrp="1"/>
          </p:cNvSpPr>
          <p:nvPr>
            <p:ph type="sldNum" sz="quarter" idx="10"/>
          </p:nvPr>
        </p:nvSpPr>
        <p:spPr/>
        <p:txBody>
          <a:bodyPr/>
          <a:lstStyle/>
          <a:p>
            <a:fld id="{E69F78AA-F5C2-CD42-BB98-2E473D3C3ED6}" type="slidenum">
              <a:rPr lang="en-US" smtClean="0"/>
              <a:t>23</a:t>
            </a:fld>
            <a:endParaRPr lang="en-US"/>
          </a:p>
        </p:txBody>
      </p:sp>
    </p:spTree>
    <p:extLst>
      <p:ext uri="{BB962C8B-B14F-4D97-AF65-F5344CB8AC3E}">
        <p14:creationId xmlns:p14="http://schemas.microsoft.com/office/powerpoint/2010/main" val="2392812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9F78AA-F5C2-CD42-BB98-2E473D3C3ED6}" type="slidenum">
              <a:rPr lang="en-US" smtClean="0"/>
              <a:t>24</a:t>
            </a:fld>
            <a:endParaRPr lang="en-US"/>
          </a:p>
        </p:txBody>
      </p:sp>
    </p:spTree>
    <p:extLst>
      <p:ext uri="{BB962C8B-B14F-4D97-AF65-F5344CB8AC3E}">
        <p14:creationId xmlns:p14="http://schemas.microsoft.com/office/powerpoint/2010/main" val="18353249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Global alignment scoring is used to ensure an end-to-end match across the entire overlap</a:t>
            </a:r>
            <a:endParaRPr lang="en-US" dirty="0"/>
          </a:p>
        </p:txBody>
      </p:sp>
      <p:sp>
        <p:nvSpPr>
          <p:cNvPr id="4" name="Slide Number Placeholder 3"/>
          <p:cNvSpPr>
            <a:spLocks noGrp="1"/>
          </p:cNvSpPr>
          <p:nvPr>
            <p:ph type="sldNum" sz="quarter" idx="10"/>
          </p:nvPr>
        </p:nvSpPr>
        <p:spPr/>
        <p:txBody>
          <a:bodyPr/>
          <a:lstStyle/>
          <a:p>
            <a:fld id="{E69F78AA-F5C2-CD42-BB98-2E473D3C3ED6}" type="slidenum">
              <a:rPr lang="en-US" smtClean="0"/>
              <a:t>25</a:t>
            </a:fld>
            <a:endParaRPr lang="en-US"/>
          </a:p>
        </p:txBody>
      </p:sp>
    </p:spTree>
    <p:extLst>
      <p:ext uri="{BB962C8B-B14F-4D97-AF65-F5344CB8AC3E}">
        <p14:creationId xmlns:p14="http://schemas.microsoft.com/office/powerpoint/2010/main" val="15118933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Global alignment scoring is used to ensure an end-to-end match across the entire overlap</a:t>
            </a:r>
            <a:endParaRPr lang="en-US" dirty="0"/>
          </a:p>
        </p:txBody>
      </p:sp>
      <p:sp>
        <p:nvSpPr>
          <p:cNvPr id="4" name="Slide Number Placeholder 3"/>
          <p:cNvSpPr>
            <a:spLocks noGrp="1"/>
          </p:cNvSpPr>
          <p:nvPr>
            <p:ph type="sldNum" sz="quarter" idx="10"/>
          </p:nvPr>
        </p:nvSpPr>
        <p:spPr/>
        <p:txBody>
          <a:bodyPr/>
          <a:lstStyle/>
          <a:p>
            <a:fld id="{E69F78AA-F5C2-CD42-BB98-2E473D3C3ED6}" type="slidenum">
              <a:rPr lang="en-US" smtClean="0"/>
              <a:t>26</a:t>
            </a:fld>
            <a:endParaRPr lang="en-US"/>
          </a:p>
        </p:txBody>
      </p:sp>
    </p:spTree>
    <p:extLst>
      <p:ext uri="{BB962C8B-B14F-4D97-AF65-F5344CB8AC3E}">
        <p14:creationId xmlns:p14="http://schemas.microsoft.com/office/powerpoint/2010/main" val="15118933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Global alignment scoring is used to ensure an end-to-end match across the entire overlap</a:t>
            </a:r>
            <a:endParaRPr lang="en-US" dirty="0"/>
          </a:p>
        </p:txBody>
      </p:sp>
      <p:sp>
        <p:nvSpPr>
          <p:cNvPr id="4" name="Slide Number Placeholder 3"/>
          <p:cNvSpPr>
            <a:spLocks noGrp="1"/>
          </p:cNvSpPr>
          <p:nvPr>
            <p:ph type="sldNum" sz="quarter" idx="10"/>
          </p:nvPr>
        </p:nvSpPr>
        <p:spPr/>
        <p:txBody>
          <a:bodyPr/>
          <a:lstStyle/>
          <a:p>
            <a:fld id="{E69F78AA-F5C2-CD42-BB98-2E473D3C3ED6}" type="slidenum">
              <a:rPr lang="en-US" smtClean="0"/>
              <a:t>27</a:t>
            </a:fld>
            <a:endParaRPr lang="en-US"/>
          </a:p>
        </p:txBody>
      </p:sp>
    </p:spTree>
    <p:extLst>
      <p:ext uri="{BB962C8B-B14F-4D97-AF65-F5344CB8AC3E}">
        <p14:creationId xmlns:p14="http://schemas.microsoft.com/office/powerpoint/2010/main" val="1511893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35772"/>
            <a:ext cx="7772400" cy="1470025"/>
          </a:xfrm>
        </p:spPr>
        <p:txBody>
          <a:bodyPr/>
          <a:lstStyle/>
          <a:p>
            <a:r>
              <a:rPr lang="en-US" dirty="0"/>
              <a:t>Click to edit Master title style</a:t>
            </a:r>
          </a:p>
        </p:txBody>
      </p:sp>
      <p:sp>
        <p:nvSpPr>
          <p:cNvPr id="3" name="Subtitle 2"/>
          <p:cNvSpPr>
            <a:spLocks noGrp="1"/>
          </p:cNvSpPr>
          <p:nvPr>
            <p:ph type="subTitle" idx="1"/>
          </p:nvPr>
        </p:nvSpPr>
        <p:spPr>
          <a:xfrm>
            <a:off x="1371600" y="3749865"/>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2B8B0BE-C8D7-EB48-AD68-71DB5002F24B}" type="datetimeFigureOut">
              <a:rPr lang="en-US" smtClean="0"/>
              <a:t>2/14/21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1416043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B8B0BE-C8D7-EB48-AD68-71DB5002F24B}" type="datetimeFigureOut">
              <a:rPr lang="en-US" smtClean="0"/>
              <a:t>2/14/21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1416851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B8B0BE-C8D7-EB48-AD68-71DB5002F24B}" type="datetimeFigureOut">
              <a:rPr lang="en-US" smtClean="0"/>
              <a:t>2/14/21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4240953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B8B0BE-C8D7-EB48-AD68-71DB5002F24B}" type="datetimeFigureOut">
              <a:rPr lang="en-US" smtClean="0"/>
              <a:t>2/14/21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3262682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B8B0BE-C8D7-EB48-AD68-71DB5002F24B}" type="datetimeFigureOut">
              <a:rPr lang="en-US" smtClean="0"/>
              <a:t>2/14/21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1693367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B8B0BE-C8D7-EB48-AD68-71DB5002F24B}" type="datetimeFigureOut">
              <a:rPr lang="en-US" smtClean="0"/>
              <a:t>2/14/21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1270054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B8B0BE-C8D7-EB48-AD68-71DB5002F24B}" type="datetimeFigureOut">
              <a:rPr lang="en-US" smtClean="0"/>
              <a:t>2/14/21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1391496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2B8B0BE-C8D7-EB48-AD68-71DB5002F24B}" type="datetimeFigureOut">
              <a:rPr lang="en-US" smtClean="0"/>
              <a:t>2/14/21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3397010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B8B0BE-C8D7-EB48-AD68-71DB5002F24B}" type="datetimeFigureOut">
              <a:rPr lang="en-US" smtClean="0"/>
              <a:t>2/14/21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974166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B8B0BE-C8D7-EB48-AD68-71DB5002F24B}" type="datetimeFigureOut">
              <a:rPr lang="en-US" smtClean="0"/>
              <a:t>2/14/21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1372291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B8B0BE-C8D7-EB48-AD68-71DB5002F24B}" type="datetimeFigureOut">
              <a:rPr lang="en-US" smtClean="0"/>
              <a:t>2/14/21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1100749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77298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384876"/>
            <a:ext cx="8229600" cy="474128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B8B0BE-C8D7-EB48-AD68-71DB5002F24B}" type="datetimeFigureOut">
              <a:rPr lang="en-US" smtClean="0"/>
              <a:t>2/14/21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A039C4-C5F2-1743-BB7A-5D831266C61E}" type="slidenum">
              <a:rPr lang="en-US" smtClean="0"/>
              <a:t>‹#›</a:t>
            </a:fld>
            <a:endParaRPr lang="en-US"/>
          </a:p>
        </p:txBody>
      </p:sp>
    </p:spTree>
    <p:extLst>
      <p:ext uri="{BB962C8B-B14F-4D97-AF65-F5344CB8AC3E}">
        <p14:creationId xmlns:p14="http://schemas.microsoft.com/office/powerpoint/2010/main" val="34820708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28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www.bioinformatics.babraham.ac.uk/projects/fastqc/bad_sequence_fastqc.html" TargetMode="External"/><Relationship Id="rId5" Type="http://schemas.openxmlformats.org/officeDocument/2006/relationships/hyperlink" Target="http://www.bioinformatics.babraham.ac.uk/projects/fastqc/good_sequence_short_fastqc.html" TargetMode="Externa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en.wikipedia.org/wiki/FASTQ_format" TargetMode="Externa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05739"/>
            <a:ext cx="7772400" cy="1940761"/>
          </a:xfrm>
        </p:spPr>
        <p:txBody>
          <a:bodyPr>
            <a:normAutofit fontScale="90000"/>
          </a:bodyPr>
          <a:lstStyle/>
          <a:p>
            <a:r>
              <a:rPr lang="en-US" sz="3600" dirty="0"/>
              <a:t>Quality check and trimming</a:t>
            </a:r>
            <a:br>
              <a:rPr lang="en-US" sz="3600" dirty="0"/>
            </a:br>
            <a:r>
              <a:rPr lang="en-US" sz="3600" dirty="0"/>
              <a:t>of sequencing reads</a:t>
            </a:r>
            <a:br>
              <a:rPr lang="en-US" sz="3600" dirty="0"/>
            </a:br>
            <a:br>
              <a:rPr lang="en-US" sz="3600" dirty="0"/>
            </a:br>
            <a:r>
              <a:rPr lang="en-US" sz="2000" dirty="0"/>
              <a:t>Bioinformatics Applications (PLPTH813)</a:t>
            </a:r>
          </a:p>
        </p:txBody>
      </p:sp>
      <p:sp>
        <p:nvSpPr>
          <p:cNvPr id="3" name="Subtitle 2"/>
          <p:cNvSpPr>
            <a:spLocks noGrp="1"/>
          </p:cNvSpPr>
          <p:nvPr>
            <p:ph type="subTitle" idx="1"/>
          </p:nvPr>
        </p:nvSpPr>
        <p:spPr>
          <a:xfrm>
            <a:off x="1424516" y="4120532"/>
            <a:ext cx="6400800" cy="1752600"/>
          </a:xfrm>
        </p:spPr>
        <p:txBody>
          <a:bodyPr>
            <a:normAutofit/>
          </a:bodyPr>
          <a:lstStyle/>
          <a:p>
            <a:r>
              <a:rPr lang="en-US" sz="2800" dirty="0"/>
              <a:t>Sanzhen Liu</a:t>
            </a:r>
          </a:p>
          <a:p>
            <a:endParaRPr lang="en-US" sz="2800" dirty="0"/>
          </a:p>
          <a:p>
            <a:r>
              <a:rPr lang="en-US" sz="2800" dirty="0"/>
              <a:t>2/18/2021</a:t>
            </a:r>
          </a:p>
        </p:txBody>
      </p:sp>
    </p:spTree>
    <p:extLst>
      <p:ext uri="{BB962C8B-B14F-4D97-AF65-F5344CB8AC3E}">
        <p14:creationId xmlns:p14="http://schemas.microsoft.com/office/powerpoint/2010/main" val="1195214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FASTQ</a:t>
            </a:r>
          </a:p>
        </p:txBody>
      </p:sp>
      <p:sp>
        <p:nvSpPr>
          <p:cNvPr id="7" name="TextBox 6"/>
          <p:cNvSpPr txBox="1"/>
          <p:nvPr/>
        </p:nvSpPr>
        <p:spPr>
          <a:xfrm>
            <a:off x="1178505" y="1976365"/>
            <a:ext cx="2841643" cy="461665"/>
          </a:xfrm>
          <a:prstGeom prst="rect">
            <a:avLst/>
          </a:prstGeom>
          <a:noFill/>
        </p:spPr>
        <p:txBody>
          <a:bodyPr wrap="none" rtlCol="0">
            <a:spAutoFit/>
          </a:bodyPr>
          <a:lstStyle/>
          <a:p>
            <a:pPr algn="r"/>
            <a:r>
              <a:rPr lang="en-US" sz="2400" dirty="0"/>
              <a:t>Single-end FASTQ file</a:t>
            </a:r>
          </a:p>
        </p:txBody>
      </p:sp>
      <p:sp>
        <p:nvSpPr>
          <p:cNvPr id="8" name="TextBox 7"/>
          <p:cNvSpPr txBox="1"/>
          <p:nvPr/>
        </p:nvSpPr>
        <p:spPr>
          <a:xfrm>
            <a:off x="1089914" y="3376790"/>
            <a:ext cx="3018825" cy="461665"/>
          </a:xfrm>
          <a:prstGeom prst="rect">
            <a:avLst/>
          </a:prstGeom>
          <a:noFill/>
        </p:spPr>
        <p:txBody>
          <a:bodyPr wrap="none" rtlCol="0">
            <a:spAutoFit/>
          </a:bodyPr>
          <a:lstStyle/>
          <a:p>
            <a:pPr algn="r"/>
            <a:r>
              <a:rPr lang="en-US" sz="2400" dirty="0"/>
              <a:t>Paired-end FASTQ files</a:t>
            </a:r>
          </a:p>
        </p:txBody>
      </p:sp>
      <p:sp>
        <p:nvSpPr>
          <p:cNvPr id="10" name="Rectangle 9"/>
          <p:cNvSpPr/>
          <p:nvPr/>
        </p:nvSpPr>
        <p:spPr>
          <a:xfrm>
            <a:off x="4870736" y="1991652"/>
            <a:ext cx="2901662" cy="1323439"/>
          </a:xfrm>
          <a:prstGeom prst="rect">
            <a:avLst/>
          </a:prstGeom>
        </p:spPr>
        <p:txBody>
          <a:bodyPr wrap="square">
            <a:spAutoFit/>
          </a:bodyPr>
          <a:lstStyle/>
          <a:p>
            <a:r>
              <a:rPr lang="en-US" sz="2000" b="1" dirty="0">
                <a:solidFill>
                  <a:srgbClr val="FF0000"/>
                </a:solidFill>
                <a:latin typeface="Courier New"/>
                <a:cs typeface="Courier New"/>
              </a:rPr>
              <a:t>@</a:t>
            </a:r>
            <a:r>
              <a:rPr lang="en-US" sz="2000" dirty="0">
                <a:latin typeface="Courier New"/>
                <a:cs typeface="Courier New"/>
              </a:rPr>
              <a:t>SEQ_ID</a:t>
            </a:r>
          </a:p>
          <a:p>
            <a:r>
              <a:rPr lang="en-US" sz="2000" dirty="0">
                <a:latin typeface="Courier New"/>
                <a:cs typeface="Courier New"/>
              </a:rPr>
              <a:t>ATCAACTGATGCATC</a:t>
            </a:r>
          </a:p>
          <a:p>
            <a:r>
              <a:rPr lang="en-US" sz="2000" b="1" dirty="0">
                <a:solidFill>
                  <a:srgbClr val="FF0000"/>
                </a:solidFill>
                <a:latin typeface="Courier New"/>
                <a:cs typeface="Courier New"/>
              </a:rPr>
              <a:t>+</a:t>
            </a:r>
            <a:r>
              <a:rPr lang="en-US" sz="2000" dirty="0">
                <a:latin typeface="Courier New"/>
                <a:cs typeface="Courier New"/>
              </a:rPr>
              <a:t>SEQ_ID</a:t>
            </a:r>
            <a:endParaRPr lang="en-US" sz="2000" b="1" dirty="0">
              <a:solidFill>
                <a:srgbClr val="FF0000"/>
              </a:solidFill>
              <a:latin typeface="Courier New"/>
              <a:cs typeface="Courier New"/>
            </a:endParaRPr>
          </a:p>
          <a:p>
            <a:r>
              <a:rPr lang="en-US" sz="2000" dirty="0">
                <a:latin typeface="Courier New"/>
                <a:cs typeface="Courier New"/>
              </a:rPr>
              <a:t>!''*((((***+))%</a:t>
            </a:r>
          </a:p>
        </p:txBody>
      </p:sp>
      <p:sp>
        <p:nvSpPr>
          <p:cNvPr id="11" name="Rectangle 10"/>
          <p:cNvSpPr/>
          <p:nvPr/>
        </p:nvSpPr>
        <p:spPr>
          <a:xfrm>
            <a:off x="4870736" y="3856436"/>
            <a:ext cx="2901661" cy="1323439"/>
          </a:xfrm>
          <a:prstGeom prst="rect">
            <a:avLst/>
          </a:prstGeom>
        </p:spPr>
        <p:txBody>
          <a:bodyPr wrap="square">
            <a:spAutoFit/>
          </a:bodyPr>
          <a:lstStyle/>
          <a:p>
            <a:r>
              <a:rPr lang="en-US" sz="2000" dirty="0">
                <a:latin typeface="Courier New"/>
                <a:cs typeface="Courier New"/>
              </a:rPr>
              <a:t>@SEQ_ID</a:t>
            </a:r>
            <a:r>
              <a:rPr lang="en-US" sz="2000" b="1" dirty="0">
                <a:solidFill>
                  <a:srgbClr val="FF0000"/>
                </a:solidFill>
                <a:latin typeface="Courier New"/>
                <a:cs typeface="Courier New"/>
              </a:rPr>
              <a:t>/1</a:t>
            </a:r>
          </a:p>
          <a:p>
            <a:r>
              <a:rPr lang="en-US" sz="2000" dirty="0">
                <a:latin typeface="Courier New"/>
                <a:cs typeface="Courier New"/>
              </a:rPr>
              <a:t>ATCAACTGATGCATC</a:t>
            </a:r>
          </a:p>
          <a:p>
            <a:r>
              <a:rPr lang="en-US" sz="2000" dirty="0">
                <a:latin typeface="Courier New"/>
                <a:cs typeface="Courier New"/>
              </a:rPr>
              <a:t>+</a:t>
            </a:r>
          </a:p>
          <a:p>
            <a:r>
              <a:rPr lang="en-US" sz="2000" dirty="0">
                <a:latin typeface="Courier New"/>
                <a:cs typeface="Courier New"/>
              </a:rPr>
              <a:t>!''*((((***+))%</a:t>
            </a:r>
          </a:p>
        </p:txBody>
      </p:sp>
      <p:sp>
        <p:nvSpPr>
          <p:cNvPr id="12" name="Rectangle 11"/>
          <p:cNvSpPr/>
          <p:nvPr/>
        </p:nvSpPr>
        <p:spPr>
          <a:xfrm>
            <a:off x="4870733" y="5386419"/>
            <a:ext cx="2901664" cy="1323439"/>
          </a:xfrm>
          <a:prstGeom prst="rect">
            <a:avLst/>
          </a:prstGeom>
        </p:spPr>
        <p:txBody>
          <a:bodyPr wrap="square">
            <a:spAutoFit/>
          </a:bodyPr>
          <a:lstStyle/>
          <a:p>
            <a:r>
              <a:rPr lang="en-US" sz="2000" dirty="0">
                <a:latin typeface="Courier New"/>
                <a:cs typeface="Courier New"/>
              </a:rPr>
              <a:t>@SEQ_ID</a:t>
            </a:r>
            <a:r>
              <a:rPr lang="en-US" sz="2000" b="1" dirty="0">
                <a:solidFill>
                  <a:srgbClr val="FF0000"/>
                </a:solidFill>
                <a:latin typeface="Courier New"/>
                <a:cs typeface="Courier New"/>
              </a:rPr>
              <a:t>/2</a:t>
            </a:r>
          </a:p>
          <a:p>
            <a:r>
              <a:rPr lang="en-US" sz="2000" dirty="0">
                <a:latin typeface="Courier New"/>
                <a:cs typeface="Courier New"/>
              </a:rPr>
              <a:t>GATTTGGGGTTCCTG</a:t>
            </a:r>
          </a:p>
          <a:p>
            <a:r>
              <a:rPr lang="en-US" sz="2000" dirty="0">
                <a:latin typeface="Courier New"/>
                <a:cs typeface="Courier New"/>
              </a:rPr>
              <a:t>+</a:t>
            </a:r>
          </a:p>
          <a:p>
            <a:r>
              <a:rPr lang="fr-FR" sz="2000" dirty="0">
                <a:latin typeface="Courier New"/>
                <a:cs typeface="Courier New"/>
              </a:rPr>
              <a:t>)(%%%%).1***-+*</a:t>
            </a:r>
            <a:endParaRPr lang="en-US" sz="2000" dirty="0">
              <a:latin typeface="Courier New"/>
              <a:cs typeface="Courier New"/>
            </a:endParaRPr>
          </a:p>
        </p:txBody>
      </p:sp>
      <p:pic>
        <p:nvPicPr>
          <p:cNvPr id="3" name="Picture 2" descr="Screenshot 2017-02-07 09.08.5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916" y="1070476"/>
            <a:ext cx="8723084" cy="913757"/>
          </a:xfrm>
          <a:prstGeom prst="rect">
            <a:avLst/>
          </a:prstGeom>
        </p:spPr>
      </p:pic>
      <p:sp>
        <p:nvSpPr>
          <p:cNvPr id="9" name="TextBox 8"/>
          <p:cNvSpPr txBox="1"/>
          <p:nvPr/>
        </p:nvSpPr>
        <p:spPr>
          <a:xfrm>
            <a:off x="2304125" y="3810047"/>
            <a:ext cx="2458826" cy="1938992"/>
          </a:xfrm>
          <a:prstGeom prst="rect">
            <a:avLst/>
          </a:prstGeom>
          <a:noFill/>
        </p:spPr>
        <p:txBody>
          <a:bodyPr wrap="none" rtlCol="0">
            <a:spAutoFit/>
          </a:bodyPr>
          <a:lstStyle/>
          <a:p>
            <a:pPr algn="r"/>
            <a:r>
              <a:rPr lang="en-US" sz="2400" dirty="0"/>
              <a:t>File1: forward </a:t>
            </a:r>
            <a:r>
              <a:rPr lang="en-US" sz="2400" dirty="0" err="1"/>
              <a:t>seq</a:t>
            </a:r>
            <a:endParaRPr lang="en-US" sz="2400" dirty="0"/>
          </a:p>
          <a:p>
            <a:pPr algn="r"/>
            <a:endParaRPr lang="en-US" sz="2400" dirty="0"/>
          </a:p>
          <a:p>
            <a:pPr algn="r"/>
            <a:endParaRPr lang="en-US" sz="2400" dirty="0"/>
          </a:p>
          <a:p>
            <a:pPr algn="r"/>
            <a:endParaRPr lang="en-US" sz="2400" dirty="0"/>
          </a:p>
          <a:p>
            <a:pPr algn="r"/>
            <a:r>
              <a:rPr lang="en-US" sz="2400" dirty="0"/>
              <a:t>File2: reverse </a:t>
            </a:r>
            <a:r>
              <a:rPr lang="en-US" sz="2400" dirty="0" err="1"/>
              <a:t>seq</a:t>
            </a:r>
            <a:endParaRPr lang="en-US" sz="2400" dirty="0"/>
          </a:p>
        </p:txBody>
      </p:sp>
    </p:spTree>
    <p:extLst>
      <p:ext uri="{BB962C8B-B14F-4D97-AF65-F5344CB8AC3E}">
        <p14:creationId xmlns:p14="http://schemas.microsoft.com/office/powerpoint/2010/main" val="1538731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800" y="2352676"/>
            <a:ext cx="8229600" cy="772987"/>
          </a:xfrm>
        </p:spPr>
        <p:txBody>
          <a:bodyPr>
            <a:normAutofit/>
          </a:bodyPr>
          <a:lstStyle/>
          <a:p>
            <a:r>
              <a:rPr lang="en-US" sz="3600" dirty="0"/>
              <a:t>Overview sequencing data</a:t>
            </a:r>
          </a:p>
        </p:txBody>
      </p:sp>
    </p:spTree>
    <p:extLst>
      <p:ext uri="{BB962C8B-B14F-4D97-AF65-F5344CB8AC3E}">
        <p14:creationId xmlns:p14="http://schemas.microsoft.com/office/powerpoint/2010/main" val="9713076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QC – FASTQC (I)</a:t>
            </a:r>
          </a:p>
        </p:txBody>
      </p:sp>
      <p:sp>
        <p:nvSpPr>
          <p:cNvPr id="3" name="Content Placeholder 2"/>
          <p:cNvSpPr>
            <a:spLocks noGrp="1"/>
          </p:cNvSpPr>
          <p:nvPr>
            <p:ph idx="1"/>
          </p:nvPr>
        </p:nvSpPr>
        <p:spPr>
          <a:xfrm>
            <a:off x="738968" y="1009525"/>
            <a:ext cx="7947832" cy="1817821"/>
          </a:xfrm>
        </p:spPr>
        <p:txBody>
          <a:bodyPr>
            <a:noAutofit/>
          </a:bodyPr>
          <a:lstStyle/>
          <a:p>
            <a:pPr marL="0" indent="0">
              <a:buNone/>
            </a:pPr>
            <a:r>
              <a:rPr lang="en-US" b="1" dirty="0">
                <a:solidFill>
                  <a:schemeClr val="tx2">
                    <a:lumMod val="75000"/>
                  </a:schemeClr>
                </a:solidFill>
              </a:rPr>
              <a:t>FASTQC</a:t>
            </a:r>
            <a:r>
              <a:rPr lang="en-US" dirty="0"/>
              <a:t> is a tool to examine the quality of sequencing data</a:t>
            </a:r>
          </a:p>
          <a:p>
            <a:r>
              <a:rPr lang="en-US" dirty="0"/>
              <a:t>Easy to run: </a:t>
            </a:r>
            <a:r>
              <a:rPr lang="en-US" dirty="0" err="1">
                <a:latin typeface="Courier New"/>
                <a:cs typeface="Courier New"/>
              </a:rPr>
              <a:t>fastqc</a:t>
            </a:r>
            <a:r>
              <a:rPr lang="en-US" dirty="0">
                <a:latin typeface="Courier New"/>
                <a:cs typeface="Courier New"/>
              </a:rPr>
              <a:t> </a:t>
            </a:r>
            <a:r>
              <a:rPr lang="en-US" dirty="0" err="1">
                <a:latin typeface="Courier New"/>
                <a:cs typeface="Courier New"/>
              </a:rPr>
              <a:t>example.fastq</a:t>
            </a:r>
            <a:endParaRPr lang="en-US" dirty="0">
              <a:latin typeface="Courier New"/>
              <a:cs typeface="Courier New"/>
            </a:endParaRPr>
          </a:p>
          <a:p>
            <a:r>
              <a:rPr lang="en-US" dirty="0"/>
              <a:t>Rich output information</a:t>
            </a:r>
          </a:p>
          <a:p>
            <a:r>
              <a:rPr lang="en-US" dirty="0"/>
              <a:t>Output presented in the html format</a:t>
            </a:r>
          </a:p>
        </p:txBody>
      </p:sp>
      <p:pic>
        <p:nvPicPr>
          <p:cNvPr id="5" name="Picture 4" descr="Screen Shot 2015-01-03 at 5.59.1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1013" y="3078718"/>
            <a:ext cx="6759187" cy="3626882"/>
          </a:xfrm>
          <a:prstGeom prst="rect">
            <a:avLst/>
          </a:prstGeom>
        </p:spPr>
      </p:pic>
    </p:spTree>
    <p:extLst>
      <p:ext uri="{BB962C8B-B14F-4D97-AF65-F5344CB8AC3E}">
        <p14:creationId xmlns:p14="http://schemas.microsoft.com/office/powerpoint/2010/main" val="3296184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FASTQC (II)</a:t>
            </a:r>
          </a:p>
        </p:txBody>
      </p:sp>
      <p:pic>
        <p:nvPicPr>
          <p:cNvPr id="6" name="Picture 5" descr="Screen Shot 2015-01-03 at 5.59.2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956953"/>
            <a:ext cx="7404100" cy="5743135"/>
          </a:xfrm>
          <a:prstGeom prst="rect">
            <a:avLst/>
          </a:prstGeom>
        </p:spPr>
      </p:pic>
    </p:spTree>
    <p:extLst>
      <p:ext uri="{BB962C8B-B14F-4D97-AF65-F5344CB8AC3E}">
        <p14:creationId xmlns:p14="http://schemas.microsoft.com/office/powerpoint/2010/main" val="2591514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Good and Bad data</a:t>
            </a:r>
          </a:p>
        </p:txBody>
      </p:sp>
      <p:pic>
        <p:nvPicPr>
          <p:cNvPr id="4" name="Picture 3"/>
          <p:cNvPicPr>
            <a:picLocks noChangeAspect="1"/>
          </p:cNvPicPr>
          <p:nvPr/>
        </p:nvPicPr>
        <p:blipFill>
          <a:blip r:embed="rId3"/>
          <a:stretch>
            <a:fillRect/>
          </a:stretch>
        </p:blipFill>
        <p:spPr>
          <a:xfrm>
            <a:off x="457200" y="1845339"/>
            <a:ext cx="3928777" cy="2946583"/>
          </a:xfrm>
          <a:prstGeom prst="rect">
            <a:avLst/>
          </a:prstGeom>
        </p:spPr>
      </p:pic>
      <p:pic>
        <p:nvPicPr>
          <p:cNvPr id="5" name="Picture 4"/>
          <p:cNvPicPr>
            <a:picLocks noChangeAspect="1"/>
          </p:cNvPicPr>
          <p:nvPr/>
        </p:nvPicPr>
        <p:blipFill>
          <a:blip r:embed="rId4"/>
          <a:stretch>
            <a:fillRect/>
          </a:stretch>
        </p:blipFill>
        <p:spPr>
          <a:xfrm>
            <a:off x="4818178" y="1845339"/>
            <a:ext cx="3928777" cy="2946583"/>
          </a:xfrm>
          <a:prstGeom prst="rect">
            <a:avLst/>
          </a:prstGeom>
        </p:spPr>
      </p:pic>
      <p:sp>
        <p:nvSpPr>
          <p:cNvPr id="6" name="TextBox 5"/>
          <p:cNvSpPr txBox="1"/>
          <p:nvPr/>
        </p:nvSpPr>
        <p:spPr>
          <a:xfrm>
            <a:off x="1004756" y="5628243"/>
            <a:ext cx="6243792" cy="707886"/>
          </a:xfrm>
          <a:prstGeom prst="rect">
            <a:avLst/>
          </a:prstGeom>
          <a:noFill/>
        </p:spPr>
        <p:txBody>
          <a:bodyPr wrap="none" rtlCol="0">
            <a:spAutoFit/>
          </a:bodyPr>
          <a:lstStyle/>
          <a:p>
            <a:r>
              <a:rPr lang="en-US" sz="1600" dirty="0"/>
              <a:t>More information, please read:</a:t>
            </a:r>
          </a:p>
          <a:p>
            <a:r>
              <a:rPr lang="en-US" sz="1200" dirty="0">
                <a:hlinkClick r:id="rId5"/>
              </a:rPr>
              <a:t>http://www.bioinformatics.babraham.ac.uk/projects/fastqc/good_sequence_short_fastqc.html</a:t>
            </a:r>
            <a:endParaRPr lang="en-US" sz="1200" dirty="0"/>
          </a:p>
          <a:p>
            <a:r>
              <a:rPr lang="en-US" sz="1200" dirty="0">
                <a:hlinkClick r:id="rId6"/>
              </a:rPr>
              <a:t>http://www.bioinformatics.babraham.ac.uk/projects/fastqc/bad_sequence_fastqc.html</a:t>
            </a:r>
            <a:r>
              <a:rPr lang="en-US" sz="1200" dirty="0"/>
              <a:t> </a:t>
            </a:r>
          </a:p>
        </p:txBody>
      </p:sp>
    </p:spTree>
    <p:extLst>
      <p:ext uri="{BB962C8B-B14F-4D97-AF65-F5344CB8AC3E}">
        <p14:creationId xmlns:p14="http://schemas.microsoft.com/office/powerpoint/2010/main" val="1018862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258"/>
            <a:ext cx="8229600" cy="772987"/>
          </a:xfrm>
        </p:spPr>
        <p:txBody>
          <a:bodyPr/>
          <a:lstStyle/>
          <a:p>
            <a:r>
              <a:rPr lang="en-US" b="1" dirty="0"/>
              <a:t>Tools for FAST[AQ] - </a:t>
            </a:r>
            <a:r>
              <a:rPr lang="en-US" b="1" dirty="0" err="1"/>
              <a:t>seqtk</a:t>
            </a:r>
            <a:endParaRPr lang="en-US" b="1" dirty="0"/>
          </a:p>
        </p:txBody>
      </p:sp>
      <p:sp>
        <p:nvSpPr>
          <p:cNvPr id="3" name="Content Placeholder 2"/>
          <p:cNvSpPr>
            <a:spLocks noGrp="1"/>
          </p:cNvSpPr>
          <p:nvPr>
            <p:ph idx="1"/>
          </p:nvPr>
        </p:nvSpPr>
        <p:spPr>
          <a:xfrm>
            <a:off x="277805" y="727245"/>
            <a:ext cx="8641719" cy="533997"/>
          </a:xfrm>
        </p:spPr>
        <p:txBody>
          <a:bodyPr>
            <a:normAutofit lnSpcReduction="10000"/>
          </a:bodyPr>
          <a:lstStyle/>
          <a:p>
            <a:pPr marL="0" indent="0">
              <a:buNone/>
            </a:pPr>
            <a:r>
              <a:rPr lang="en-US" sz="3200" b="1" dirty="0" err="1">
                <a:solidFill>
                  <a:srgbClr val="17375E"/>
                </a:solidFill>
              </a:rPr>
              <a:t>seqtk</a:t>
            </a:r>
            <a:r>
              <a:rPr lang="en-US" dirty="0"/>
              <a:t> is a tool for processing sequences in the FASTA/Q format.</a:t>
            </a:r>
          </a:p>
        </p:txBody>
      </p:sp>
      <p:graphicFrame>
        <p:nvGraphicFramePr>
          <p:cNvPr id="6" name="Table 5"/>
          <p:cNvGraphicFramePr>
            <a:graphicFrameLocks noGrp="1"/>
          </p:cNvGraphicFramePr>
          <p:nvPr>
            <p:extLst>
              <p:ext uri="{D42A27DB-BD31-4B8C-83A1-F6EECF244321}">
                <p14:modId xmlns:p14="http://schemas.microsoft.com/office/powerpoint/2010/main" val="1665491420"/>
              </p:ext>
            </p:extLst>
          </p:nvPr>
        </p:nvGraphicFramePr>
        <p:xfrm>
          <a:off x="1511300" y="1346286"/>
          <a:ext cx="6836724" cy="5397500"/>
        </p:xfrm>
        <a:graphic>
          <a:graphicData uri="http://schemas.openxmlformats.org/drawingml/2006/table">
            <a:tbl>
              <a:tblPr/>
              <a:tblGrid>
                <a:gridCol w="1412690">
                  <a:extLst>
                    <a:ext uri="{9D8B030D-6E8A-4147-A177-3AD203B41FA5}">
                      <a16:colId xmlns:a16="http://schemas.microsoft.com/office/drawing/2014/main" val="20000"/>
                    </a:ext>
                  </a:extLst>
                </a:gridCol>
                <a:gridCol w="5424034">
                  <a:extLst>
                    <a:ext uri="{9D8B030D-6E8A-4147-A177-3AD203B41FA5}">
                      <a16:colId xmlns:a16="http://schemas.microsoft.com/office/drawing/2014/main" val="20001"/>
                    </a:ext>
                  </a:extLst>
                </a:gridCol>
              </a:tblGrid>
              <a:tr h="254000">
                <a:tc>
                  <a:txBody>
                    <a:bodyPr/>
                    <a:lstStyle/>
                    <a:p>
                      <a:pPr algn="l" fontAlgn="b"/>
                      <a:r>
                        <a:rPr lang="en-US" sz="2000" b="0" i="0" u="none" strike="noStrike" dirty="0" err="1">
                          <a:solidFill>
                            <a:srgbClr val="FF0000"/>
                          </a:solidFill>
                          <a:effectLst/>
                          <a:latin typeface="Calibri"/>
                        </a:rPr>
                        <a:t>seq</a:t>
                      </a:r>
                      <a:endParaRPr lang="en-US" sz="2000" b="0" i="0" u="none" strike="noStrike" dirty="0">
                        <a:solidFill>
                          <a:srgbClr val="FF0000"/>
                        </a:solidFill>
                        <a:effectLst/>
                        <a:latin typeface="Calibri"/>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dirty="0">
                          <a:solidFill>
                            <a:srgbClr val="FF0000"/>
                          </a:solidFill>
                          <a:effectLst/>
                          <a:latin typeface="Calibri"/>
                        </a:rPr>
                        <a:t>common transformation of FASTA/Q</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54000">
                <a:tc>
                  <a:txBody>
                    <a:bodyPr/>
                    <a:lstStyle/>
                    <a:p>
                      <a:pPr algn="l" fontAlgn="b"/>
                      <a:r>
                        <a:rPr lang="en-US" sz="2000" b="0" i="0" u="none" strike="noStrike" dirty="0">
                          <a:solidFill>
                            <a:srgbClr val="000000"/>
                          </a:solidFill>
                          <a:effectLst/>
                          <a:latin typeface="Calibri"/>
                        </a:rPr>
                        <a:t>comp</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a:rPr>
                        <a:t>get the nucleotide composition of FASTA/Q</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54000">
                <a:tc>
                  <a:txBody>
                    <a:bodyPr/>
                    <a:lstStyle/>
                    <a:p>
                      <a:pPr algn="l" fontAlgn="b"/>
                      <a:r>
                        <a:rPr lang="en-US" sz="2000" b="0" i="0" u="none" strike="noStrike" dirty="0">
                          <a:solidFill>
                            <a:srgbClr val="FF0000"/>
                          </a:solidFill>
                          <a:effectLst/>
                          <a:latin typeface="Calibri"/>
                        </a:rPr>
                        <a:t>sample</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dirty="0">
                          <a:solidFill>
                            <a:srgbClr val="FF0000"/>
                          </a:solidFill>
                          <a:effectLst/>
                          <a:latin typeface="Calibri"/>
                        </a:rPr>
                        <a:t>subsample sequences</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54000">
                <a:tc>
                  <a:txBody>
                    <a:bodyPr/>
                    <a:lstStyle/>
                    <a:p>
                      <a:pPr algn="l" fontAlgn="b"/>
                      <a:r>
                        <a:rPr lang="en-US" sz="2000" b="0" i="0" u="none" strike="noStrike" dirty="0" err="1">
                          <a:solidFill>
                            <a:srgbClr val="FF0000"/>
                          </a:solidFill>
                          <a:effectLst/>
                          <a:latin typeface="Calibri"/>
                        </a:rPr>
                        <a:t>subseq</a:t>
                      </a:r>
                      <a:endParaRPr lang="en-US" sz="2000" b="0" i="0" u="none" strike="noStrike" dirty="0">
                        <a:solidFill>
                          <a:srgbClr val="FF0000"/>
                        </a:solidFill>
                        <a:effectLst/>
                        <a:latin typeface="Calibri"/>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dirty="0">
                          <a:solidFill>
                            <a:srgbClr val="FF0000"/>
                          </a:solidFill>
                          <a:effectLst/>
                          <a:latin typeface="Calibri"/>
                        </a:rPr>
                        <a:t>extract subsequences from FASTA/Q</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54000">
                <a:tc>
                  <a:txBody>
                    <a:bodyPr/>
                    <a:lstStyle/>
                    <a:p>
                      <a:pPr algn="l" fontAlgn="b"/>
                      <a:r>
                        <a:rPr lang="en-US" sz="2000" b="0" i="0" u="none" strike="noStrike" dirty="0" err="1">
                          <a:solidFill>
                            <a:srgbClr val="000000"/>
                          </a:solidFill>
                          <a:effectLst/>
                          <a:latin typeface="Calibri"/>
                        </a:rPr>
                        <a:t>fqchk</a:t>
                      </a:r>
                      <a:endParaRPr lang="en-US" sz="2000" b="0" i="0" u="none" strike="noStrike" dirty="0">
                        <a:solidFill>
                          <a:srgbClr val="000000"/>
                        </a:solidFill>
                        <a:effectLst/>
                        <a:latin typeface="Calibri"/>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a:rPr>
                        <a:t>fastq QC (base/quality summary)</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54000">
                <a:tc>
                  <a:txBody>
                    <a:bodyPr/>
                    <a:lstStyle/>
                    <a:p>
                      <a:pPr algn="l" fontAlgn="b"/>
                      <a:r>
                        <a:rPr lang="en-US" sz="2000" b="0" i="0" u="none" strike="noStrike" dirty="0" err="1">
                          <a:solidFill>
                            <a:srgbClr val="000000"/>
                          </a:solidFill>
                          <a:effectLst/>
                          <a:latin typeface="Calibri"/>
                        </a:rPr>
                        <a:t>mergepe</a:t>
                      </a:r>
                      <a:endParaRPr lang="en-US" sz="2000" b="0" i="0" u="none" strike="noStrike" dirty="0">
                        <a:solidFill>
                          <a:srgbClr val="000000"/>
                        </a:solidFill>
                        <a:effectLst/>
                        <a:latin typeface="Calibri"/>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a:rPr>
                        <a:t>interleave two PE FASTA/Q files</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54000">
                <a:tc>
                  <a:txBody>
                    <a:bodyPr/>
                    <a:lstStyle/>
                    <a:p>
                      <a:pPr algn="l" fontAlgn="b"/>
                      <a:r>
                        <a:rPr lang="en-US" sz="2000" b="0" i="0" u="none" strike="noStrike" dirty="0" err="1">
                          <a:solidFill>
                            <a:srgbClr val="000000"/>
                          </a:solidFill>
                          <a:effectLst/>
                          <a:latin typeface="Calibri"/>
                        </a:rPr>
                        <a:t>trimfq</a:t>
                      </a:r>
                      <a:endParaRPr lang="en-US" sz="2000" b="0" i="0" u="none" strike="noStrike" dirty="0">
                        <a:solidFill>
                          <a:srgbClr val="000000"/>
                        </a:solidFill>
                        <a:effectLst/>
                        <a:latin typeface="Calibri"/>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a:rPr>
                        <a:t>trim FASTQ using the Phred algorithm</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54000">
                <a:tc>
                  <a:txBody>
                    <a:bodyPr/>
                    <a:lstStyle/>
                    <a:p>
                      <a:pPr algn="l" fontAlgn="b"/>
                      <a:r>
                        <a:rPr lang="en-US" sz="2000" b="0" i="0" u="none" strike="noStrike" dirty="0" err="1">
                          <a:solidFill>
                            <a:srgbClr val="000000"/>
                          </a:solidFill>
                          <a:effectLst/>
                          <a:latin typeface="Calibri"/>
                        </a:rPr>
                        <a:t>hety</a:t>
                      </a:r>
                      <a:endParaRPr lang="en-US" sz="2000" b="0" i="0" u="none" strike="noStrike" dirty="0">
                        <a:solidFill>
                          <a:srgbClr val="000000"/>
                        </a:solidFill>
                        <a:effectLst/>
                        <a:latin typeface="Calibri"/>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a:rPr>
                        <a:t>regional heterozygosity</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54000">
                <a:tc>
                  <a:txBody>
                    <a:bodyPr/>
                    <a:lstStyle/>
                    <a:p>
                      <a:pPr algn="l" fontAlgn="b"/>
                      <a:r>
                        <a:rPr lang="en-US" sz="2000" b="0" i="0" u="none" strike="noStrike" dirty="0" err="1">
                          <a:solidFill>
                            <a:srgbClr val="000000"/>
                          </a:solidFill>
                          <a:effectLst/>
                          <a:latin typeface="Calibri"/>
                        </a:rPr>
                        <a:t>gc</a:t>
                      </a:r>
                      <a:endParaRPr lang="en-US" sz="2000" b="0" i="0" u="none" strike="noStrike" dirty="0">
                        <a:solidFill>
                          <a:srgbClr val="000000"/>
                        </a:solidFill>
                        <a:effectLst/>
                        <a:latin typeface="Calibri"/>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a:rPr>
                        <a:t>identify high- or low-GC regions</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54000">
                <a:tc>
                  <a:txBody>
                    <a:bodyPr/>
                    <a:lstStyle/>
                    <a:p>
                      <a:pPr algn="l" fontAlgn="b"/>
                      <a:r>
                        <a:rPr lang="en-US" sz="2000" b="0" i="0" u="none" strike="noStrike">
                          <a:solidFill>
                            <a:srgbClr val="000000"/>
                          </a:solidFill>
                          <a:effectLst/>
                          <a:latin typeface="Calibri"/>
                        </a:rPr>
                        <a:t>mutfa</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a:rPr>
                        <a:t>point mutate FASTA at specified positions</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54000">
                <a:tc>
                  <a:txBody>
                    <a:bodyPr/>
                    <a:lstStyle/>
                    <a:p>
                      <a:pPr algn="l" fontAlgn="b"/>
                      <a:r>
                        <a:rPr lang="en-US" sz="2000" b="0" i="0" u="none" strike="noStrike">
                          <a:solidFill>
                            <a:srgbClr val="000000"/>
                          </a:solidFill>
                          <a:effectLst/>
                          <a:latin typeface="Calibri"/>
                        </a:rPr>
                        <a:t>mergefa</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a:rPr>
                        <a:t>merge two FASTA/Q files</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54000">
                <a:tc>
                  <a:txBody>
                    <a:bodyPr/>
                    <a:lstStyle/>
                    <a:p>
                      <a:pPr algn="l" fontAlgn="b"/>
                      <a:r>
                        <a:rPr lang="en-US" sz="2000" b="0" i="0" u="none" strike="noStrike" dirty="0" err="1">
                          <a:solidFill>
                            <a:srgbClr val="000000"/>
                          </a:solidFill>
                          <a:effectLst/>
                          <a:latin typeface="Calibri"/>
                        </a:rPr>
                        <a:t>famask</a:t>
                      </a:r>
                      <a:endParaRPr lang="en-US" sz="2000" b="0" i="0" u="none" strike="noStrike" dirty="0">
                        <a:solidFill>
                          <a:srgbClr val="000000"/>
                        </a:solidFill>
                        <a:effectLst/>
                        <a:latin typeface="Calibri"/>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a:rPr>
                        <a:t>apply a X-coded FASTA to a source FASTA</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54000">
                <a:tc>
                  <a:txBody>
                    <a:bodyPr/>
                    <a:lstStyle/>
                    <a:p>
                      <a:pPr algn="l" fontAlgn="b"/>
                      <a:r>
                        <a:rPr lang="en-US" sz="2000" b="0" i="0" u="none" strike="noStrike">
                          <a:solidFill>
                            <a:srgbClr val="000000"/>
                          </a:solidFill>
                          <a:effectLst/>
                          <a:latin typeface="Calibri"/>
                        </a:rPr>
                        <a:t>dropse</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a:rPr>
                        <a:t>drop unpaired from interleaved PE FASTA/Q</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54000">
                <a:tc>
                  <a:txBody>
                    <a:bodyPr/>
                    <a:lstStyle/>
                    <a:p>
                      <a:pPr algn="l" fontAlgn="b"/>
                      <a:r>
                        <a:rPr lang="en-US" sz="2000" b="0" i="0" u="none" strike="noStrike" dirty="0">
                          <a:solidFill>
                            <a:srgbClr val="000000"/>
                          </a:solidFill>
                          <a:effectLst/>
                          <a:latin typeface="Calibri"/>
                        </a:rPr>
                        <a:t>rename</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a:rPr>
                        <a:t>rename sequence names</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254000">
                <a:tc>
                  <a:txBody>
                    <a:bodyPr/>
                    <a:lstStyle/>
                    <a:p>
                      <a:pPr algn="l" fontAlgn="b"/>
                      <a:r>
                        <a:rPr lang="en-US" sz="2000" b="0" i="0" u="none" strike="noStrike">
                          <a:solidFill>
                            <a:srgbClr val="000000"/>
                          </a:solidFill>
                          <a:effectLst/>
                          <a:latin typeface="Calibri"/>
                        </a:rPr>
                        <a:t>randbase</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a:rPr>
                        <a:t>choose a random base from hets</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254000">
                <a:tc>
                  <a:txBody>
                    <a:bodyPr/>
                    <a:lstStyle/>
                    <a:p>
                      <a:pPr algn="l" fontAlgn="b"/>
                      <a:r>
                        <a:rPr lang="en-US" sz="2000" b="0" i="0" u="none" strike="noStrike">
                          <a:solidFill>
                            <a:srgbClr val="000000"/>
                          </a:solidFill>
                          <a:effectLst/>
                          <a:latin typeface="Calibri"/>
                        </a:rPr>
                        <a:t>cutN</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a:rPr>
                        <a:t>cut sequence at long N</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254000">
                <a:tc>
                  <a:txBody>
                    <a:bodyPr/>
                    <a:lstStyle/>
                    <a:p>
                      <a:pPr algn="l" fontAlgn="b"/>
                      <a:r>
                        <a:rPr lang="en-US" sz="2000" b="0" i="0" u="none" strike="noStrike">
                          <a:solidFill>
                            <a:srgbClr val="000000"/>
                          </a:solidFill>
                          <a:effectLst/>
                          <a:latin typeface="Calibri"/>
                        </a:rPr>
                        <a:t>listhet</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a:rPr>
                        <a:t>extract the position of each het</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bl>
          </a:graphicData>
        </a:graphic>
      </p:graphicFrame>
    </p:spTree>
    <p:extLst>
      <p:ext uri="{BB962C8B-B14F-4D97-AF65-F5344CB8AC3E}">
        <p14:creationId xmlns:p14="http://schemas.microsoft.com/office/powerpoint/2010/main" val="38291134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seqtk</a:t>
            </a:r>
            <a:r>
              <a:rPr lang="en-US" dirty="0"/>
              <a:t> examples (I)</a:t>
            </a:r>
          </a:p>
        </p:txBody>
      </p:sp>
      <p:sp>
        <p:nvSpPr>
          <p:cNvPr id="3" name="Content Placeholder 2"/>
          <p:cNvSpPr>
            <a:spLocks noGrp="1"/>
          </p:cNvSpPr>
          <p:nvPr>
            <p:ph idx="1"/>
          </p:nvPr>
        </p:nvSpPr>
        <p:spPr>
          <a:xfrm>
            <a:off x="457200" y="1374877"/>
            <a:ext cx="8422637" cy="4213123"/>
          </a:xfrm>
        </p:spPr>
        <p:txBody>
          <a:bodyPr>
            <a:normAutofit/>
          </a:bodyPr>
          <a:lstStyle/>
          <a:p>
            <a:r>
              <a:rPr lang="en-US" dirty="0"/>
              <a:t>Conversion of a FASTQ to a FASTA</a:t>
            </a:r>
          </a:p>
          <a:p>
            <a:pPr marL="0" indent="0">
              <a:buNone/>
            </a:pPr>
            <a:r>
              <a:rPr lang="en-US" sz="2100" dirty="0" err="1">
                <a:latin typeface="Courier New"/>
                <a:cs typeface="Courier New"/>
              </a:rPr>
              <a:t>seqtk</a:t>
            </a:r>
            <a:r>
              <a:rPr lang="en-US" sz="2100" dirty="0">
                <a:latin typeface="Courier New"/>
                <a:cs typeface="Courier New"/>
              </a:rPr>
              <a:t> </a:t>
            </a:r>
            <a:r>
              <a:rPr lang="en-US" sz="2100" dirty="0" err="1">
                <a:latin typeface="Courier New"/>
                <a:cs typeface="Courier New"/>
              </a:rPr>
              <a:t>seq</a:t>
            </a:r>
            <a:r>
              <a:rPr lang="en-US" sz="2100" dirty="0">
                <a:latin typeface="Courier New"/>
                <a:cs typeface="Courier New"/>
              </a:rPr>
              <a:t> -A </a:t>
            </a:r>
            <a:r>
              <a:rPr lang="en-US" sz="2100" dirty="0" err="1">
                <a:latin typeface="Courier New"/>
                <a:cs typeface="Courier New"/>
              </a:rPr>
              <a:t>in.fq</a:t>
            </a:r>
            <a:r>
              <a:rPr lang="en-US" sz="2100" dirty="0">
                <a:latin typeface="Courier New"/>
                <a:cs typeface="Courier New"/>
              </a:rPr>
              <a:t> &gt; </a:t>
            </a:r>
            <a:r>
              <a:rPr lang="en-US" sz="2100" dirty="0" err="1">
                <a:latin typeface="Courier New"/>
                <a:cs typeface="Courier New"/>
              </a:rPr>
              <a:t>out.fa</a:t>
            </a:r>
            <a:endParaRPr lang="en-US" sz="2100" dirty="0">
              <a:latin typeface="Courier New"/>
              <a:cs typeface="Courier New"/>
            </a:endParaRPr>
          </a:p>
          <a:p>
            <a:pPr marL="0" indent="0">
              <a:buNone/>
            </a:pPr>
            <a:r>
              <a:rPr lang="en-US" sz="2100" dirty="0" err="1">
                <a:latin typeface="Courier New"/>
                <a:cs typeface="Courier New"/>
              </a:rPr>
              <a:t>seqtk</a:t>
            </a:r>
            <a:r>
              <a:rPr lang="en-US" sz="2100" dirty="0">
                <a:latin typeface="Courier New"/>
                <a:cs typeface="Courier New"/>
              </a:rPr>
              <a:t> </a:t>
            </a:r>
            <a:r>
              <a:rPr lang="en-US" sz="2100" dirty="0" err="1">
                <a:latin typeface="Courier New"/>
                <a:cs typeface="Courier New"/>
              </a:rPr>
              <a:t>seq</a:t>
            </a:r>
            <a:r>
              <a:rPr lang="en-US" sz="2100" dirty="0">
                <a:latin typeface="Courier New"/>
                <a:cs typeface="Courier New"/>
              </a:rPr>
              <a:t> -A </a:t>
            </a:r>
            <a:r>
              <a:rPr lang="en-US" sz="2100" dirty="0" err="1">
                <a:latin typeface="Courier New"/>
                <a:cs typeface="Courier New"/>
              </a:rPr>
              <a:t>in.fq.gz</a:t>
            </a:r>
            <a:r>
              <a:rPr lang="en-US" sz="2100" dirty="0">
                <a:latin typeface="Courier New"/>
                <a:cs typeface="Courier New"/>
              </a:rPr>
              <a:t> &gt; </a:t>
            </a:r>
            <a:r>
              <a:rPr lang="en-US" sz="2100" dirty="0" err="1">
                <a:latin typeface="Courier New"/>
                <a:cs typeface="Courier New"/>
              </a:rPr>
              <a:t>out.fa</a:t>
            </a:r>
            <a:endParaRPr lang="en-US" sz="2100" dirty="0">
              <a:latin typeface="Courier New"/>
              <a:cs typeface="Courier New"/>
            </a:endParaRPr>
          </a:p>
          <a:p>
            <a:pPr marL="0" indent="0">
              <a:buNone/>
            </a:pPr>
            <a:endParaRPr lang="en-US" dirty="0"/>
          </a:p>
          <a:p>
            <a:r>
              <a:rPr lang="en-US" dirty="0"/>
              <a:t>Reverse complement FASTA/Q:</a:t>
            </a:r>
          </a:p>
          <a:p>
            <a:pPr marL="0" indent="0">
              <a:buNone/>
            </a:pPr>
            <a:r>
              <a:rPr lang="en-US" sz="2100" dirty="0" err="1">
                <a:latin typeface="Courier New"/>
                <a:cs typeface="Courier New"/>
              </a:rPr>
              <a:t>seqtk</a:t>
            </a:r>
            <a:r>
              <a:rPr lang="en-US" sz="2100" dirty="0">
                <a:latin typeface="Courier New"/>
                <a:cs typeface="Courier New"/>
              </a:rPr>
              <a:t> </a:t>
            </a:r>
            <a:r>
              <a:rPr lang="en-US" sz="2100" dirty="0" err="1">
                <a:latin typeface="Courier New"/>
                <a:cs typeface="Courier New"/>
              </a:rPr>
              <a:t>seq</a:t>
            </a:r>
            <a:r>
              <a:rPr lang="en-US" sz="2100" dirty="0">
                <a:latin typeface="Courier New"/>
                <a:cs typeface="Courier New"/>
              </a:rPr>
              <a:t> -r </a:t>
            </a:r>
            <a:r>
              <a:rPr lang="en-US" sz="2100" dirty="0" err="1">
                <a:latin typeface="Courier New"/>
                <a:cs typeface="Courier New"/>
              </a:rPr>
              <a:t>in.fq</a:t>
            </a:r>
            <a:r>
              <a:rPr lang="en-US" sz="2100" dirty="0">
                <a:latin typeface="Courier New"/>
                <a:cs typeface="Courier New"/>
              </a:rPr>
              <a:t> &gt; </a:t>
            </a:r>
            <a:r>
              <a:rPr lang="en-US" sz="2100" dirty="0" err="1">
                <a:latin typeface="Courier New"/>
                <a:cs typeface="Courier New"/>
              </a:rPr>
              <a:t>out.fq</a:t>
            </a:r>
            <a:endParaRPr lang="en-US" sz="2100" dirty="0">
              <a:latin typeface="Courier New"/>
              <a:cs typeface="Courier New"/>
            </a:endParaRPr>
          </a:p>
          <a:p>
            <a:pPr marL="0" indent="0">
              <a:buNone/>
            </a:pPr>
            <a:endParaRPr lang="en-US" dirty="0"/>
          </a:p>
          <a:p>
            <a:r>
              <a:rPr lang="en-US" dirty="0"/>
              <a:t>Extract sequences with names in file </a:t>
            </a:r>
            <a:r>
              <a:rPr lang="en-US" dirty="0" err="1"/>
              <a:t>name.lst</a:t>
            </a:r>
            <a:r>
              <a:rPr lang="en-US" dirty="0"/>
              <a:t>, one sequence name per line:</a:t>
            </a:r>
          </a:p>
          <a:p>
            <a:pPr marL="0" indent="0">
              <a:buNone/>
            </a:pPr>
            <a:r>
              <a:rPr lang="en-US" sz="2100" dirty="0" err="1">
                <a:latin typeface="Courier New"/>
                <a:cs typeface="Courier New"/>
              </a:rPr>
              <a:t>seqtk</a:t>
            </a:r>
            <a:r>
              <a:rPr lang="en-US" sz="2100" dirty="0">
                <a:latin typeface="Courier New"/>
                <a:cs typeface="Courier New"/>
              </a:rPr>
              <a:t> </a:t>
            </a:r>
            <a:r>
              <a:rPr lang="en-US" sz="2100" dirty="0" err="1">
                <a:latin typeface="Courier New"/>
                <a:cs typeface="Courier New"/>
              </a:rPr>
              <a:t>subseq</a:t>
            </a:r>
            <a:r>
              <a:rPr lang="en-US" sz="2100" dirty="0">
                <a:latin typeface="Courier New"/>
                <a:cs typeface="Courier New"/>
              </a:rPr>
              <a:t> </a:t>
            </a:r>
            <a:r>
              <a:rPr lang="en-US" sz="2100" dirty="0" err="1">
                <a:latin typeface="Courier New"/>
                <a:cs typeface="Courier New"/>
              </a:rPr>
              <a:t>in.fq</a:t>
            </a:r>
            <a:r>
              <a:rPr lang="en-US" sz="2100" dirty="0">
                <a:latin typeface="Courier New"/>
                <a:cs typeface="Courier New"/>
              </a:rPr>
              <a:t> </a:t>
            </a:r>
            <a:r>
              <a:rPr lang="en-US" sz="2100" dirty="0" err="1">
                <a:latin typeface="Courier New"/>
                <a:cs typeface="Courier New"/>
              </a:rPr>
              <a:t>name.lst</a:t>
            </a:r>
            <a:r>
              <a:rPr lang="en-US" sz="2100" dirty="0">
                <a:latin typeface="Courier New"/>
                <a:cs typeface="Courier New"/>
              </a:rPr>
              <a:t> &gt; </a:t>
            </a:r>
            <a:r>
              <a:rPr lang="en-US" sz="2100" dirty="0" err="1">
                <a:latin typeface="Courier New"/>
                <a:cs typeface="Courier New"/>
              </a:rPr>
              <a:t>out.fq</a:t>
            </a:r>
            <a:endParaRPr lang="en-US" sz="2100" dirty="0">
              <a:latin typeface="Courier New"/>
              <a:cs typeface="Courier New"/>
            </a:endParaRPr>
          </a:p>
          <a:p>
            <a:pPr marL="0" indent="0">
              <a:buNone/>
            </a:pPr>
            <a:endParaRPr lang="en-US" dirty="0"/>
          </a:p>
          <a:p>
            <a:pPr marL="0" indent="0">
              <a:buNone/>
            </a:pPr>
            <a:endParaRPr lang="en-US" dirty="0"/>
          </a:p>
        </p:txBody>
      </p:sp>
      <p:sp>
        <p:nvSpPr>
          <p:cNvPr id="7" name="TextBox 6"/>
          <p:cNvSpPr txBox="1"/>
          <p:nvPr/>
        </p:nvSpPr>
        <p:spPr>
          <a:xfrm>
            <a:off x="674669" y="6448752"/>
            <a:ext cx="1326004" cy="246221"/>
          </a:xfrm>
          <a:prstGeom prst="rect">
            <a:avLst/>
          </a:prstGeom>
          <a:noFill/>
        </p:spPr>
        <p:txBody>
          <a:bodyPr wrap="none" rtlCol="0">
            <a:spAutoFit/>
          </a:bodyPr>
          <a:lstStyle/>
          <a:p>
            <a:r>
              <a:rPr lang="en-US" sz="1000" dirty="0" err="1"/>
              <a:t>github.com</a:t>
            </a:r>
            <a:r>
              <a:rPr lang="en-US" sz="1000" dirty="0"/>
              <a:t>/lh3/</a:t>
            </a:r>
            <a:r>
              <a:rPr lang="en-US" sz="1000" dirty="0" err="1"/>
              <a:t>seqtk</a:t>
            </a:r>
            <a:endParaRPr lang="en-US" sz="1000" dirty="0"/>
          </a:p>
        </p:txBody>
      </p:sp>
    </p:spTree>
    <p:extLst>
      <p:ext uri="{BB962C8B-B14F-4D97-AF65-F5344CB8AC3E}">
        <p14:creationId xmlns:p14="http://schemas.microsoft.com/office/powerpoint/2010/main" val="40199493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seqtk</a:t>
            </a:r>
            <a:r>
              <a:rPr lang="en-US" dirty="0"/>
              <a:t> examples (II)</a:t>
            </a:r>
          </a:p>
        </p:txBody>
      </p:sp>
      <p:sp>
        <p:nvSpPr>
          <p:cNvPr id="6" name="Content Placeholder 2"/>
          <p:cNvSpPr txBox="1">
            <a:spLocks/>
          </p:cNvSpPr>
          <p:nvPr/>
        </p:nvSpPr>
        <p:spPr>
          <a:xfrm>
            <a:off x="473319" y="1164483"/>
            <a:ext cx="8456125" cy="5032732"/>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Subsample 10,000 read pairs from two large paired FASTQ files</a:t>
            </a:r>
          </a:p>
          <a:p>
            <a:pPr marL="0" indent="0">
              <a:buFont typeface="Arial"/>
              <a:buNone/>
            </a:pPr>
            <a:r>
              <a:rPr lang="en-US" dirty="0"/>
              <a:t>#(remember to use the same random seed to keep pairing):</a:t>
            </a:r>
          </a:p>
          <a:p>
            <a:pPr marL="0" indent="0">
              <a:buFont typeface="Arial"/>
              <a:buNone/>
            </a:pPr>
            <a:r>
              <a:rPr lang="en-US" dirty="0" err="1">
                <a:latin typeface="Courier New"/>
                <a:cs typeface="Courier New"/>
              </a:rPr>
              <a:t>seqtk</a:t>
            </a:r>
            <a:r>
              <a:rPr lang="en-US" dirty="0">
                <a:latin typeface="Courier New"/>
                <a:cs typeface="Courier New"/>
              </a:rPr>
              <a:t> sample -s100 read1.fq 10000 &gt; sub1.fq</a:t>
            </a:r>
          </a:p>
          <a:p>
            <a:pPr marL="0" indent="0">
              <a:buFont typeface="Arial"/>
              <a:buNone/>
            </a:pPr>
            <a:r>
              <a:rPr lang="en-US" dirty="0" err="1">
                <a:latin typeface="Courier New"/>
                <a:cs typeface="Courier New"/>
              </a:rPr>
              <a:t>seqtk</a:t>
            </a:r>
            <a:r>
              <a:rPr lang="en-US" dirty="0">
                <a:latin typeface="Courier New"/>
                <a:cs typeface="Courier New"/>
              </a:rPr>
              <a:t> sample -s100 read2.fq 10000 &gt; sub2.fq</a:t>
            </a:r>
          </a:p>
          <a:p>
            <a:pPr marL="0" indent="0">
              <a:buFont typeface="Arial"/>
              <a:buNone/>
            </a:pPr>
            <a:endParaRPr lang="en-US" dirty="0"/>
          </a:p>
          <a:p>
            <a:r>
              <a:rPr lang="en-US" dirty="0"/>
              <a:t>Trim 5bp from the left end of each read and 10bp from the right end:</a:t>
            </a:r>
          </a:p>
          <a:p>
            <a:pPr marL="0" indent="0">
              <a:buNone/>
            </a:pPr>
            <a:r>
              <a:rPr lang="en-US" sz="2800" dirty="0" err="1">
                <a:latin typeface="Courier New"/>
                <a:cs typeface="Courier New"/>
              </a:rPr>
              <a:t>seqtk</a:t>
            </a:r>
            <a:r>
              <a:rPr lang="en-US" sz="2800" dirty="0">
                <a:latin typeface="Courier New"/>
                <a:cs typeface="Courier New"/>
              </a:rPr>
              <a:t> </a:t>
            </a:r>
            <a:r>
              <a:rPr lang="en-US" sz="2800" dirty="0" err="1">
                <a:latin typeface="Courier New"/>
                <a:cs typeface="Courier New"/>
              </a:rPr>
              <a:t>trimfq</a:t>
            </a:r>
            <a:r>
              <a:rPr lang="en-US" sz="2800" dirty="0">
                <a:latin typeface="Courier New"/>
                <a:cs typeface="Courier New"/>
              </a:rPr>
              <a:t> -b 5 -e 10 </a:t>
            </a:r>
            <a:r>
              <a:rPr lang="en-US" sz="2800" dirty="0" err="1">
                <a:latin typeface="Courier New"/>
                <a:cs typeface="Courier New"/>
              </a:rPr>
              <a:t>in.fa</a:t>
            </a:r>
            <a:r>
              <a:rPr lang="en-US" sz="2800" dirty="0">
                <a:latin typeface="Courier New"/>
                <a:cs typeface="Courier New"/>
              </a:rPr>
              <a:t> &gt; </a:t>
            </a:r>
            <a:r>
              <a:rPr lang="en-US" sz="2800" dirty="0" err="1">
                <a:latin typeface="Courier New"/>
                <a:cs typeface="Courier New"/>
              </a:rPr>
              <a:t>out.fa</a:t>
            </a:r>
            <a:endParaRPr lang="en-US" sz="2800" dirty="0">
              <a:latin typeface="Courier New"/>
              <a:cs typeface="Courier New"/>
            </a:endParaRPr>
          </a:p>
          <a:p>
            <a:pPr marL="0" indent="0">
              <a:buNone/>
            </a:pPr>
            <a:endParaRPr lang="en-US" dirty="0"/>
          </a:p>
          <a:p>
            <a:r>
              <a:rPr lang="en-US" dirty="0"/>
              <a:t>Trim low-quality bases from both ends using the </a:t>
            </a:r>
            <a:r>
              <a:rPr lang="en-US" dirty="0" err="1"/>
              <a:t>Phred</a:t>
            </a:r>
            <a:r>
              <a:rPr lang="en-US" dirty="0"/>
              <a:t> algorithm:</a:t>
            </a:r>
          </a:p>
          <a:p>
            <a:pPr marL="0" indent="0">
              <a:buNone/>
            </a:pPr>
            <a:r>
              <a:rPr lang="en-US" dirty="0" err="1">
                <a:latin typeface="Courier New"/>
                <a:cs typeface="Courier New"/>
              </a:rPr>
              <a:t>seqtk</a:t>
            </a:r>
            <a:r>
              <a:rPr lang="en-US" dirty="0">
                <a:latin typeface="Courier New"/>
                <a:cs typeface="Courier New"/>
              </a:rPr>
              <a:t> </a:t>
            </a:r>
            <a:r>
              <a:rPr lang="en-US" dirty="0" err="1">
                <a:latin typeface="Courier New"/>
                <a:cs typeface="Courier New"/>
              </a:rPr>
              <a:t>trimfq</a:t>
            </a:r>
            <a:r>
              <a:rPr lang="en-US" dirty="0">
                <a:latin typeface="Courier New"/>
                <a:cs typeface="Courier New"/>
              </a:rPr>
              <a:t> </a:t>
            </a:r>
            <a:r>
              <a:rPr lang="en-US" dirty="0" err="1">
                <a:latin typeface="Courier New"/>
                <a:cs typeface="Courier New"/>
              </a:rPr>
              <a:t>in.fq</a:t>
            </a:r>
            <a:r>
              <a:rPr lang="en-US" dirty="0">
                <a:latin typeface="Courier New"/>
                <a:cs typeface="Courier New"/>
              </a:rPr>
              <a:t> &gt; </a:t>
            </a:r>
            <a:r>
              <a:rPr lang="en-US" dirty="0" err="1">
                <a:latin typeface="Courier New"/>
                <a:cs typeface="Courier New"/>
              </a:rPr>
              <a:t>out.fq</a:t>
            </a:r>
            <a:endParaRPr lang="en-US" dirty="0">
              <a:latin typeface="Courier New"/>
              <a:cs typeface="Courier New"/>
            </a:endParaRPr>
          </a:p>
        </p:txBody>
      </p:sp>
      <p:sp>
        <p:nvSpPr>
          <p:cNvPr id="7" name="TextBox 6"/>
          <p:cNvSpPr txBox="1"/>
          <p:nvPr/>
        </p:nvSpPr>
        <p:spPr>
          <a:xfrm>
            <a:off x="674669" y="6448752"/>
            <a:ext cx="1326004" cy="246221"/>
          </a:xfrm>
          <a:prstGeom prst="rect">
            <a:avLst/>
          </a:prstGeom>
          <a:noFill/>
        </p:spPr>
        <p:txBody>
          <a:bodyPr wrap="none" rtlCol="0">
            <a:spAutoFit/>
          </a:bodyPr>
          <a:lstStyle/>
          <a:p>
            <a:r>
              <a:rPr lang="en-US" sz="1000" dirty="0" err="1"/>
              <a:t>github.com</a:t>
            </a:r>
            <a:r>
              <a:rPr lang="en-US" sz="1000" dirty="0"/>
              <a:t>/lh3/</a:t>
            </a:r>
            <a:r>
              <a:rPr lang="en-US" sz="1000" dirty="0" err="1"/>
              <a:t>seqtk</a:t>
            </a:r>
            <a:endParaRPr lang="en-US" sz="1000" dirty="0"/>
          </a:p>
        </p:txBody>
      </p:sp>
      <p:sp>
        <p:nvSpPr>
          <p:cNvPr id="3" name="TextBox 2"/>
          <p:cNvSpPr txBox="1"/>
          <p:nvPr/>
        </p:nvSpPr>
        <p:spPr>
          <a:xfrm>
            <a:off x="5802570" y="6034130"/>
            <a:ext cx="2503230" cy="461665"/>
          </a:xfrm>
          <a:prstGeom prst="rect">
            <a:avLst/>
          </a:prstGeom>
          <a:noFill/>
        </p:spPr>
        <p:txBody>
          <a:bodyPr wrap="square" rtlCol="0">
            <a:spAutoFit/>
          </a:bodyPr>
          <a:lstStyle/>
          <a:p>
            <a:r>
              <a:rPr lang="en-US" sz="2400" b="1" dirty="0">
                <a:solidFill>
                  <a:srgbClr val="FF0000"/>
                </a:solidFill>
              </a:rPr>
              <a:t>Quality trimming</a:t>
            </a:r>
            <a:endParaRPr lang="en-US" sz="2400" dirty="0">
              <a:solidFill>
                <a:srgbClr val="FF0000"/>
              </a:solidFill>
            </a:endParaRPr>
          </a:p>
        </p:txBody>
      </p:sp>
    </p:spTree>
    <p:extLst>
      <p:ext uri="{BB962C8B-B14F-4D97-AF65-F5344CB8AC3E}">
        <p14:creationId xmlns:p14="http://schemas.microsoft.com/office/powerpoint/2010/main" val="3491490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trimming</a:t>
            </a:r>
          </a:p>
        </p:txBody>
      </p:sp>
      <p:sp>
        <p:nvSpPr>
          <p:cNvPr id="3" name="Content Placeholder 2"/>
          <p:cNvSpPr>
            <a:spLocks noGrp="1"/>
          </p:cNvSpPr>
          <p:nvPr>
            <p:ph idx="1"/>
          </p:nvPr>
        </p:nvSpPr>
        <p:spPr>
          <a:xfrm>
            <a:off x="457200" y="1613476"/>
            <a:ext cx="8229600" cy="1510724"/>
          </a:xfrm>
        </p:spPr>
        <p:txBody>
          <a:bodyPr>
            <a:normAutofit/>
          </a:bodyPr>
          <a:lstStyle/>
          <a:p>
            <a:r>
              <a:rPr lang="en-US" sz="2600" b="1" dirty="0">
                <a:solidFill>
                  <a:schemeClr val="tx2">
                    <a:lumMod val="75000"/>
                  </a:schemeClr>
                </a:solidFill>
              </a:rPr>
              <a:t>Quality trimming</a:t>
            </a:r>
            <a:r>
              <a:rPr lang="en-US" sz="2600" dirty="0"/>
              <a:t>: to remove low quality sequences</a:t>
            </a:r>
          </a:p>
          <a:p>
            <a:pPr>
              <a:lnSpc>
                <a:spcPct val="150000"/>
              </a:lnSpc>
            </a:pPr>
            <a:r>
              <a:rPr lang="en-US" sz="2600" b="1" dirty="0">
                <a:solidFill>
                  <a:srgbClr val="17375E"/>
                </a:solidFill>
              </a:rPr>
              <a:t>Adaptor trimming</a:t>
            </a:r>
            <a:r>
              <a:rPr lang="en-US" sz="2600" dirty="0"/>
              <a:t>: to remove adaptor contamination</a:t>
            </a:r>
          </a:p>
        </p:txBody>
      </p:sp>
    </p:spTree>
    <p:extLst>
      <p:ext uri="{BB962C8B-B14F-4D97-AF65-F5344CB8AC3E}">
        <p14:creationId xmlns:p14="http://schemas.microsoft.com/office/powerpoint/2010/main" val="13838132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trimming</a:t>
            </a:r>
          </a:p>
        </p:txBody>
      </p:sp>
      <p:sp>
        <p:nvSpPr>
          <p:cNvPr id="3" name="Content Placeholder 2"/>
          <p:cNvSpPr>
            <a:spLocks noGrp="1"/>
          </p:cNvSpPr>
          <p:nvPr>
            <p:ph idx="1"/>
          </p:nvPr>
        </p:nvSpPr>
        <p:spPr>
          <a:xfrm>
            <a:off x="457200" y="1289700"/>
            <a:ext cx="8407400" cy="2647299"/>
          </a:xfrm>
        </p:spPr>
        <p:txBody>
          <a:bodyPr>
            <a:normAutofit/>
          </a:bodyPr>
          <a:lstStyle/>
          <a:p>
            <a:r>
              <a:rPr lang="en-US" b="1" dirty="0">
                <a:solidFill>
                  <a:schemeClr val="tx2">
                    <a:lumMod val="75000"/>
                  </a:schemeClr>
                </a:solidFill>
              </a:rPr>
              <a:t>Window scan method</a:t>
            </a:r>
          </a:p>
          <a:p>
            <a:pPr marL="0" indent="0">
              <a:buNone/>
            </a:pPr>
            <a:r>
              <a:rPr lang="en-US" dirty="0"/>
              <a:t>the major steps in the quality trimming process involve calculating average quality within certain windows along the sequence</a:t>
            </a:r>
          </a:p>
          <a:p>
            <a:pPr marL="0" indent="0">
              <a:buNone/>
            </a:pPr>
            <a:endParaRPr lang="en-US" dirty="0"/>
          </a:p>
          <a:p>
            <a:pPr marL="457200" indent="-457200">
              <a:buFont typeface="+mj-lt"/>
              <a:buAutoNum type="arabicPeriod"/>
            </a:pPr>
            <a:r>
              <a:rPr lang="en-US" dirty="0"/>
              <a:t>Sliding windows (window size and step size)</a:t>
            </a:r>
          </a:p>
          <a:p>
            <a:pPr marL="457200" indent="-457200">
              <a:buFont typeface="+mj-lt"/>
              <a:buAutoNum type="arabicPeriod"/>
            </a:pPr>
            <a:r>
              <a:rPr lang="en-US" dirty="0"/>
              <a:t>Maximum average errors (minimum average quality)</a:t>
            </a:r>
          </a:p>
        </p:txBody>
      </p:sp>
      <p:sp>
        <p:nvSpPr>
          <p:cNvPr id="4" name="TextBox 3"/>
          <p:cNvSpPr txBox="1"/>
          <p:nvPr/>
        </p:nvSpPr>
        <p:spPr>
          <a:xfrm>
            <a:off x="621448" y="6029752"/>
            <a:ext cx="3533201" cy="369332"/>
          </a:xfrm>
          <a:prstGeom prst="rect">
            <a:avLst/>
          </a:prstGeom>
          <a:noFill/>
        </p:spPr>
        <p:txBody>
          <a:bodyPr wrap="none" rtlCol="0">
            <a:spAutoFit/>
          </a:bodyPr>
          <a:lstStyle/>
          <a:p>
            <a:r>
              <a:rPr lang="en-US" dirty="0"/>
              <a:t>Bioinformatics, 2001, 17:1093-1104</a:t>
            </a:r>
          </a:p>
        </p:txBody>
      </p:sp>
      <p:sp>
        <p:nvSpPr>
          <p:cNvPr id="6" name="Rectangle 5"/>
          <p:cNvSpPr/>
          <p:nvPr/>
        </p:nvSpPr>
        <p:spPr>
          <a:xfrm>
            <a:off x="1417912" y="4346896"/>
            <a:ext cx="5989363" cy="45719"/>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 name="Group 14"/>
          <p:cNvGrpSpPr/>
          <p:nvPr/>
        </p:nvGrpSpPr>
        <p:grpSpPr>
          <a:xfrm>
            <a:off x="1417911" y="4346896"/>
            <a:ext cx="1848304" cy="369332"/>
            <a:chOff x="649561" y="4567591"/>
            <a:chExt cx="1848304" cy="369332"/>
          </a:xfrm>
        </p:grpSpPr>
        <p:cxnSp>
          <p:nvCxnSpPr>
            <p:cNvPr id="7" name="Straight Connector 6"/>
            <p:cNvCxnSpPr/>
            <p:nvPr/>
          </p:nvCxnSpPr>
          <p:spPr>
            <a:xfrm>
              <a:off x="660306" y="4734990"/>
              <a:ext cx="0" cy="171518"/>
            </a:xfrm>
            <a:prstGeom prst="line">
              <a:avLst/>
            </a:prstGeom>
            <a:ln>
              <a:solidFill>
                <a:srgbClr val="C3D69B"/>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2486385" y="4734990"/>
              <a:ext cx="0" cy="171518"/>
            </a:xfrm>
            <a:prstGeom prst="line">
              <a:avLst/>
            </a:prstGeom>
            <a:ln>
              <a:solidFill>
                <a:srgbClr val="C3D69B"/>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649561" y="4906508"/>
              <a:ext cx="1848304" cy="0"/>
            </a:xfrm>
            <a:prstGeom prst="line">
              <a:avLst/>
            </a:prstGeom>
            <a:ln>
              <a:solidFill>
                <a:schemeClr val="accent3">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760494" y="4567591"/>
              <a:ext cx="1646605" cy="369332"/>
            </a:xfrm>
            <a:prstGeom prst="rect">
              <a:avLst/>
            </a:prstGeom>
            <a:noFill/>
          </p:spPr>
          <p:txBody>
            <a:bodyPr wrap="none" rtlCol="0">
              <a:spAutoFit/>
            </a:bodyPr>
            <a:lstStyle/>
            <a:p>
              <a:r>
                <a:rPr lang="en-US" dirty="0">
                  <a:solidFill>
                    <a:schemeClr val="tx1">
                      <a:lumMod val="50000"/>
                      <a:lumOff val="50000"/>
                    </a:schemeClr>
                  </a:solidFill>
                </a:rPr>
                <a:t>Average quality</a:t>
              </a:r>
            </a:p>
          </p:txBody>
        </p:sp>
      </p:grpSp>
      <p:grpSp>
        <p:nvGrpSpPr>
          <p:cNvPr id="27" name="Group 26"/>
          <p:cNvGrpSpPr/>
          <p:nvPr/>
        </p:nvGrpSpPr>
        <p:grpSpPr>
          <a:xfrm>
            <a:off x="1417911" y="4346896"/>
            <a:ext cx="5989364" cy="45719"/>
            <a:chOff x="649561" y="4423096"/>
            <a:chExt cx="5989364" cy="45719"/>
          </a:xfrm>
        </p:grpSpPr>
        <p:sp>
          <p:nvSpPr>
            <p:cNvPr id="25" name="Rectangle 24"/>
            <p:cNvSpPr/>
            <p:nvPr/>
          </p:nvSpPr>
          <p:spPr>
            <a:xfrm>
              <a:off x="649561" y="4423096"/>
              <a:ext cx="4152539" cy="45719"/>
            </a:xfrm>
            <a:prstGeom prst="rect">
              <a:avLst/>
            </a:prstGeom>
            <a:solidFill>
              <a:srgbClr val="008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8000"/>
                </a:solidFill>
              </a:endParaRPr>
            </a:p>
          </p:txBody>
        </p:sp>
        <p:sp>
          <p:nvSpPr>
            <p:cNvPr id="26" name="Rectangle 25"/>
            <p:cNvSpPr/>
            <p:nvPr/>
          </p:nvSpPr>
          <p:spPr>
            <a:xfrm>
              <a:off x="4802100" y="4423096"/>
              <a:ext cx="1836825"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8000"/>
                </a:solidFill>
              </a:endParaRPr>
            </a:p>
          </p:txBody>
        </p:sp>
      </p:grpSp>
      <p:sp>
        <p:nvSpPr>
          <p:cNvPr id="28" name="Rectangle 27"/>
          <p:cNvSpPr/>
          <p:nvPr/>
        </p:nvSpPr>
        <p:spPr>
          <a:xfrm>
            <a:off x="1417911" y="5210496"/>
            <a:ext cx="4152539" cy="45719"/>
          </a:xfrm>
          <a:prstGeom prst="rect">
            <a:avLst/>
          </a:prstGeom>
          <a:solidFill>
            <a:srgbClr val="008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8000"/>
              </a:solidFill>
            </a:endParaRPr>
          </a:p>
        </p:txBody>
      </p:sp>
    </p:spTree>
    <p:extLst>
      <p:ext uri="{BB962C8B-B14F-4D97-AF65-F5344CB8AC3E}">
        <p14:creationId xmlns:p14="http://schemas.microsoft.com/office/powerpoint/2010/main" val="3632401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10503 0.00046 L 0.45121 -0.00046 " pathEditMode="relative" rAng="0" ptsTypes="AA">
                                      <p:cBhvr>
                                        <p:cTn id="6" dur="2000" fill="hold"/>
                                        <p:tgtEl>
                                          <p:spTgt spid="15"/>
                                        </p:tgtEl>
                                        <p:attrNameLst>
                                          <p:attrName>ppt_x</p:attrName>
                                          <p:attrName>ppt_y</p:attrName>
                                        </p:attrNameLst>
                                      </p:cBhvr>
                                      <p:rCtr x="17309" y="-46"/>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600" dirty="0"/>
              <a:t>Outline</a:t>
            </a:r>
          </a:p>
        </p:txBody>
      </p:sp>
      <p:sp>
        <p:nvSpPr>
          <p:cNvPr id="5" name="Content Placeholder 4"/>
          <p:cNvSpPr>
            <a:spLocks noGrp="1"/>
          </p:cNvSpPr>
          <p:nvPr>
            <p:ph idx="1"/>
          </p:nvPr>
        </p:nvSpPr>
        <p:spPr>
          <a:xfrm>
            <a:off x="1215340" y="1594648"/>
            <a:ext cx="7141581" cy="3900198"/>
          </a:xfrm>
        </p:spPr>
        <p:txBody>
          <a:bodyPr>
            <a:noAutofit/>
          </a:bodyPr>
          <a:lstStyle/>
          <a:p>
            <a:pPr>
              <a:lnSpc>
                <a:spcPct val="120000"/>
              </a:lnSpc>
            </a:pPr>
            <a:r>
              <a:rPr lang="en-US" sz="3200" dirty="0"/>
              <a:t>Sequence data format</a:t>
            </a:r>
          </a:p>
          <a:p>
            <a:pPr>
              <a:lnSpc>
                <a:spcPct val="120000"/>
              </a:lnSpc>
            </a:pPr>
            <a:r>
              <a:rPr lang="en-US" sz="3200" dirty="0"/>
              <a:t>Sequence quality</a:t>
            </a:r>
          </a:p>
          <a:p>
            <a:pPr>
              <a:lnSpc>
                <a:spcPct val="120000"/>
              </a:lnSpc>
            </a:pPr>
            <a:r>
              <a:rPr lang="en-US" sz="3200" dirty="0"/>
              <a:t>Quality checking (</a:t>
            </a:r>
            <a:r>
              <a:rPr lang="en-US" sz="3200" dirty="0" err="1"/>
              <a:t>fastQC</a:t>
            </a:r>
            <a:r>
              <a:rPr lang="en-US" sz="3200" dirty="0"/>
              <a:t>)</a:t>
            </a:r>
          </a:p>
          <a:p>
            <a:pPr>
              <a:lnSpc>
                <a:spcPct val="120000"/>
              </a:lnSpc>
            </a:pPr>
            <a:r>
              <a:rPr lang="en-US" sz="3200" dirty="0"/>
              <a:t>Sequence data processing (</a:t>
            </a:r>
            <a:r>
              <a:rPr lang="en-US" sz="3200" dirty="0" err="1"/>
              <a:t>seqtk</a:t>
            </a:r>
            <a:r>
              <a:rPr lang="en-US" sz="3200" dirty="0"/>
              <a:t>)</a:t>
            </a:r>
          </a:p>
          <a:p>
            <a:pPr>
              <a:lnSpc>
                <a:spcPct val="120000"/>
              </a:lnSpc>
            </a:pPr>
            <a:r>
              <a:rPr lang="en-US" sz="3200" dirty="0"/>
              <a:t>Sequence</a:t>
            </a:r>
            <a:r>
              <a:rPr lang="zh-CN" altLang="en-US" sz="3200" dirty="0"/>
              <a:t> </a:t>
            </a:r>
            <a:r>
              <a:rPr lang="en-US" sz="3200" dirty="0"/>
              <a:t>trimming (</a:t>
            </a:r>
            <a:r>
              <a:rPr lang="en-US" sz="3200" dirty="0" err="1"/>
              <a:t>trimmomatic</a:t>
            </a:r>
            <a:r>
              <a:rPr lang="en-US" sz="3200" dirty="0"/>
              <a:t>)</a:t>
            </a:r>
          </a:p>
        </p:txBody>
      </p:sp>
    </p:spTree>
    <p:extLst>
      <p:ext uri="{BB962C8B-B14F-4D97-AF65-F5344CB8AC3E}">
        <p14:creationId xmlns:p14="http://schemas.microsoft.com/office/powerpoint/2010/main" val="10072875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trimming example</a:t>
            </a:r>
          </a:p>
        </p:txBody>
      </p:sp>
      <p:graphicFrame>
        <p:nvGraphicFramePr>
          <p:cNvPr id="4" name="Table 3"/>
          <p:cNvGraphicFramePr>
            <a:graphicFrameLocks noGrp="1"/>
          </p:cNvGraphicFramePr>
          <p:nvPr>
            <p:extLst>
              <p:ext uri="{D42A27DB-BD31-4B8C-83A1-F6EECF244321}">
                <p14:modId xmlns:p14="http://schemas.microsoft.com/office/powerpoint/2010/main" val="3869926570"/>
              </p:ext>
            </p:extLst>
          </p:nvPr>
        </p:nvGraphicFramePr>
        <p:xfrm>
          <a:off x="1991480" y="2559270"/>
          <a:ext cx="4510089" cy="762000"/>
        </p:xfrm>
        <a:graphic>
          <a:graphicData uri="http://schemas.openxmlformats.org/drawingml/2006/table">
            <a:tbl>
              <a:tblPr/>
              <a:tblGrid>
                <a:gridCol w="501121">
                  <a:extLst>
                    <a:ext uri="{9D8B030D-6E8A-4147-A177-3AD203B41FA5}">
                      <a16:colId xmlns:a16="http://schemas.microsoft.com/office/drawing/2014/main" val="20000"/>
                    </a:ext>
                  </a:extLst>
                </a:gridCol>
                <a:gridCol w="501121">
                  <a:extLst>
                    <a:ext uri="{9D8B030D-6E8A-4147-A177-3AD203B41FA5}">
                      <a16:colId xmlns:a16="http://schemas.microsoft.com/office/drawing/2014/main" val="20001"/>
                    </a:ext>
                  </a:extLst>
                </a:gridCol>
                <a:gridCol w="501121">
                  <a:extLst>
                    <a:ext uri="{9D8B030D-6E8A-4147-A177-3AD203B41FA5}">
                      <a16:colId xmlns:a16="http://schemas.microsoft.com/office/drawing/2014/main" val="20002"/>
                    </a:ext>
                  </a:extLst>
                </a:gridCol>
                <a:gridCol w="501121">
                  <a:extLst>
                    <a:ext uri="{9D8B030D-6E8A-4147-A177-3AD203B41FA5}">
                      <a16:colId xmlns:a16="http://schemas.microsoft.com/office/drawing/2014/main" val="20003"/>
                    </a:ext>
                  </a:extLst>
                </a:gridCol>
                <a:gridCol w="501121">
                  <a:extLst>
                    <a:ext uri="{9D8B030D-6E8A-4147-A177-3AD203B41FA5}">
                      <a16:colId xmlns:a16="http://schemas.microsoft.com/office/drawing/2014/main" val="20004"/>
                    </a:ext>
                  </a:extLst>
                </a:gridCol>
                <a:gridCol w="501121">
                  <a:extLst>
                    <a:ext uri="{9D8B030D-6E8A-4147-A177-3AD203B41FA5}">
                      <a16:colId xmlns:a16="http://schemas.microsoft.com/office/drawing/2014/main" val="20005"/>
                    </a:ext>
                  </a:extLst>
                </a:gridCol>
                <a:gridCol w="501121">
                  <a:extLst>
                    <a:ext uri="{9D8B030D-6E8A-4147-A177-3AD203B41FA5}">
                      <a16:colId xmlns:a16="http://schemas.microsoft.com/office/drawing/2014/main" val="20006"/>
                    </a:ext>
                  </a:extLst>
                </a:gridCol>
                <a:gridCol w="501121">
                  <a:extLst>
                    <a:ext uri="{9D8B030D-6E8A-4147-A177-3AD203B41FA5}">
                      <a16:colId xmlns:a16="http://schemas.microsoft.com/office/drawing/2014/main" val="20007"/>
                    </a:ext>
                  </a:extLst>
                </a:gridCol>
                <a:gridCol w="501121">
                  <a:extLst>
                    <a:ext uri="{9D8B030D-6E8A-4147-A177-3AD203B41FA5}">
                      <a16:colId xmlns:a16="http://schemas.microsoft.com/office/drawing/2014/main" val="20008"/>
                    </a:ext>
                  </a:extLst>
                </a:gridCol>
              </a:tblGrid>
              <a:tr h="381000">
                <a:tc>
                  <a:txBody>
                    <a:bodyPr/>
                    <a:lstStyle/>
                    <a:p>
                      <a:pPr algn="ctr" fontAlgn="b"/>
                      <a:r>
                        <a:rPr lang="en-US" sz="2000" b="0" i="0" u="none" strike="noStrike" dirty="0">
                          <a:solidFill>
                            <a:srgbClr val="000000"/>
                          </a:solidFill>
                          <a:effectLst/>
                          <a:latin typeface="Courier"/>
                          <a:cs typeface="Courier"/>
                        </a:rPr>
                        <a:t>A</a:t>
                      </a:r>
                    </a:p>
                  </a:txBody>
                  <a:tcPr marL="12700" marR="12700" marT="12700" marB="0" anchor="ctr">
                    <a:lnL>
                      <a:noFill/>
                    </a:lnL>
                    <a:lnR>
                      <a:noFill/>
                    </a:lnR>
                    <a:lnT>
                      <a:noFill/>
                    </a:lnT>
                    <a:lnB>
                      <a:noFill/>
                    </a:lnB>
                  </a:tcPr>
                </a:tc>
                <a:tc>
                  <a:txBody>
                    <a:bodyPr/>
                    <a:lstStyle/>
                    <a:p>
                      <a:pPr algn="ctr" fontAlgn="b"/>
                      <a:r>
                        <a:rPr lang="en-US" sz="2000" b="0" i="0" u="none" strike="noStrike" dirty="0">
                          <a:solidFill>
                            <a:srgbClr val="000000"/>
                          </a:solidFill>
                          <a:effectLst/>
                          <a:latin typeface="Courier"/>
                          <a:cs typeface="Courier"/>
                        </a:rPr>
                        <a:t>C</a:t>
                      </a:r>
                    </a:p>
                  </a:txBody>
                  <a:tcPr marL="12700" marR="12700" marT="12700" marB="0" anchor="ctr">
                    <a:lnL>
                      <a:noFill/>
                    </a:lnL>
                    <a:lnR>
                      <a:noFill/>
                    </a:lnR>
                    <a:lnT>
                      <a:noFill/>
                    </a:lnT>
                    <a:lnB>
                      <a:noFill/>
                    </a:lnB>
                  </a:tcPr>
                </a:tc>
                <a:tc>
                  <a:txBody>
                    <a:bodyPr/>
                    <a:lstStyle/>
                    <a:p>
                      <a:pPr algn="ctr" fontAlgn="b"/>
                      <a:r>
                        <a:rPr lang="en-US" sz="2000" b="0" i="0" u="none" strike="noStrike" dirty="0">
                          <a:solidFill>
                            <a:srgbClr val="000000"/>
                          </a:solidFill>
                          <a:effectLst/>
                          <a:latin typeface="Courier"/>
                          <a:cs typeface="Courier"/>
                        </a:rPr>
                        <a:t>G</a:t>
                      </a:r>
                    </a:p>
                  </a:txBody>
                  <a:tcPr marL="12700" marR="12700" marT="12700" marB="0" anchor="ctr">
                    <a:lnL>
                      <a:noFill/>
                    </a:lnL>
                    <a:lnR>
                      <a:noFill/>
                    </a:lnR>
                    <a:lnT>
                      <a:noFill/>
                    </a:lnT>
                    <a:lnB>
                      <a:noFill/>
                    </a:lnB>
                  </a:tcPr>
                </a:tc>
                <a:tc>
                  <a:txBody>
                    <a:bodyPr/>
                    <a:lstStyle/>
                    <a:p>
                      <a:pPr algn="ctr" fontAlgn="b"/>
                      <a:r>
                        <a:rPr lang="en-US" sz="2000" b="0" i="0" u="none" strike="noStrike" dirty="0">
                          <a:solidFill>
                            <a:srgbClr val="000000"/>
                          </a:solidFill>
                          <a:effectLst/>
                          <a:latin typeface="Courier"/>
                          <a:cs typeface="Courier"/>
                        </a:rPr>
                        <a:t>T</a:t>
                      </a:r>
                    </a:p>
                  </a:txBody>
                  <a:tcPr marL="12700" marR="12700" marT="12700" marB="0" anchor="ctr">
                    <a:lnL>
                      <a:noFill/>
                    </a:lnL>
                    <a:lnR>
                      <a:noFill/>
                    </a:lnR>
                    <a:lnT>
                      <a:noFill/>
                    </a:lnT>
                    <a:lnB>
                      <a:noFill/>
                    </a:lnB>
                  </a:tcPr>
                </a:tc>
                <a:tc>
                  <a:txBody>
                    <a:bodyPr/>
                    <a:lstStyle/>
                    <a:p>
                      <a:pPr algn="ctr" fontAlgn="b"/>
                      <a:r>
                        <a:rPr lang="en-US" sz="2000" b="0" i="0" u="none" strike="noStrike" dirty="0">
                          <a:solidFill>
                            <a:srgbClr val="000000"/>
                          </a:solidFill>
                          <a:effectLst/>
                          <a:latin typeface="Courier"/>
                          <a:cs typeface="Courier"/>
                        </a:rPr>
                        <a:t>C</a:t>
                      </a:r>
                    </a:p>
                  </a:txBody>
                  <a:tcPr marL="12700" marR="12700" marT="12700" marB="0" anchor="ctr">
                    <a:lnL>
                      <a:noFill/>
                    </a:lnL>
                    <a:lnR>
                      <a:noFill/>
                    </a:lnR>
                    <a:lnT>
                      <a:noFill/>
                    </a:lnT>
                    <a:lnB>
                      <a:noFill/>
                    </a:lnB>
                  </a:tcPr>
                </a:tc>
                <a:tc>
                  <a:txBody>
                    <a:bodyPr/>
                    <a:lstStyle/>
                    <a:p>
                      <a:pPr algn="ctr" fontAlgn="b"/>
                      <a:r>
                        <a:rPr lang="en-US" sz="2000" b="0" i="0" u="none" strike="noStrike">
                          <a:solidFill>
                            <a:srgbClr val="000000"/>
                          </a:solidFill>
                          <a:effectLst/>
                          <a:latin typeface="Courier"/>
                          <a:cs typeface="Courier"/>
                        </a:rPr>
                        <a:t>G</a:t>
                      </a:r>
                    </a:p>
                  </a:txBody>
                  <a:tcPr marL="12700" marR="12700" marT="12700" marB="0" anchor="ctr">
                    <a:lnL>
                      <a:noFill/>
                    </a:lnL>
                    <a:lnR>
                      <a:noFill/>
                    </a:lnR>
                    <a:lnT>
                      <a:noFill/>
                    </a:lnT>
                    <a:lnB>
                      <a:noFill/>
                    </a:lnB>
                  </a:tcPr>
                </a:tc>
                <a:tc>
                  <a:txBody>
                    <a:bodyPr/>
                    <a:lstStyle/>
                    <a:p>
                      <a:pPr algn="ctr" fontAlgn="b"/>
                      <a:r>
                        <a:rPr lang="en-US" sz="2000" b="0" i="0" u="none" strike="noStrike" dirty="0">
                          <a:solidFill>
                            <a:srgbClr val="000000"/>
                          </a:solidFill>
                          <a:effectLst/>
                          <a:latin typeface="Courier"/>
                          <a:cs typeface="Courier"/>
                        </a:rPr>
                        <a:t>T</a:t>
                      </a:r>
                    </a:p>
                  </a:txBody>
                  <a:tcPr marL="12700" marR="12700" marT="12700" marB="0" anchor="ctr">
                    <a:lnL>
                      <a:noFill/>
                    </a:lnL>
                    <a:lnR>
                      <a:noFill/>
                    </a:lnR>
                    <a:lnT>
                      <a:noFill/>
                    </a:lnT>
                    <a:lnB>
                      <a:noFill/>
                    </a:lnB>
                  </a:tcPr>
                </a:tc>
                <a:tc>
                  <a:txBody>
                    <a:bodyPr/>
                    <a:lstStyle/>
                    <a:p>
                      <a:pPr algn="ctr" fontAlgn="b"/>
                      <a:r>
                        <a:rPr lang="en-US" sz="2000" b="0" i="0" u="none" strike="noStrike">
                          <a:solidFill>
                            <a:srgbClr val="000000"/>
                          </a:solidFill>
                          <a:effectLst/>
                          <a:latin typeface="Courier"/>
                          <a:cs typeface="Courier"/>
                        </a:rPr>
                        <a:t>A</a:t>
                      </a:r>
                    </a:p>
                  </a:txBody>
                  <a:tcPr marL="12700" marR="12700" marT="12700" marB="0" anchor="ctr">
                    <a:lnL>
                      <a:noFill/>
                    </a:lnL>
                    <a:lnR>
                      <a:noFill/>
                    </a:lnR>
                    <a:lnT>
                      <a:noFill/>
                    </a:lnT>
                    <a:lnB>
                      <a:noFill/>
                    </a:lnB>
                  </a:tcPr>
                </a:tc>
                <a:tc>
                  <a:txBody>
                    <a:bodyPr/>
                    <a:lstStyle/>
                    <a:p>
                      <a:pPr algn="ctr" fontAlgn="b"/>
                      <a:r>
                        <a:rPr lang="en-US" sz="2000" b="0" i="0" u="none" strike="noStrike">
                          <a:solidFill>
                            <a:srgbClr val="000000"/>
                          </a:solidFill>
                          <a:effectLst/>
                          <a:latin typeface="Courier"/>
                          <a:cs typeface="Courier"/>
                        </a:rPr>
                        <a:t>G</a:t>
                      </a:r>
                    </a:p>
                  </a:txBody>
                  <a:tcPr marL="12700" marR="12700" marT="12700" marB="0" anchor="ctr">
                    <a:lnL>
                      <a:noFill/>
                    </a:lnL>
                    <a:lnR>
                      <a:noFill/>
                    </a:lnR>
                    <a:lnT>
                      <a:noFill/>
                    </a:lnT>
                    <a:lnB>
                      <a:noFill/>
                    </a:lnB>
                  </a:tcPr>
                </a:tc>
                <a:extLst>
                  <a:ext uri="{0D108BD9-81ED-4DB2-BD59-A6C34878D82A}">
                    <a16:rowId xmlns:a16="http://schemas.microsoft.com/office/drawing/2014/main" val="10000"/>
                  </a:ext>
                </a:extLst>
              </a:tr>
              <a:tr h="381000">
                <a:tc>
                  <a:txBody>
                    <a:bodyPr/>
                    <a:lstStyle/>
                    <a:p>
                      <a:pPr algn="ctr" fontAlgn="b"/>
                      <a:r>
                        <a:rPr lang="en-US" sz="2000" b="0" i="0" u="none" strike="noStrike" dirty="0">
                          <a:solidFill>
                            <a:srgbClr val="000000"/>
                          </a:solidFill>
                          <a:effectLst/>
                          <a:latin typeface="Courier"/>
                          <a:cs typeface="Courier"/>
                        </a:rPr>
                        <a:t>30</a:t>
                      </a:r>
                    </a:p>
                  </a:txBody>
                  <a:tcPr marL="12700" marR="12700" marT="12700" marB="0" anchor="ctr">
                    <a:lnL>
                      <a:noFill/>
                    </a:lnL>
                    <a:lnR>
                      <a:noFill/>
                    </a:lnR>
                    <a:lnT>
                      <a:noFill/>
                    </a:lnT>
                    <a:lnB>
                      <a:noFill/>
                    </a:lnB>
                  </a:tcPr>
                </a:tc>
                <a:tc>
                  <a:txBody>
                    <a:bodyPr/>
                    <a:lstStyle/>
                    <a:p>
                      <a:pPr algn="ctr" fontAlgn="b"/>
                      <a:r>
                        <a:rPr lang="en-US" sz="2000" b="0" i="0" u="none" strike="noStrike" dirty="0">
                          <a:solidFill>
                            <a:srgbClr val="000000"/>
                          </a:solidFill>
                          <a:effectLst/>
                          <a:latin typeface="Courier"/>
                          <a:cs typeface="Courier"/>
                        </a:rPr>
                        <a:t>35</a:t>
                      </a:r>
                    </a:p>
                  </a:txBody>
                  <a:tcPr marL="12700" marR="12700" marT="12700" marB="0" anchor="ctr">
                    <a:lnL>
                      <a:noFill/>
                    </a:lnL>
                    <a:lnR>
                      <a:noFill/>
                    </a:lnR>
                    <a:lnT>
                      <a:noFill/>
                    </a:lnT>
                    <a:lnB>
                      <a:noFill/>
                    </a:lnB>
                  </a:tcPr>
                </a:tc>
                <a:tc>
                  <a:txBody>
                    <a:bodyPr/>
                    <a:lstStyle/>
                    <a:p>
                      <a:pPr algn="ctr" fontAlgn="b"/>
                      <a:r>
                        <a:rPr lang="en-US" sz="2000" b="0" i="0" u="none" strike="noStrike" dirty="0">
                          <a:solidFill>
                            <a:srgbClr val="000000"/>
                          </a:solidFill>
                          <a:effectLst/>
                          <a:latin typeface="Courier"/>
                          <a:cs typeface="Courier"/>
                        </a:rPr>
                        <a:t>38</a:t>
                      </a:r>
                    </a:p>
                  </a:txBody>
                  <a:tcPr marL="12700" marR="12700" marT="12700" marB="0" anchor="ctr">
                    <a:lnL>
                      <a:noFill/>
                    </a:lnL>
                    <a:lnR>
                      <a:noFill/>
                    </a:lnR>
                    <a:lnT>
                      <a:noFill/>
                    </a:lnT>
                    <a:lnB>
                      <a:noFill/>
                    </a:lnB>
                  </a:tcPr>
                </a:tc>
                <a:tc>
                  <a:txBody>
                    <a:bodyPr/>
                    <a:lstStyle/>
                    <a:p>
                      <a:pPr algn="ctr" fontAlgn="b"/>
                      <a:r>
                        <a:rPr lang="en-US" sz="2000" b="0" i="0" u="none" strike="noStrike" dirty="0">
                          <a:solidFill>
                            <a:srgbClr val="000000"/>
                          </a:solidFill>
                          <a:effectLst/>
                          <a:latin typeface="Courier"/>
                          <a:cs typeface="Courier"/>
                        </a:rPr>
                        <a:t>32</a:t>
                      </a:r>
                    </a:p>
                  </a:txBody>
                  <a:tcPr marL="12700" marR="12700" marT="12700" marB="0" anchor="ctr">
                    <a:lnL>
                      <a:noFill/>
                    </a:lnL>
                    <a:lnR>
                      <a:noFill/>
                    </a:lnR>
                    <a:lnT>
                      <a:noFill/>
                    </a:lnT>
                    <a:lnB>
                      <a:noFill/>
                    </a:lnB>
                  </a:tcPr>
                </a:tc>
                <a:tc>
                  <a:txBody>
                    <a:bodyPr/>
                    <a:lstStyle/>
                    <a:p>
                      <a:pPr algn="ctr" fontAlgn="b"/>
                      <a:r>
                        <a:rPr lang="en-US" sz="2000" b="0" i="0" u="none" strike="noStrike" dirty="0">
                          <a:solidFill>
                            <a:srgbClr val="000000"/>
                          </a:solidFill>
                          <a:effectLst/>
                          <a:latin typeface="Courier"/>
                          <a:cs typeface="Courier"/>
                        </a:rPr>
                        <a:t>33</a:t>
                      </a:r>
                    </a:p>
                  </a:txBody>
                  <a:tcPr marL="12700" marR="12700" marT="12700" marB="0" anchor="ctr">
                    <a:lnL>
                      <a:noFill/>
                    </a:lnL>
                    <a:lnR>
                      <a:noFill/>
                    </a:lnR>
                    <a:lnT>
                      <a:noFill/>
                    </a:lnT>
                    <a:lnB>
                      <a:noFill/>
                    </a:lnB>
                  </a:tcPr>
                </a:tc>
                <a:tc>
                  <a:txBody>
                    <a:bodyPr/>
                    <a:lstStyle/>
                    <a:p>
                      <a:pPr algn="ctr" fontAlgn="b"/>
                      <a:r>
                        <a:rPr lang="en-US" sz="2000" b="0" i="0" u="none" strike="noStrike" dirty="0">
                          <a:solidFill>
                            <a:srgbClr val="000000"/>
                          </a:solidFill>
                          <a:effectLst/>
                          <a:latin typeface="Courier"/>
                          <a:cs typeface="Courier"/>
                        </a:rPr>
                        <a:t>31</a:t>
                      </a:r>
                    </a:p>
                  </a:txBody>
                  <a:tcPr marL="12700" marR="12700" marT="12700" marB="0" anchor="ctr">
                    <a:lnL>
                      <a:noFill/>
                    </a:lnL>
                    <a:lnR>
                      <a:noFill/>
                    </a:lnR>
                    <a:lnT>
                      <a:noFill/>
                    </a:lnT>
                    <a:lnB>
                      <a:noFill/>
                    </a:lnB>
                  </a:tcPr>
                </a:tc>
                <a:tc>
                  <a:txBody>
                    <a:bodyPr/>
                    <a:lstStyle/>
                    <a:p>
                      <a:pPr algn="ctr" fontAlgn="b"/>
                      <a:r>
                        <a:rPr lang="en-US" sz="2000" b="0" i="0" u="none" strike="noStrike" dirty="0">
                          <a:solidFill>
                            <a:srgbClr val="000000"/>
                          </a:solidFill>
                          <a:effectLst/>
                          <a:latin typeface="Courier"/>
                          <a:cs typeface="Courier"/>
                        </a:rPr>
                        <a:t>16</a:t>
                      </a:r>
                    </a:p>
                  </a:txBody>
                  <a:tcPr marL="12700" marR="12700" marT="12700" marB="0" anchor="ctr">
                    <a:lnL>
                      <a:noFill/>
                    </a:lnL>
                    <a:lnR>
                      <a:noFill/>
                    </a:lnR>
                    <a:lnT>
                      <a:noFill/>
                    </a:lnT>
                    <a:lnB>
                      <a:noFill/>
                    </a:lnB>
                  </a:tcPr>
                </a:tc>
                <a:tc>
                  <a:txBody>
                    <a:bodyPr/>
                    <a:lstStyle/>
                    <a:p>
                      <a:pPr algn="ctr" fontAlgn="b"/>
                      <a:r>
                        <a:rPr lang="en-US" sz="2000" b="0" i="0" u="none" strike="noStrike" dirty="0">
                          <a:solidFill>
                            <a:srgbClr val="000000"/>
                          </a:solidFill>
                          <a:effectLst/>
                          <a:latin typeface="Courier"/>
                          <a:cs typeface="Courier"/>
                        </a:rPr>
                        <a:t>12</a:t>
                      </a:r>
                    </a:p>
                  </a:txBody>
                  <a:tcPr marL="12700" marR="12700" marT="12700" marB="0" anchor="ctr">
                    <a:lnL>
                      <a:noFill/>
                    </a:lnL>
                    <a:lnR>
                      <a:noFill/>
                    </a:lnR>
                    <a:lnT>
                      <a:noFill/>
                    </a:lnT>
                    <a:lnB>
                      <a:noFill/>
                    </a:lnB>
                  </a:tcPr>
                </a:tc>
                <a:tc>
                  <a:txBody>
                    <a:bodyPr/>
                    <a:lstStyle/>
                    <a:p>
                      <a:pPr algn="ctr" fontAlgn="b"/>
                      <a:r>
                        <a:rPr lang="en-US" sz="2000" b="0" i="0" u="none" strike="noStrike" dirty="0">
                          <a:solidFill>
                            <a:srgbClr val="000000"/>
                          </a:solidFill>
                          <a:effectLst/>
                          <a:latin typeface="Courier"/>
                          <a:cs typeface="Courier"/>
                        </a:rPr>
                        <a:t>10</a:t>
                      </a:r>
                    </a:p>
                  </a:txBody>
                  <a:tcPr marL="12700" marR="12700" marT="12700" marB="0" anchor="ctr">
                    <a:lnL>
                      <a:noFill/>
                    </a:lnL>
                    <a:lnR>
                      <a:noFill/>
                    </a:lnR>
                    <a:lnT>
                      <a:noFill/>
                    </a:lnT>
                    <a:lnB>
                      <a:noFill/>
                    </a:lnB>
                  </a:tcPr>
                </a:tc>
                <a:extLst>
                  <a:ext uri="{0D108BD9-81ED-4DB2-BD59-A6C34878D82A}">
                    <a16:rowId xmlns:a16="http://schemas.microsoft.com/office/drawing/2014/main" val="10001"/>
                  </a:ext>
                </a:extLst>
              </a:tr>
            </a:tbl>
          </a:graphicData>
        </a:graphic>
      </p:graphicFrame>
      <p:grpSp>
        <p:nvGrpSpPr>
          <p:cNvPr id="9" name="Group 8"/>
          <p:cNvGrpSpPr/>
          <p:nvPr/>
        </p:nvGrpSpPr>
        <p:grpSpPr>
          <a:xfrm>
            <a:off x="2105780" y="3248523"/>
            <a:ext cx="1276350" cy="400110"/>
            <a:chOff x="1809750" y="2380734"/>
            <a:chExt cx="1276350" cy="400110"/>
          </a:xfrm>
        </p:grpSpPr>
        <p:cxnSp>
          <p:nvCxnSpPr>
            <p:cNvPr id="7" name="Straight Connector 6"/>
            <p:cNvCxnSpPr/>
            <p:nvPr/>
          </p:nvCxnSpPr>
          <p:spPr>
            <a:xfrm>
              <a:off x="1809750" y="2453481"/>
              <a:ext cx="1276350" cy="0"/>
            </a:xfrm>
            <a:prstGeom prst="line">
              <a:avLst/>
            </a:prstGeom>
            <a:ln w="28575" cmpd="sng">
              <a:solidFill>
                <a:schemeClr val="accent3">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2213198" y="2380734"/>
              <a:ext cx="492493" cy="400110"/>
            </a:xfrm>
            <a:prstGeom prst="rect">
              <a:avLst/>
            </a:prstGeom>
            <a:noFill/>
          </p:spPr>
          <p:txBody>
            <a:bodyPr wrap="none" rtlCol="0">
              <a:spAutoFit/>
            </a:bodyPr>
            <a:lstStyle/>
            <a:p>
              <a:r>
                <a:rPr lang="en-US" sz="2000" dirty="0">
                  <a:latin typeface="Courier"/>
                  <a:cs typeface="Courier"/>
                </a:rPr>
                <a:t>34</a:t>
              </a:r>
            </a:p>
          </p:txBody>
        </p:sp>
      </p:grpSp>
      <p:cxnSp>
        <p:nvCxnSpPr>
          <p:cNvPr id="10" name="Straight Connector 9"/>
          <p:cNvCxnSpPr/>
          <p:nvPr/>
        </p:nvCxnSpPr>
        <p:spPr>
          <a:xfrm>
            <a:off x="2638589" y="3648633"/>
            <a:ext cx="1276350" cy="0"/>
          </a:xfrm>
          <a:prstGeom prst="line">
            <a:avLst/>
          </a:prstGeom>
          <a:ln w="28575" cmpd="sng">
            <a:solidFill>
              <a:schemeClr val="accent3">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3042037" y="3575886"/>
            <a:ext cx="492493" cy="400110"/>
          </a:xfrm>
          <a:prstGeom prst="rect">
            <a:avLst/>
          </a:prstGeom>
          <a:noFill/>
        </p:spPr>
        <p:txBody>
          <a:bodyPr wrap="none" rtlCol="0">
            <a:spAutoFit/>
          </a:bodyPr>
          <a:lstStyle/>
          <a:p>
            <a:r>
              <a:rPr lang="en-US" sz="2000" dirty="0">
                <a:latin typeface="Courier"/>
                <a:cs typeface="Courier"/>
              </a:rPr>
              <a:t>35</a:t>
            </a:r>
          </a:p>
        </p:txBody>
      </p:sp>
      <p:cxnSp>
        <p:nvCxnSpPr>
          <p:cNvPr id="12" name="Straight Connector 11"/>
          <p:cNvCxnSpPr/>
          <p:nvPr/>
        </p:nvCxnSpPr>
        <p:spPr>
          <a:xfrm>
            <a:off x="3154121" y="3975996"/>
            <a:ext cx="1276350" cy="0"/>
          </a:xfrm>
          <a:prstGeom prst="line">
            <a:avLst/>
          </a:prstGeom>
          <a:ln w="28575" cmpd="sng">
            <a:solidFill>
              <a:schemeClr val="accent3">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3557569" y="3903249"/>
            <a:ext cx="492493" cy="400110"/>
          </a:xfrm>
          <a:prstGeom prst="rect">
            <a:avLst/>
          </a:prstGeom>
          <a:noFill/>
        </p:spPr>
        <p:txBody>
          <a:bodyPr wrap="none" rtlCol="0">
            <a:spAutoFit/>
          </a:bodyPr>
          <a:lstStyle/>
          <a:p>
            <a:r>
              <a:rPr lang="en-US" sz="2000" dirty="0">
                <a:latin typeface="Courier"/>
                <a:cs typeface="Courier"/>
              </a:rPr>
              <a:t>34</a:t>
            </a:r>
          </a:p>
        </p:txBody>
      </p:sp>
      <p:cxnSp>
        <p:nvCxnSpPr>
          <p:cNvPr id="14" name="Straight Connector 13"/>
          <p:cNvCxnSpPr/>
          <p:nvPr/>
        </p:nvCxnSpPr>
        <p:spPr>
          <a:xfrm>
            <a:off x="3646614" y="4303359"/>
            <a:ext cx="1276350" cy="0"/>
          </a:xfrm>
          <a:prstGeom prst="line">
            <a:avLst/>
          </a:prstGeom>
          <a:ln w="28575" cmpd="sng">
            <a:solidFill>
              <a:schemeClr val="accent3">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4050062" y="4230612"/>
            <a:ext cx="492493" cy="400110"/>
          </a:xfrm>
          <a:prstGeom prst="rect">
            <a:avLst/>
          </a:prstGeom>
          <a:noFill/>
        </p:spPr>
        <p:txBody>
          <a:bodyPr wrap="none" rtlCol="0">
            <a:spAutoFit/>
          </a:bodyPr>
          <a:lstStyle/>
          <a:p>
            <a:r>
              <a:rPr lang="en-US" sz="2000" dirty="0">
                <a:latin typeface="Courier"/>
                <a:cs typeface="Courier"/>
              </a:rPr>
              <a:t>32</a:t>
            </a:r>
          </a:p>
        </p:txBody>
      </p:sp>
      <p:cxnSp>
        <p:nvCxnSpPr>
          <p:cNvPr id="16" name="Straight Connector 15"/>
          <p:cNvCxnSpPr/>
          <p:nvPr/>
        </p:nvCxnSpPr>
        <p:spPr>
          <a:xfrm>
            <a:off x="4139107" y="4630722"/>
            <a:ext cx="1276350" cy="0"/>
          </a:xfrm>
          <a:prstGeom prst="line">
            <a:avLst/>
          </a:prstGeom>
          <a:ln w="28575" cmpd="sng">
            <a:solidFill>
              <a:schemeClr val="accent3">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4542555" y="4557975"/>
            <a:ext cx="492493" cy="400110"/>
          </a:xfrm>
          <a:prstGeom prst="rect">
            <a:avLst/>
          </a:prstGeom>
          <a:noFill/>
        </p:spPr>
        <p:txBody>
          <a:bodyPr wrap="none" rtlCol="0">
            <a:spAutoFit/>
          </a:bodyPr>
          <a:lstStyle/>
          <a:p>
            <a:r>
              <a:rPr lang="en-US" sz="2000" dirty="0">
                <a:latin typeface="Courier"/>
                <a:cs typeface="Courier"/>
              </a:rPr>
              <a:t>27</a:t>
            </a:r>
          </a:p>
        </p:txBody>
      </p:sp>
      <p:cxnSp>
        <p:nvCxnSpPr>
          <p:cNvPr id="20" name="Straight Connector 19"/>
          <p:cNvCxnSpPr/>
          <p:nvPr/>
        </p:nvCxnSpPr>
        <p:spPr>
          <a:xfrm>
            <a:off x="4682400" y="4966596"/>
            <a:ext cx="1276350" cy="0"/>
          </a:xfrm>
          <a:prstGeom prst="line">
            <a:avLst/>
          </a:prstGeom>
          <a:ln w="28575" cmpd="sng">
            <a:solidFill>
              <a:schemeClr val="accent3">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5085848" y="4893849"/>
            <a:ext cx="492493" cy="400110"/>
          </a:xfrm>
          <a:prstGeom prst="rect">
            <a:avLst/>
          </a:prstGeom>
          <a:noFill/>
        </p:spPr>
        <p:txBody>
          <a:bodyPr wrap="none" rtlCol="0">
            <a:spAutoFit/>
          </a:bodyPr>
          <a:lstStyle/>
          <a:p>
            <a:r>
              <a:rPr lang="en-US" sz="2000" dirty="0">
                <a:latin typeface="Courier"/>
                <a:cs typeface="Courier"/>
              </a:rPr>
              <a:t>19</a:t>
            </a:r>
          </a:p>
        </p:txBody>
      </p:sp>
      <p:cxnSp>
        <p:nvCxnSpPr>
          <p:cNvPr id="22" name="Straight Connector 21"/>
          <p:cNvCxnSpPr/>
          <p:nvPr/>
        </p:nvCxnSpPr>
        <p:spPr>
          <a:xfrm>
            <a:off x="5174893" y="5293959"/>
            <a:ext cx="1276350" cy="0"/>
          </a:xfrm>
          <a:prstGeom prst="line">
            <a:avLst/>
          </a:prstGeom>
          <a:ln w="28575" cmpd="sng">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5578341" y="5221212"/>
            <a:ext cx="492493" cy="400110"/>
          </a:xfrm>
          <a:prstGeom prst="rect">
            <a:avLst/>
          </a:prstGeom>
          <a:noFill/>
        </p:spPr>
        <p:txBody>
          <a:bodyPr wrap="none" rtlCol="0">
            <a:spAutoFit/>
          </a:bodyPr>
          <a:lstStyle/>
          <a:p>
            <a:r>
              <a:rPr lang="en-US" sz="2000" dirty="0">
                <a:latin typeface="Courier"/>
                <a:cs typeface="Courier"/>
              </a:rPr>
              <a:t>13</a:t>
            </a:r>
          </a:p>
        </p:txBody>
      </p:sp>
      <p:sp>
        <p:nvSpPr>
          <p:cNvPr id="26" name="TextBox 25"/>
          <p:cNvSpPr txBox="1"/>
          <p:nvPr/>
        </p:nvSpPr>
        <p:spPr>
          <a:xfrm>
            <a:off x="1390650" y="1270000"/>
            <a:ext cx="3929281" cy="923330"/>
          </a:xfrm>
          <a:prstGeom prst="rect">
            <a:avLst/>
          </a:prstGeom>
          <a:noFill/>
        </p:spPr>
        <p:txBody>
          <a:bodyPr wrap="none" rtlCol="0">
            <a:spAutoFit/>
          </a:bodyPr>
          <a:lstStyle/>
          <a:p>
            <a:pPr marL="342900" indent="-342900">
              <a:buFont typeface="+mj-lt"/>
              <a:buAutoNum type="arabicPeriod"/>
            </a:pPr>
            <a:r>
              <a:rPr lang="en-US" dirty="0"/>
              <a:t>Window = 3 </a:t>
            </a:r>
            <a:r>
              <a:rPr lang="en-US" dirty="0" err="1"/>
              <a:t>bp</a:t>
            </a:r>
            <a:endParaRPr lang="en-US" dirty="0"/>
          </a:p>
          <a:p>
            <a:pPr marL="342900" indent="-342900">
              <a:buFont typeface="+mj-lt"/>
              <a:buAutoNum type="arabicPeriod"/>
            </a:pPr>
            <a:r>
              <a:rPr lang="en-US" dirty="0"/>
              <a:t>Step = 1 </a:t>
            </a:r>
            <a:r>
              <a:rPr lang="en-US" dirty="0" err="1"/>
              <a:t>bp</a:t>
            </a:r>
            <a:endParaRPr lang="en-US" dirty="0"/>
          </a:p>
          <a:p>
            <a:pPr marL="342900" indent="-342900">
              <a:buFont typeface="+mj-lt"/>
              <a:buAutoNum type="arabicPeriod"/>
            </a:pPr>
            <a:r>
              <a:rPr lang="en-US" dirty="0"/>
              <a:t>Minimum average quality score = 15</a:t>
            </a:r>
          </a:p>
        </p:txBody>
      </p:sp>
      <p:graphicFrame>
        <p:nvGraphicFramePr>
          <p:cNvPr id="27" name="Table 26"/>
          <p:cNvGraphicFramePr>
            <a:graphicFrameLocks noGrp="1"/>
          </p:cNvGraphicFramePr>
          <p:nvPr>
            <p:extLst>
              <p:ext uri="{D42A27DB-BD31-4B8C-83A1-F6EECF244321}">
                <p14:modId xmlns:p14="http://schemas.microsoft.com/office/powerpoint/2010/main" val="469610547"/>
              </p:ext>
            </p:extLst>
          </p:nvPr>
        </p:nvGraphicFramePr>
        <p:xfrm>
          <a:off x="2105780" y="5689820"/>
          <a:ext cx="3006726" cy="381000"/>
        </p:xfrm>
        <a:graphic>
          <a:graphicData uri="http://schemas.openxmlformats.org/drawingml/2006/table">
            <a:tbl>
              <a:tblPr/>
              <a:tblGrid>
                <a:gridCol w="501121">
                  <a:extLst>
                    <a:ext uri="{9D8B030D-6E8A-4147-A177-3AD203B41FA5}">
                      <a16:colId xmlns:a16="http://schemas.microsoft.com/office/drawing/2014/main" val="20000"/>
                    </a:ext>
                  </a:extLst>
                </a:gridCol>
                <a:gridCol w="501121">
                  <a:extLst>
                    <a:ext uri="{9D8B030D-6E8A-4147-A177-3AD203B41FA5}">
                      <a16:colId xmlns:a16="http://schemas.microsoft.com/office/drawing/2014/main" val="20001"/>
                    </a:ext>
                  </a:extLst>
                </a:gridCol>
                <a:gridCol w="501121">
                  <a:extLst>
                    <a:ext uri="{9D8B030D-6E8A-4147-A177-3AD203B41FA5}">
                      <a16:colId xmlns:a16="http://schemas.microsoft.com/office/drawing/2014/main" val="20002"/>
                    </a:ext>
                  </a:extLst>
                </a:gridCol>
                <a:gridCol w="501121">
                  <a:extLst>
                    <a:ext uri="{9D8B030D-6E8A-4147-A177-3AD203B41FA5}">
                      <a16:colId xmlns:a16="http://schemas.microsoft.com/office/drawing/2014/main" val="20003"/>
                    </a:ext>
                  </a:extLst>
                </a:gridCol>
                <a:gridCol w="501121">
                  <a:extLst>
                    <a:ext uri="{9D8B030D-6E8A-4147-A177-3AD203B41FA5}">
                      <a16:colId xmlns:a16="http://schemas.microsoft.com/office/drawing/2014/main" val="20004"/>
                    </a:ext>
                  </a:extLst>
                </a:gridCol>
                <a:gridCol w="501121">
                  <a:extLst>
                    <a:ext uri="{9D8B030D-6E8A-4147-A177-3AD203B41FA5}">
                      <a16:colId xmlns:a16="http://schemas.microsoft.com/office/drawing/2014/main" val="20005"/>
                    </a:ext>
                  </a:extLst>
                </a:gridCol>
              </a:tblGrid>
              <a:tr h="381000">
                <a:tc>
                  <a:txBody>
                    <a:bodyPr/>
                    <a:lstStyle/>
                    <a:p>
                      <a:pPr algn="ctr" fontAlgn="b"/>
                      <a:r>
                        <a:rPr lang="en-US" sz="2000" b="0" i="0" u="none" strike="noStrike" dirty="0">
                          <a:solidFill>
                            <a:srgbClr val="000000"/>
                          </a:solidFill>
                          <a:effectLst/>
                          <a:latin typeface="Courier"/>
                          <a:cs typeface="Courier"/>
                        </a:rPr>
                        <a:t>A</a:t>
                      </a:r>
                    </a:p>
                  </a:txBody>
                  <a:tcPr marL="12700" marR="12700" marT="12700" marB="0" anchor="ctr">
                    <a:lnL>
                      <a:noFill/>
                    </a:lnL>
                    <a:lnR>
                      <a:noFill/>
                    </a:lnR>
                    <a:lnT>
                      <a:noFill/>
                    </a:lnT>
                    <a:lnB>
                      <a:noFill/>
                    </a:lnB>
                  </a:tcPr>
                </a:tc>
                <a:tc>
                  <a:txBody>
                    <a:bodyPr/>
                    <a:lstStyle/>
                    <a:p>
                      <a:pPr algn="ctr" fontAlgn="b"/>
                      <a:r>
                        <a:rPr lang="en-US" sz="2000" b="0" i="0" u="none" strike="noStrike" dirty="0">
                          <a:solidFill>
                            <a:srgbClr val="000000"/>
                          </a:solidFill>
                          <a:effectLst/>
                          <a:latin typeface="Courier"/>
                          <a:cs typeface="Courier"/>
                        </a:rPr>
                        <a:t>C</a:t>
                      </a:r>
                    </a:p>
                  </a:txBody>
                  <a:tcPr marL="12700" marR="12700" marT="12700" marB="0" anchor="ctr">
                    <a:lnL>
                      <a:noFill/>
                    </a:lnL>
                    <a:lnR>
                      <a:noFill/>
                    </a:lnR>
                    <a:lnT>
                      <a:noFill/>
                    </a:lnT>
                    <a:lnB>
                      <a:noFill/>
                    </a:lnB>
                  </a:tcPr>
                </a:tc>
                <a:tc>
                  <a:txBody>
                    <a:bodyPr/>
                    <a:lstStyle/>
                    <a:p>
                      <a:pPr algn="ctr" fontAlgn="b"/>
                      <a:r>
                        <a:rPr lang="en-US" sz="2000" b="0" i="0" u="none" strike="noStrike" dirty="0">
                          <a:solidFill>
                            <a:srgbClr val="000000"/>
                          </a:solidFill>
                          <a:effectLst/>
                          <a:latin typeface="Courier"/>
                          <a:cs typeface="Courier"/>
                        </a:rPr>
                        <a:t>G</a:t>
                      </a:r>
                    </a:p>
                  </a:txBody>
                  <a:tcPr marL="12700" marR="12700" marT="12700" marB="0" anchor="ctr">
                    <a:lnL>
                      <a:noFill/>
                    </a:lnL>
                    <a:lnR>
                      <a:noFill/>
                    </a:lnR>
                    <a:lnT>
                      <a:noFill/>
                    </a:lnT>
                    <a:lnB>
                      <a:noFill/>
                    </a:lnB>
                  </a:tcPr>
                </a:tc>
                <a:tc>
                  <a:txBody>
                    <a:bodyPr/>
                    <a:lstStyle/>
                    <a:p>
                      <a:pPr algn="ctr" fontAlgn="b"/>
                      <a:r>
                        <a:rPr lang="en-US" sz="2000" b="0" i="0" u="none" strike="noStrike" dirty="0">
                          <a:solidFill>
                            <a:srgbClr val="000000"/>
                          </a:solidFill>
                          <a:effectLst/>
                          <a:latin typeface="Courier"/>
                          <a:cs typeface="Courier"/>
                        </a:rPr>
                        <a:t>T</a:t>
                      </a:r>
                    </a:p>
                  </a:txBody>
                  <a:tcPr marL="12700" marR="12700" marT="12700" marB="0" anchor="ctr">
                    <a:lnL>
                      <a:noFill/>
                    </a:lnL>
                    <a:lnR>
                      <a:noFill/>
                    </a:lnR>
                    <a:lnT>
                      <a:noFill/>
                    </a:lnT>
                    <a:lnB>
                      <a:noFill/>
                    </a:lnB>
                  </a:tcPr>
                </a:tc>
                <a:tc>
                  <a:txBody>
                    <a:bodyPr/>
                    <a:lstStyle/>
                    <a:p>
                      <a:pPr algn="ctr" fontAlgn="b"/>
                      <a:r>
                        <a:rPr lang="en-US" sz="2000" b="0" i="0" u="none" strike="noStrike" dirty="0">
                          <a:solidFill>
                            <a:srgbClr val="000000"/>
                          </a:solidFill>
                          <a:effectLst/>
                          <a:latin typeface="Courier"/>
                          <a:cs typeface="Courier"/>
                        </a:rPr>
                        <a:t>C</a:t>
                      </a:r>
                    </a:p>
                  </a:txBody>
                  <a:tcPr marL="12700" marR="12700" marT="12700" marB="0" anchor="ctr">
                    <a:lnL>
                      <a:noFill/>
                    </a:lnL>
                    <a:lnR>
                      <a:noFill/>
                    </a:lnR>
                    <a:lnT>
                      <a:noFill/>
                    </a:lnT>
                    <a:lnB>
                      <a:noFill/>
                    </a:lnB>
                  </a:tcPr>
                </a:tc>
                <a:tc>
                  <a:txBody>
                    <a:bodyPr/>
                    <a:lstStyle/>
                    <a:p>
                      <a:pPr algn="ctr" fontAlgn="b"/>
                      <a:r>
                        <a:rPr lang="en-US" sz="2000" b="0" i="0" u="none" strike="noStrike" dirty="0">
                          <a:solidFill>
                            <a:srgbClr val="000000"/>
                          </a:solidFill>
                          <a:effectLst/>
                          <a:latin typeface="Courier"/>
                          <a:cs typeface="Courier"/>
                        </a:rPr>
                        <a:t>G</a:t>
                      </a:r>
                    </a:p>
                  </a:txBody>
                  <a:tcPr marL="12700" marR="12700" marT="12700" marB="0" anchor="ctr">
                    <a:lnL>
                      <a:noFill/>
                    </a:lnL>
                    <a:lnR>
                      <a:noFill/>
                    </a:lnR>
                    <a:lnT>
                      <a:noFill/>
                    </a:lnT>
                    <a:lnB>
                      <a:noFill/>
                    </a:lnB>
                  </a:tcPr>
                </a:tc>
                <a:extLst>
                  <a:ext uri="{0D108BD9-81ED-4DB2-BD59-A6C34878D82A}">
                    <a16:rowId xmlns:a16="http://schemas.microsoft.com/office/drawing/2014/main" val="10000"/>
                  </a:ext>
                </a:extLst>
              </a:tr>
            </a:tbl>
          </a:graphicData>
        </a:graphic>
      </p:graphicFrame>
      <p:sp>
        <p:nvSpPr>
          <p:cNvPr id="28" name="TextBox 27"/>
          <p:cNvSpPr txBox="1"/>
          <p:nvPr/>
        </p:nvSpPr>
        <p:spPr>
          <a:xfrm>
            <a:off x="782847" y="2559490"/>
            <a:ext cx="1126706" cy="369332"/>
          </a:xfrm>
          <a:prstGeom prst="rect">
            <a:avLst/>
          </a:prstGeom>
          <a:noFill/>
        </p:spPr>
        <p:txBody>
          <a:bodyPr wrap="none" rtlCol="0">
            <a:spAutoFit/>
          </a:bodyPr>
          <a:lstStyle/>
          <a:p>
            <a:r>
              <a:rPr lang="en-US" dirty="0"/>
              <a:t>Raw read:</a:t>
            </a:r>
          </a:p>
        </p:txBody>
      </p:sp>
      <p:sp>
        <p:nvSpPr>
          <p:cNvPr id="29" name="TextBox 28"/>
          <p:cNvSpPr txBox="1"/>
          <p:nvPr/>
        </p:nvSpPr>
        <p:spPr>
          <a:xfrm>
            <a:off x="782847" y="5702520"/>
            <a:ext cx="1248546" cy="369332"/>
          </a:xfrm>
          <a:prstGeom prst="rect">
            <a:avLst/>
          </a:prstGeom>
          <a:noFill/>
        </p:spPr>
        <p:txBody>
          <a:bodyPr wrap="none" rtlCol="0">
            <a:spAutoFit/>
          </a:bodyPr>
          <a:lstStyle/>
          <a:p>
            <a:r>
              <a:rPr lang="en-US" dirty="0"/>
              <a:t>Clean read:</a:t>
            </a:r>
          </a:p>
        </p:txBody>
      </p:sp>
    </p:spTree>
    <p:extLst>
      <p:ext uri="{BB962C8B-B14F-4D97-AF65-F5344CB8AC3E}">
        <p14:creationId xmlns:p14="http://schemas.microsoft.com/office/powerpoint/2010/main" val="2683132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1107928" y="2541794"/>
            <a:ext cx="6826507" cy="1215227"/>
          </a:xfrm>
          <a:prstGeom prst="round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Adaptor contamination and trimming</a:t>
            </a:r>
          </a:p>
        </p:txBody>
      </p:sp>
      <p:sp>
        <p:nvSpPr>
          <p:cNvPr id="4" name="Rectangle 3"/>
          <p:cNvSpPr/>
          <p:nvPr/>
        </p:nvSpPr>
        <p:spPr>
          <a:xfrm>
            <a:off x="3132969" y="1775558"/>
            <a:ext cx="970786" cy="182466"/>
          </a:xfrm>
          <a:prstGeom prst="rect">
            <a:avLst/>
          </a:prstGeom>
          <a:solidFill>
            <a:schemeClr val="tx2">
              <a:lumMod val="60000"/>
              <a:lumOff val="40000"/>
            </a:schemeClr>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4110172" y="1775558"/>
            <a:ext cx="2984466" cy="182466"/>
          </a:xfrm>
          <a:prstGeom prst="rect">
            <a:avLst/>
          </a:prstGeom>
          <a:solidFill>
            <a:schemeClr val="bg1">
              <a:lumMod val="65000"/>
            </a:schemeClr>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7094638" y="1775558"/>
            <a:ext cx="970786" cy="182466"/>
          </a:xfrm>
          <a:prstGeom prst="rect">
            <a:avLst/>
          </a:prstGeom>
          <a:solidFill>
            <a:schemeClr val="tx2">
              <a:lumMod val="60000"/>
              <a:lumOff val="40000"/>
            </a:schemeClr>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4336203" y="1196508"/>
            <a:ext cx="2518350" cy="369332"/>
          </a:xfrm>
          <a:prstGeom prst="rect">
            <a:avLst/>
          </a:prstGeom>
          <a:noFill/>
        </p:spPr>
        <p:txBody>
          <a:bodyPr wrap="none" rtlCol="0">
            <a:spAutoFit/>
          </a:bodyPr>
          <a:lstStyle/>
          <a:p>
            <a:r>
              <a:rPr lang="en-US" dirty="0">
                <a:solidFill>
                  <a:schemeClr val="tx1">
                    <a:lumMod val="65000"/>
                    <a:lumOff val="35000"/>
                  </a:schemeClr>
                </a:solidFill>
              </a:rPr>
              <a:t>DNA fragment (or Insert)</a:t>
            </a:r>
          </a:p>
        </p:txBody>
      </p:sp>
      <p:cxnSp>
        <p:nvCxnSpPr>
          <p:cNvPr id="10" name="Straight Connector 9"/>
          <p:cNvCxnSpPr/>
          <p:nvPr/>
        </p:nvCxnSpPr>
        <p:spPr>
          <a:xfrm>
            <a:off x="4110172" y="1420823"/>
            <a:ext cx="0" cy="343036"/>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7094638" y="1420823"/>
            <a:ext cx="0" cy="343036"/>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4110172" y="1565840"/>
            <a:ext cx="2984466" cy="0"/>
          </a:xfrm>
          <a:prstGeom prst="straightConnector1">
            <a:avLst/>
          </a:prstGeom>
          <a:ln>
            <a:solidFill>
              <a:srgbClr val="7F7F7F"/>
            </a:solidFill>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3064970" y="1958024"/>
            <a:ext cx="1120056" cy="369332"/>
          </a:xfrm>
          <a:prstGeom prst="rect">
            <a:avLst/>
          </a:prstGeom>
          <a:noFill/>
        </p:spPr>
        <p:txBody>
          <a:bodyPr wrap="none" rtlCol="0">
            <a:spAutoFit/>
          </a:bodyPr>
          <a:lstStyle/>
          <a:p>
            <a:pPr algn="ctr"/>
            <a:r>
              <a:rPr lang="en-US" dirty="0">
                <a:solidFill>
                  <a:schemeClr val="tx1">
                    <a:lumMod val="65000"/>
                    <a:lumOff val="35000"/>
                  </a:schemeClr>
                </a:solidFill>
              </a:rPr>
              <a:t>Adaptor 1</a:t>
            </a:r>
          </a:p>
        </p:txBody>
      </p:sp>
      <p:sp>
        <p:nvSpPr>
          <p:cNvPr id="16" name="TextBox 15"/>
          <p:cNvSpPr txBox="1"/>
          <p:nvPr/>
        </p:nvSpPr>
        <p:spPr>
          <a:xfrm>
            <a:off x="7019795" y="1967857"/>
            <a:ext cx="1120056" cy="369332"/>
          </a:xfrm>
          <a:prstGeom prst="rect">
            <a:avLst/>
          </a:prstGeom>
          <a:noFill/>
        </p:spPr>
        <p:txBody>
          <a:bodyPr wrap="none" rtlCol="0">
            <a:spAutoFit/>
          </a:bodyPr>
          <a:lstStyle/>
          <a:p>
            <a:pPr algn="ctr"/>
            <a:r>
              <a:rPr lang="en-US" dirty="0">
                <a:solidFill>
                  <a:schemeClr val="tx1">
                    <a:lumMod val="65000"/>
                    <a:lumOff val="35000"/>
                  </a:schemeClr>
                </a:solidFill>
              </a:rPr>
              <a:t>Adaptor 2</a:t>
            </a:r>
          </a:p>
        </p:txBody>
      </p:sp>
      <p:sp>
        <p:nvSpPr>
          <p:cNvPr id="17" name="TextBox 16"/>
          <p:cNvSpPr txBox="1"/>
          <p:nvPr/>
        </p:nvSpPr>
        <p:spPr>
          <a:xfrm>
            <a:off x="1206363" y="1641762"/>
            <a:ext cx="1365728" cy="461665"/>
          </a:xfrm>
          <a:prstGeom prst="rect">
            <a:avLst/>
          </a:prstGeom>
          <a:noFill/>
        </p:spPr>
        <p:txBody>
          <a:bodyPr wrap="none" rtlCol="0">
            <a:spAutoFit/>
          </a:bodyPr>
          <a:lstStyle/>
          <a:p>
            <a:r>
              <a:rPr lang="en-US" sz="2400" dirty="0" err="1"/>
              <a:t>Amplicon</a:t>
            </a:r>
            <a:endParaRPr lang="en-US" sz="2400" dirty="0"/>
          </a:p>
        </p:txBody>
      </p:sp>
      <p:sp>
        <p:nvSpPr>
          <p:cNvPr id="26" name="Rectangle 25"/>
          <p:cNvSpPr/>
          <p:nvPr/>
        </p:nvSpPr>
        <p:spPr>
          <a:xfrm>
            <a:off x="4113275" y="2918727"/>
            <a:ext cx="2309528" cy="133284"/>
          </a:xfrm>
          <a:prstGeom prst="rect">
            <a:avLst/>
          </a:prstGeom>
          <a:solidFill>
            <a:schemeClr val="bg1">
              <a:lumMod val="65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p:nvSpPr>
        <p:spPr>
          <a:xfrm>
            <a:off x="4113275" y="2548696"/>
            <a:ext cx="882799" cy="369332"/>
          </a:xfrm>
          <a:prstGeom prst="rect">
            <a:avLst/>
          </a:prstGeom>
          <a:noFill/>
        </p:spPr>
        <p:txBody>
          <a:bodyPr wrap="none" rtlCol="0">
            <a:spAutoFit/>
          </a:bodyPr>
          <a:lstStyle/>
          <a:p>
            <a:r>
              <a:rPr lang="en-US" dirty="0">
                <a:solidFill>
                  <a:schemeClr val="tx1">
                    <a:lumMod val="65000"/>
                    <a:lumOff val="35000"/>
                  </a:schemeClr>
                </a:solidFill>
              </a:rPr>
              <a:t>SE read </a:t>
            </a:r>
          </a:p>
        </p:txBody>
      </p:sp>
      <p:cxnSp>
        <p:nvCxnSpPr>
          <p:cNvPr id="28" name="Straight Connector 27"/>
          <p:cNvCxnSpPr/>
          <p:nvPr/>
        </p:nvCxnSpPr>
        <p:spPr>
          <a:xfrm>
            <a:off x="4113274" y="2590605"/>
            <a:ext cx="0" cy="343036"/>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4977169" y="2733362"/>
            <a:ext cx="585729" cy="0"/>
          </a:xfrm>
          <a:prstGeom prst="straightConnector1">
            <a:avLst/>
          </a:prstGeom>
          <a:ln>
            <a:solidFill>
              <a:schemeClr val="tx1">
                <a:lumMod val="50000"/>
                <a:lumOff val="5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3" name="Rectangle 42"/>
          <p:cNvSpPr/>
          <p:nvPr/>
        </p:nvSpPr>
        <p:spPr>
          <a:xfrm>
            <a:off x="4102208" y="3525677"/>
            <a:ext cx="2981364" cy="133284"/>
          </a:xfrm>
          <a:prstGeom prst="rect">
            <a:avLst/>
          </a:prstGeom>
          <a:solidFill>
            <a:schemeClr val="bg1">
              <a:lumMod val="65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TextBox 43"/>
          <p:cNvSpPr txBox="1"/>
          <p:nvPr/>
        </p:nvSpPr>
        <p:spPr>
          <a:xfrm>
            <a:off x="4102208" y="3155646"/>
            <a:ext cx="882799" cy="369332"/>
          </a:xfrm>
          <a:prstGeom prst="rect">
            <a:avLst/>
          </a:prstGeom>
          <a:noFill/>
        </p:spPr>
        <p:txBody>
          <a:bodyPr wrap="none" rtlCol="0">
            <a:spAutoFit/>
          </a:bodyPr>
          <a:lstStyle/>
          <a:p>
            <a:r>
              <a:rPr lang="en-US" dirty="0">
                <a:solidFill>
                  <a:schemeClr val="tx1">
                    <a:lumMod val="65000"/>
                    <a:lumOff val="35000"/>
                  </a:schemeClr>
                </a:solidFill>
              </a:rPr>
              <a:t>SE read </a:t>
            </a:r>
          </a:p>
        </p:txBody>
      </p:sp>
      <p:cxnSp>
        <p:nvCxnSpPr>
          <p:cNvPr id="45" name="Straight Connector 44"/>
          <p:cNvCxnSpPr/>
          <p:nvPr/>
        </p:nvCxnSpPr>
        <p:spPr>
          <a:xfrm>
            <a:off x="4102207" y="3197555"/>
            <a:ext cx="0" cy="343036"/>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p:nvPr/>
        </p:nvCxnSpPr>
        <p:spPr>
          <a:xfrm>
            <a:off x="4966102" y="3340312"/>
            <a:ext cx="585729" cy="0"/>
          </a:xfrm>
          <a:prstGeom prst="straightConnector1">
            <a:avLst/>
          </a:prstGeom>
          <a:ln>
            <a:solidFill>
              <a:schemeClr val="tx1">
                <a:lumMod val="50000"/>
                <a:lumOff val="5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7" name="Rectangle 46"/>
          <p:cNvSpPr/>
          <p:nvPr/>
        </p:nvSpPr>
        <p:spPr>
          <a:xfrm>
            <a:off x="7083572" y="3524977"/>
            <a:ext cx="308310" cy="133983"/>
          </a:xfrm>
          <a:prstGeom prst="rect">
            <a:avLst/>
          </a:prstGeom>
          <a:solidFill>
            <a:schemeClr val="tx2">
              <a:lumMod val="60000"/>
              <a:lumOff val="40000"/>
            </a:schemeClr>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TextBox 47"/>
          <p:cNvSpPr txBox="1"/>
          <p:nvPr/>
        </p:nvSpPr>
        <p:spPr>
          <a:xfrm>
            <a:off x="1206363" y="2966722"/>
            <a:ext cx="2045752" cy="461665"/>
          </a:xfrm>
          <a:prstGeom prst="rect">
            <a:avLst/>
          </a:prstGeom>
          <a:noFill/>
        </p:spPr>
        <p:txBody>
          <a:bodyPr wrap="none" rtlCol="0">
            <a:spAutoFit/>
          </a:bodyPr>
          <a:lstStyle/>
          <a:p>
            <a:r>
              <a:rPr lang="en-US" sz="2400" dirty="0"/>
              <a:t>Single-end (SE)</a:t>
            </a:r>
          </a:p>
        </p:txBody>
      </p:sp>
      <p:sp>
        <p:nvSpPr>
          <p:cNvPr id="50" name="Rounded Rectangle 49"/>
          <p:cNvSpPr/>
          <p:nvPr/>
        </p:nvSpPr>
        <p:spPr>
          <a:xfrm>
            <a:off x="1107928" y="4091855"/>
            <a:ext cx="6895533" cy="2301730"/>
          </a:xfrm>
          <a:prstGeom prst="round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4117873" y="5692775"/>
            <a:ext cx="2976766" cy="133284"/>
          </a:xfrm>
          <a:prstGeom prst="rect">
            <a:avLst/>
          </a:prstGeom>
          <a:solidFill>
            <a:schemeClr val="bg1">
              <a:lumMod val="65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4117873" y="5322744"/>
            <a:ext cx="1449623" cy="369332"/>
          </a:xfrm>
          <a:prstGeom prst="rect">
            <a:avLst/>
          </a:prstGeom>
          <a:noFill/>
        </p:spPr>
        <p:txBody>
          <a:bodyPr wrap="none" rtlCol="0">
            <a:spAutoFit/>
          </a:bodyPr>
          <a:lstStyle/>
          <a:p>
            <a:r>
              <a:rPr lang="en-US" dirty="0">
                <a:solidFill>
                  <a:schemeClr val="tx1">
                    <a:lumMod val="65000"/>
                    <a:lumOff val="35000"/>
                  </a:schemeClr>
                </a:solidFill>
              </a:rPr>
              <a:t>Forward read </a:t>
            </a:r>
          </a:p>
        </p:txBody>
      </p:sp>
      <p:cxnSp>
        <p:nvCxnSpPr>
          <p:cNvPr id="20" name="Straight Connector 19"/>
          <p:cNvCxnSpPr/>
          <p:nvPr/>
        </p:nvCxnSpPr>
        <p:spPr>
          <a:xfrm>
            <a:off x="4117872" y="5364653"/>
            <a:ext cx="0" cy="343036"/>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a:off x="5567496" y="5569528"/>
            <a:ext cx="585729" cy="0"/>
          </a:xfrm>
          <a:prstGeom prst="straightConnector1">
            <a:avLst/>
          </a:prstGeom>
          <a:ln>
            <a:solidFill>
              <a:schemeClr val="tx1">
                <a:lumMod val="50000"/>
                <a:lumOff val="5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22" name="Rectangle 21"/>
          <p:cNvSpPr/>
          <p:nvPr/>
        </p:nvSpPr>
        <p:spPr>
          <a:xfrm>
            <a:off x="4108353" y="6178424"/>
            <a:ext cx="2990883" cy="133284"/>
          </a:xfrm>
          <a:prstGeom prst="rect">
            <a:avLst/>
          </a:prstGeom>
          <a:solidFill>
            <a:schemeClr val="bg1">
              <a:lumMod val="65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Box 22"/>
          <p:cNvSpPr txBox="1"/>
          <p:nvPr/>
        </p:nvSpPr>
        <p:spPr>
          <a:xfrm>
            <a:off x="5679236" y="5789277"/>
            <a:ext cx="1408934" cy="369332"/>
          </a:xfrm>
          <a:prstGeom prst="rect">
            <a:avLst/>
          </a:prstGeom>
          <a:noFill/>
        </p:spPr>
        <p:txBody>
          <a:bodyPr wrap="none" rtlCol="0">
            <a:spAutoFit/>
          </a:bodyPr>
          <a:lstStyle/>
          <a:p>
            <a:r>
              <a:rPr lang="en-US" dirty="0">
                <a:solidFill>
                  <a:schemeClr val="tx1">
                    <a:lumMod val="65000"/>
                    <a:lumOff val="35000"/>
                  </a:schemeClr>
                </a:solidFill>
              </a:rPr>
              <a:t>Reverse read</a:t>
            </a:r>
          </a:p>
        </p:txBody>
      </p:sp>
      <p:cxnSp>
        <p:nvCxnSpPr>
          <p:cNvPr id="24" name="Straight Connector 23"/>
          <p:cNvCxnSpPr/>
          <p:nvPr/>
        </p:nvCxnSpPr>
        <p:spPr>
          <a:xfrm>
            <a:off x="7094639" y="5839891"/>
            <a:ext cx="0" cy="343036"/>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rot="10800000">
            <a:off x="5097625" y="5973944"/>
            <a:ext cx="585729" cy="0"/>
          </a:xfrm>
          <a:prstGeom prst="straightConnector1">
            <a:avLst/>
          </a:prstGeom>
          <a:ln>
            <a:solidFill>
              <a:schemeClr val="tx1">
                <a:lumMod val="50000"/>
                <a:lumOff val="5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31" name="Rectangle 30"/>
          <p:cNvSpPr/>
          <p:nvPr/>
        </p:nvSpPr>
        <p:spPr>
          <a:xfrm>
            <a:off x="7094639" y="5689479"/>
            <a:ext cx="308310" cy="133983"/>
          </a:xfrm>
          <a:prstGeom prst="rect">
            <a:avLst/>
          </a:prstGeom>
          <a:solidFill>
            <a:schemeClr val="tx2">
              <a:lumMod val="60000"/>
              <a:lumOff val="40000"/>
            </a:schemeClr>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p:nvSpPr>
        <p:spPr>
          <a:xfrm>
            <a:off x="3800043" y="6178424"/>
            <a:ext cx="308310" cy="133983"/>
          </a:xfrm>
          <a:prstGeom prst="rect">
            <a:avLst/>
          </a:prstGeom>
          <a:solidFill>
            <a:schemeClr val="tx2">
              <a:lumMod val="60000"/>
              <a:lumOff val="40000"/>
            </a:schemeClr>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4113275" y="4478023"/>
            <a:ext cx="1561363" cy="133284"/>
          </a:xfrm>
          <a:prstGeom prst="rect">
            <a:avLst/>
          </a:prstGeom>
          <a:solidFill>
            <a:schemeClr val="bg1">
              <a:lumMod val="65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TextBox 33"/>
          <p:cNvSpPr txBox="1"/>
          <p:nvPr/>
        </p:nvSpPr>
        <p:spPr>
          <a:xfrm>
            <a:off x="4113275" y="4107992"/>
            <a:ext cx="1449623" cy="369332"/>
          </a:xfrm>
          <a:prstGeom prst="rect">
            <a:avLst/>
          </a:prstGeom>
          <a:noFill/>
        </p:spPr>
        <p:txBody>
          <a:bodyPr wrap="none" rtlCol="0">
            <a:spAutoFit/>
          </a:bodyPr>
          <a:lstStyle/>
          <a:p>
            <a:r>
              <a:rPr lang="en-US" dirty="0">
                <a:solidFill>
                  <a:schemeClr val="tx1">
                    <a:lumMod val="65000"/>
                    <a:lumOff val="35000"/>
                  </a:schemeClr>
                </a:solidFill>
              </a:rPr>
              <a:t>Forward read </a:t>
            </a:r>
          </a:p>
        </p:txBody>
      </p:sp>
      <p:cxnSp>
        <p:nvCxnSpPr>
          <p:cNvPr id="35" name="Straight Connector 34"/>
          <p:cNvCxnSpPr/>
          <p:nvPr/>
        </p:nvCxnSpPr>
        <p:spPr>
          <a:xfrm>
            <a:off x="4113274" y="4149901"/>
            <a:ext cx="0" cy="343036"/>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a:off x="5562898" y="4299560"/>
            <a:ext cx="585729" cy="0"/>
          </a:xfrm>
          <a:prstGeom prst="straightConnector1">
            <a:avLst/>
          </a:prstGeom>
          <a:ln>
            <a:solidFill>
              <a:schemeClr val="tx1">
                <a:lumMod val="50000"/>
                <a:lumOff val="5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37" name="Rectangle 36"/>
          <p:cNvSpPr/>
          <p:nvPr/>
        </p:nvSpPr>
        <p:spPr>
          <a:xfrm>
            <a:off x="5304609" y="4915358"/>
            <a:ext cx="1790029" cy="133284"/>
          </a:xfrm>
          <a:prstGeom prst="rect">
            <a:avLst/>
          </a:prstGeom>
          <a:solidFill>
            <a:schemeClr val="bg1">
              <a:lumMod val="65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TextBox 37"/>
          <p:cNvSpPr txBox="1"/>
          <p:nvPr/>
        </p:nvSpPr>
        <p:spPr>
          <a:xfrm>
            <a:off x="5674638" y="4526211"/>
            <a:ext cx="1408934" cy="369332"/>
          </a:xfrm>
          <a:prstGeom prst="rect">
            <a:avLst/>
          </a:prstGeom>
          <a:noFill/>
        </p:spPr>
        <p:txBody>
          <a:bodyPr wrap="none" rtlCol="0">
            <a:spAutoFit/>
          </a:bodyPr>
          <a:lstStyle/>
          <a:p>
            <a:r>
              <a:rPr lang="en-US" dirty="0">
                <a:solidFill>
                  <a:schemeClr val="tx1">
                    <a:lumMod val="65000"/>
                    <a:lumOff val="35000"/>
                  </a:schemeClr>
                </a:solidFill>
              </a:rPr>
              <a:t>Reverse read</a:t>
            </a:r>
          </a:p>
        </p:txBody>
      </p:sp>
      <p:cxnSp>
        <p:nvCxnSpPr>
          <p:cNvPr id="39" name="Straight Connector 38"/>
          <p:cNvCxnSpPr/>
          <p:nvPr/>
        </p:nvCxnSpPr>
        <p:spPr>
          <a:xfrm>
            <a:off x="7090041" y="4576825"/>
            <a:ext cx="0" cy="343036"/>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rot="10800000">
            <a:off x="5093027" y="4745388"/>
            <a:ext cx="585729" cy="0"/>
          </a:xfrm>
          <a:prstGeom prst="straightConnector1">
            <a:avLst/>
          </a:prstGeom>
          <a:ln>
            <a:solidFill>
              <a:schemeClr val="tx1">
                <a:lumMod val="50000"/>
                <a:lumOff val="5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1206363" y="4845417"/>
            <a:ext cx="2120142" cy="461665"/>
          </a:xfrm>
          <a:prstGeom prst="rect">
            <a:avLst/>
          </a:prstGeom>
          <a:noFill/>
        </p:spPr>
        <p:txBody>
          <a:bodyPr wrap="none" rtlCol="0">
            <a:spAutoFit/>
          </a:bodyPr>
          <a:lstStyle/>
          <a:p>
            <a:r>
              <a:rPr lang="en-US" sz="2400" dirty="0"/>
              <a:t>Paired-end (PE)</a:t>
            </a:r>
          </a:p>
        </p:txBody>
      </p:sp>
    </p:spTree>
    <p:extLst>
      <p:ext uri="{BB962C8B-B14F-4D97-AF65-F5344CB8AC3E}">
        <p14:creationId xmlns:p14="http://schemas.microsoft.com/office/powerpoint/2010/main" val="3562564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31" grpId="0" animBg="1"/>
      <p:bldP spid="3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Trimmomatic</a:t>
            </a:r>
            <a:r>
              <a:rPr lang="en-US" dirty="0"/>
              <a:t> – an innovative trimming tool</a:t>
            </a:r>
          </a:p>
        </p:txBody>
      </p:sp>
      <p:pic>
        <p:nvPicPr>
          <p:cNvPr id="4" name="Picture 3" descr="Screen Shot 2015-01-02 at 3.57.4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13" y="1417720"/>
            <a:ext cx="8936906" cy="2912979"/>
          </a:xfrm>
          <a:prstGeom prst="rect">
            <a:avLst/>
          </a:prstGeom>
        </p:spPr>
      </p:pic>
    </p:spTree>
    <p:extLst>
      <p:ext uri="{BB962C8B-B14F-4D97-AF65-F5344CB8AC3E}">
        <p14:creationId xmlns:p14="http://schemas.microsoft.com/office/powerpoint/2010/main" val="35835149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Trimmomatic</a:t>
            </a:r>
            <a:r>
              <a:rPr lang="en-US" dirty="0"/>
              <a:t> – simple mode</a:t>
            </a:r>
          </a:p>
        </p:txBody>
      </p:sp>
      <p:sp>
        <p:nvSpPr>
          <p:cNvPr id="6" name="Rectangle 5"/>
          <p:cNvSpPr/>
          <p:nvPr/>
        </p:nvSpPr>
        <p:spPr>
          <a:xfrm>
            <a:off x="870523" y="2691913"/>
            <a:ext cx="3682279" cy="133284"/>
          </a:xfrm>
          <a:prstGeom prst="rect">
            <a:avLst/>
          </a:prstGeom>
          <a:solidFill>
            <a:srgbClr val="FF0000"/>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870524" y="2337495"/>
            <a:ext cx="1122085" cy="369332"/>
          </a:xfrm>
          <a:prstGeom prst="rect">
            <a:avLst/>
          </a:prstGeom>
          <a:noFill/>
        </p:spPr>
        <p:txBody>
          <a:bodyPr wrap="none" rtlCol="0">
            <a:spAutoFit/>
          </a:bodyPr>
          <a:lstStyle/>
          <a:p>
            <a:r>
              <a:rPr lang="en-US" dirty="0">
                <a:solidFill>
                  <a:schemeClr val="tx1">
                    <a:lumMod val="65000"/>
                    <a:lumOff val="35000"/>
                  </a:schemeClr>
                </a:solidFill>
              </a:rPr>
              <a:t>Read 5’-3’</a:t>
            </a:r>
          </a:p>
        </p:txBody>
      </p:sp>
      <p:cxnSp>
        <p:nvCxnSpPr>
          <p:cNvPr id="10" name="Straight Connector 9"/>
          <p:cNvCxnSpPr/>
          <p:nvPr/>
        </p:nvCxnSpPr>
        <p:spPr>
          <a:xfrm>
            <a:off x="880933" y="2363791"/>
            <a:ext cx="0" cy="343036"/>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8" idx="3"/>
          </p:cNvCxnSpPr>
          <p:nvPr/>
        </p:nvCxnSpPr>
        <p:spPr>
          <a:xfrm>
            <a:off x="1992609" y="2522161"/>
            <a:ext cx="1067656" cy="2201"/>
          </a:xfrm>
          <a:prstGeom prst="straightConnector1">
            <a:avLst/>
          </a:prstGeom>
          <a:ln>
            <a:solidFill>
              <a:schemeClr val="tx1">
                <a:lumMod val="50000"/>
                <a:lumOff val="5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870523" y="3640338"/>
            <a:ext cx="3682279" cy="133284"/>
          </a:xfrm>
          <a:prstGeom prst="rect">
            <a:avLst/>
          </a:prstGeom>
          <a:solidFill>
            <a:srgbClr val="FF0000"/>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p:cNvSpPr txBox="1"/>
          <p:nvPr/>
        </p:nvSpPr>
        <p:spPr>
          <a:xfrm>
            <a:off x="870524" y="3285920"/>
            <a:ext cx="1122085" cy="369332"/>
          </a:xfrm>
          <a:prstGeom prst="rect">
            <a:avLst/>
          </a:prstGeom>
          <a:noFill/>
        </p:spPr>
        <p:txBody>
          <a:bodyPr wrap="none" rtlCol="0">
            <a:spAutoFit/>
          </a:bodyPr>
          <a:lstStyle/>
          <a:p>
            <a:r>
              <a:rPr lang="en-US" dirty="0">
                <a:solidFill>
                  <a:schemeClr val="tx1">
                    <a:lumMod val="65000"/>
                    <a:lumOff val="35000"/>
                  </a:schemeClr>
                </a:solidFill>
              </a:rPr>
              <a:t>Read 5’-3’</a:t>
            </a:r>
          </a:p>
        </p:txBody>
      </p:sp>
      <p:cxnSp>
        <p:nvCxnSpPr>
          <p:cNvPr id="17" name="Straight Connector 16"/>
          <p:cNvCxnSpPr/>
          <p:nvPr/>
        </p:nvCxnSpPr>
        <p:spPr>
          <a:xfrm>
            <a:off x="880933" y="3312216"/>
            <a:ext cx="0" cy="343036"/>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16" idx="3"/>
          </p:cNvCxnSpPr>
          <p:nvPr/>
        </p:nvCxnSpPr>
        <p:spPr>
          <a:xfrm>
            <a:off x="1992609" y="3470586"/>
            <a:ext cx="1067656" cy="2201"/>
          </a:xfrm>
          <a:prstGeom prst="straightConnector1">
            <a:avLst/>
          </a:prstGeom>
          <a:ln>
            <a:solidFill>
              <a:schemeClr val="tx1">
                <a:lumMod val="50000"/>
                <a:lumOff val="5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9" name="Rectangle 18"/>
          <p:cNvSpPr/>
          <p:nvPr/>
        </p:nvSpPr>
        <p:spPr>
          <a:xfrm>
            <a:off x="870524" y="4614112"/>
            <a:ext cx="2265656" cy="133284"/>
          </a:xfrm>
          <a:prstGeom prst="rect">
            <a:avLst/>
          </a:prstGeom>
          <a:solidFill>
            <a:srgbClr val="008000"/>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870524" y="4259694"/>
            <a:ext cx="1122085" cy="369332"/>
          </a:xfrm>
          <a:prstGeom prst="rect">
            <a:avLst/>
          </a:prstGeom>
          <a:noFill/>
        </p:spPr>
        <p:txBody>
          <a:bodyPr wrap="none" rtlCol="0">
            <a:spAutoFit/>
          </a:bodyPr>
          <a:lstStyle/>
          <a:p>
            <a:r>
              <a:rPr lang="en-US" dirty="0">
                <a:solidFill>
                  <a:schemeClr val="tx1">
                    <a:lumMod val="65000"/>
                    <a:lumOff val="35000"/>
                  </a:schemeClr>
                </a:solidFill>
              </a:rPr>
              <a:t>Read 5’-3’</a:t>
            </a:r>
          </a:p>
        </p:txBody>
      </p:sp>
      <p:cxnSp>
        <p:nvCxnSpPr>
          <p:cNvPr id="21" name="Straight Connector 20"/>
          <p:cNvCxnSpPr/>
          <p:nvPr/>
        </p:nvCxnSpPr>
        <p:spPr>
          <a:xfrm>
            <a:off x="880933" y="4285990"/>
            <a:ext cx="0" cy="343036"/>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20" idx="3"/>
          </p:cNvCxnSpPr>
          <p:nvPr/>
        </p:nvCxnSpPr>
        <p:spPr>
          <a:xfrm>
            <a:off x="1992609" y="4444360"/>
            <a:ext cx="1067656" cy="2201"/>
          </a:xfrm>
          <a:prstGeom prst="straightConnector1">
            <a:avLst/>
          </a:prstGeom>
          <a:ln>
            <a:solidFill>
              <a:schemeClr val="tx1">
                <a:lumMod val="50000"/>
                <a:lumOff val="5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23" name="Rectangle 22"/>
          <p:cNvSpPr/>
          <p:nvPr/>
        </p:nvSpPr>
        <p:spPr>
          <a:xfrm>
            <a:off x="870523" y="5634340"/>
            <a:ext cx="3105125" cy="133284"/>
          </a:xfrm>
          <a:prstGeom prst="rect">
            <a:avLst/>
          </a:prstGeom>
          <a:solidFill>
            <a:srgbClr val="008000"/>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p:nvSpPr>
        <p:spPr>
          <a:xfrm>
            <a:off x="870524" y="5279922"/>
            <a:ext cx="1122085" cy="369332"/>
          </a:xfrm>
          <a:prstGeom prst="rect">
            <a:avLst/>
          </a:prstGeom>
          <a:noFill/>
        </p:spPr>
        <p:txBody>
          <a:bodyPr wrap="none" rtlCol="0">
            <a:spAutoFit/>
          </a:bodyPr>
          <a:lstStyle/>
          <a:p>
            <a:r>
              <a:rPr lang="en-US" dirty="0">
                <a:solidFill>
                  <a:schemeClr val="tx1">
                    <a:lumMod val="65000"/>
                    <a:lumOff val="35000"/>
                  </a:schemeClr>
                </a:solidFill>
              </a:rPr>
              <a:t>Read 5’-3’</a:t>
            </a:r>
          </a:p>
        </p:txBody>
      </p:sp>
      <p:cxnSp>
        <p:nvCxnSpPr>
          <p:cNvPr id="25" name="Straight Connector 24"/>
          <p:cNvCxnSpPr/>
          <p:nvPr/>
        </p:nvCxnSpPr>
        <p:spPr>
          <a:xfrm>
            <a:off x="880933" y="5306218"/>
            <a:ext cx="0" cy="343036"/>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24" idx="3"/>
          </p:cNvCxnSpPr>
          <p:nvPr/>
        </p:nvCxnSpPr>
        <p:spPr>
          <a:xfrm>
            <a:off x="1992609" y="5464588"/>
            <a:ext cx="1067656" cy="2201"/>
          </a:xfrm>
          <a:prstGeom prst="straightConnector1">
            <a:avLst/>
          </a:prstGeom>
          <a:ln>
            <a:solidFill>
              <a:schemeClr val="tx1">
                <a:lumMod val="50000"/>
                <a:lumOff val="5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27" name="Rectangle 26"/>
          <p:cNvSpPr/>
          <p:nvPr/>
        </p:nvSpPr>
        <p:spPr>
          <a:xfrm>
            <a:off x="283803" y="2882194"/>
            <a:ext cx="979398" cy="133284"/>
          </a:xfrm>
          <a:prstGeom prst="rect">
            <a:avLst/>
          </a:prstGeom>
          <a:solidFill>
            <a:schemeClr val="tx2">
              <a:lumMod val="60000"/>
              <a:lumOff val="40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870523" y="3820890"/>
            <a:ext cx="979398" cy="133284"/>
          </a:xfrm>
          <a:prstGeom prst="rect">
            <a:avLst/>
          </a:prstGeom>
          <a:solidFill>
            <a:schemeClr val="tx2">
              <a:lumMod val="60000"/>
              <a:lumOff val="40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p:cNvSpPr/>
          <p:nvPr/>
        </p:nvSpPr>
        <p:spPr>
          <a:xfrm>
            <a:off x="3136179" y="4808152"/>
            <a:ext cx="979398" cy="133284"/>
          </a:xfrm>
          <a:prstGeom prst="rect">
            <a:avLst/>
          </a:prstGeom>
          <a:solidFill>
            <a:schemeClr val="tx2">
              <a:lumMod val="60000"/>
              <a:lumOff val="40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p:cNvSpPr/>
          <p:nvPr/>
        </p:nvSpPr>
        <p:spPr>
          <a:xfrm>
            <a:off x="3136180" y="4614112"/>
            <a:ext cx="1416622" cy="133284"/>
          </a:xfrm>
          <a:prstGeom prst="rect">
            <a:avLst/>
          </a:prstGeom>
          <a:solidFill>
            <a:srgbClr val="FF0000"/>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3975648" y="5814209"/>
            <a:ext cx="979398" cy="133284"/>
          </a:xfrm>
          <a:prstGeom prst="rect">
            <a:avLst/>
          </a:prstGeom>
          <a:solidFill>
            <a:schemeClr val="tx2">
              <a:lumMod val="60000"/>
              <a:lumOff val="40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p:nvSpPr>
        <p:spPr>
          <a:xfrm>
            <a:off x="3975648" y="5636551"/>
            <a:ext cx="577154" cy="133284"/>
          </a:xfrm>
          <a:prstGeom prst="rect">
            <a:avLst/>
          </a:prstGeom>
          <a:solidFill>
            <a:srgbClr val="FF0000"/>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4955046" y="2053417"/>
            <a:ext cx="4031529" cy="1569660"/>
          </a:xfrm>
          <a:prstGeom prst="rect">
            <a:avLst/>
          </a:prstGeom>
          <a:noFill/>
        </p:spPr>
        <p:txBody>
          <a:bodyPr wrap="square" rtlCol="0">
            <a:spAutoFit/>
          </a:bodyPr>
          <a:lstStyle/>
          <a:p>
            <a:r>
              <a:rPr lang="en-US" sz="2400" dirty="0"/>
              <a:t>If an alignment was identified, the alignment region plus the remainder after the alignment are removed.</a:t>
            </a:r>
          </a:p>
        </p:txBody>
      </p:sp>
      <p:sp>
        <p:nvSpPr>
          <p:cNvPr id="34" name="Rectangle 33"/>
          <p:cNvSpPr/>
          <p:nvPr/>
        </p:nvSpPr>
        <p:spPr>
          <a:xfrm>
            <a:off x="5621086" y="4931646"/>
            <a:ext cx="481954" cy="232435"/>
          </a:xfrm>
          <a:prstGeom prst="rect">
            <a:avLst/>
          </a:prstGeom>
          <a:solidFill>
            <a:srgbClr val="008000"/>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5621086" y="5311993"/>
            <a:ext cx="481954" cy="247641"/>
          </a:xfrm>
          <a:prstGeom prst="rect">
            <a:avLst/>
          </a:prstGeom>
          <a:solidFill>
            <a:srgbClr val="FF0000"/>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TextBox 35"/>
          <p:cNvSpPr txBox="1"/>
          <p:nvPr/>
        </p:nvSpPr>
        <p:spPr>
          <a:xfrm>
            <a:off x="6103040" y="4801786"/>
            <a:ext cx="2583760" cy="830997"/>
          </a:xfrm>
          <a:prstGeom prst="rect">
            <a:avLst/>
          </a:prstGeom>
          <a:noFill/>
        </p:spPr>
        <p:txBody>
          <a:bodyPr wrap="none" rtlCol="0">
            <a:spAutoFit/>
          </a:bodyPr>
          <a:lstStyle/>
          <a:p>
            <a:r>
              <a:rPr lang="en-US" sz="2400" dirty="0"/>
              <a:t>Valid sequence</a:t>
            </a:r>
          </a:p>
          <a:p>
            <a:r>
              <a:rPr lang="en-US" sz="2400" dirty="0"/>
              <a:t>Trimmed sequence</a:t>
            </a:r>
          </a:p>
        </p:txBody>
      </p:sp>
      <p:sp>
        <p:nvSpPr>
          <p:cNvPr id="37" name="Rectangle 36"/>
          <p:cNvSpPr/>
          <p:nvPr/>
        </p:nvSpPr>
        <p:spPr>
          <a:xfrm>
            <a:off x="880933" y="1921025"/>
            <a:ext cx="3682279" cy="133284"/>
          </a:xfrm>
          <a:prstGeom prst="rect">
            <a:avLst/>
          </a:prstGeom>
          <a:solidFill>
            <a:schemeClr val="bg1">
              <a:lumMod val="65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TextBox 37"/>
          <p:cNvSpPr txBox="1"/>
          <p:nvPr/>
        </p:nvSpPr>
        <p:spPr>
          <a:xfrm>
            <a:off x="880934" y="1566607"/>
            <a:ext cx="1122085" cy="369332"/>
          </a:xfrm>
          <a:prstGeom prst="rect">
            <a:avLst/>
          </a:prstGeom>
          <a:noFill/>
        </p:spPr>
        <p:txBody>
          <a:bodyPr wrap="none" rtlCol="0">
            <a:spAutoFit/>
          </a:bodyPr>
          <a:lstStyle/>
          <a:p>
            <a:r>
              <a:rPr lang="en-US" dirty="0">
                <a:solidFill>
                  <a:schemeClr val="tx1">
                    <a:lumMod val="65000"/>
                    <a:lumOff val="35000"/>
                  </a:schemeClr>
                </a:solidFill>
              </a:rPr>
              <a:t>Read 5’-3’</a:t>
            </a:r>
          </a:p>
        </p:txBody>
      </p:sp>
      <p:cxnSp>
        <p:nvCxnSpPr>
          <p:cNvPr id="39" name="Straight Connector 38"/>
          <p:cNvCxnSpPr/>
          <p:nvPr/>
        </p:nvCxnSpPr>
        <p:spPr>
          <a:xfrm>
            <a:off x="891343" y="1592903"/>
            <a:ext cx="0" cy="343036"/>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a:stCxn id="38" idx="3"/>
          </p:cNvCxnSpPr>
          <p:nvPr/>
        </p:nvCxnSpPr>
        <p:spPr>
          <a:xfrm>
            <a:off x="2003019" y="1751273"/>
            <a:ext cx="1067656" cy="2201"/>
          </a:xfrm>
          <a:prstGeom prst="straightConnector1">
            <a:avLst/>
          </a:prstGeom>
          <a:ln>
            <a:solidFill>
              <a:schemeClr val="tx1">
                <a:lumMod val="50000"/>
                <a:lumOff val="50000"/>
              </a:schemeClr>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334842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mode: pro and cons</a:t>
            </a:r>
          </a:p>
        </p:txBody>
      </p:sp>
      <p:sp>
        <p:nvSpPr>
          <p:cNvPr id="3" name="Content Placeholder 2"/>
          <p:cNvSpPr>
            <a:spLocks noGrp="1"/>
          </p:cNvSpPr>
          <p:nvPr>
            <p:ph idx="1"/>
          </p:nvPr>
        </p:nvSpPr>
        <p:spPr/>
        <p:txBody>
          <a:bodyPr/>
          <a:lstStyle/>
          <a:p>
            <a:r>
              <a:rPr lang="en-US" dirty="0"/>
              <a:t>Simple mode has the advantage that it can detect any technical sequence at any location in the read, provided that the alignment is sufficiently long and the read is sufficiently accurate.</a:t>
            </a:r>
          </a:p>
          <a:p>
            <a:endParaRPr lang="en-US" dirty="0"/>
          </a:p>
          <a:p>
            <a:r>
              <a:rPr lang="en-US" dirty="0"/>
              <a:t>Issue: if the adaptor sequence on the read is too short to make the alignment, the adaptor sequence can not be trimmed.</a:t>
            </a:r>
          </a:p>
          <a:p>
            <a:endParaRPr lang="en-US" dirty="0"/>
          </a:p>
          <a:p>
            <a:endParaRPr lang="en-US" dirty="0"/>
          </a:p>
        </p:txBody>
      </p:sp>
    </p:spTree>
    <p:extLst>
      <p:ext uri="{BB962C8B-B14F-4D97-AF65-F5344CB8AC3E}">
        <p14:creationId xmlns:p14="http://schemas.microsoft.com/office/powerpoint/2010/main" val="39105740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Trimmomatic</a:t>
            </a:r>
            <a:r>
              <a:rPr lang="en-US" dirty="0"/>
              <a:t> – </a:t>
            </a:r>
            <a:r>
              <a:rPr lang="en-US" dirty="0" err="1"/>
              <a:t>panlindrome</a:t>
            </a:r>
            <a:r>
              <a:rPr lang="en-US" dirty="0"/>
              <a:t> mode</a:t>
            </a:r>
          </a:p>
        </p:txBody>
      </p:sp>
      <p:sp>
        <p:nvSpPr>
          <p:cNvPr id="3" name="Content Placeholder 2"/>
          <p:cNvSpPr>
            <a:spLocks noGrp="1"/>
          </p:cNvSpPr>
          <p:nvPr>
            <p:ph idx="1"/>
          </p:nvPr>
        </p:nvSpPr>
        <p:spPr>
          <a:xfrm>
            <a:off x="457199" y="1384876"/>
            <a:ext cx="8382061" cy="1037635"/>
          </a:xfrm>
        </p:spPr>
        <p:txBody>
          <a:bodyPr/>
          <a:lstStyle/>
          <a:p>
            <a:r>
              <a:rPr lang="en-US" dirty="0"/>
              <a:t>the main algorithmic innovation is to identify adapter sequences through making use of paired information</a:t>
            </a:r>
          </a:p>
        </p:txBody>
      </p:sp>
      <p:sp>
        <p:nvSpPr>
          <p:cNvPr id="40" name="Rectangle 39"/>
          <p:cNvSpPr/>
          <p:nvPr/>
        </p:nvSpPr>
        <p:spPr>
          <a:xfrm>
            <a:off x="1051061" y="2968805"/>
            <a:ext cx="3344920" cy="133284"/>
          </a:xfrm>
          <a:prstGeom prst="rect">
            <a:avLst/>
          </a:prstGeom>
          <a:solidFill>
            <a:schemeClr val="bg1">
              <a:lumMod val="65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TextBox 40"/>
          <p:cNvSpPr txBox="1"/>
          <p:nvPr/>
        </p:nvSpPr>
        <p:spPr>
          <a:xfrm>
            <a:off x="1051061" y="2598774"/>
            <a:ext cx="1449623" cy="369332"/>
          </a:xfrm>
          <a:prstGeom prst="rect">
            <a:avLst/>
          </a:prstGeom>
          <a:noFill/>
        </p:spPr>
        <p:txBody>
          <a:bodyPr wrap="none" rtlCol="0">
            <a:spAutoFit/>
          </a:bodyPr>
          <a:lstStyle/>
          <a:p>
            <a:r>
              <a:rPr lang="en-US" dirty="0">
                <a:solidFill>
                  <a:schemeClr val="tx1">
                    <a:lumMod val="65000"/>
                    <a:lumOff val="35000"/>
                  </a:schemeClr>
                </a:solidFill>
              </a:rPr>
              <a:t>Forward read </a:t>
            </a:r>
          </a:p>
        </p:txBody>
      </p:sp>
      <p:cxnSp>
        <p:nvCxnSpPr>
          <p:cNvPr id="42" name="Straight Connector 41"/>
          <p:cNvCxnSpPr/>
          <p:nvPr/>
        </p:nvCxnSpPr>
        <p:spPr>
          <a:xfrm>
            <a:off x="1051060" y="2640683"/>
            <a:ext cx="0" cy="343036"/>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p:nvPr/>
        </p:nvCxnSpPr>
        <p:spPr>
          <a:xfrm>
            <a:off x="2500684" y="2845558"/>
            <a:ext cx="585729" cy="0"/>
          </a:xfrm>
          <a:prstGeom prst="straightConnector1">
            <a:avLst/>
          </a:prstGeom>
          <a:ln>
            <a:solidFill>
              <a:schemeClr val="tx1">
                <a:lumMod val="50000"/>
                <a:lumOff val="5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4" name="Rectangle 43"/>
          <p:cNvSpPr/>
          <p:nvPr/>
        </p:nvSpPr>
        <p:spPr>
          <a:xfrm>
            <a:off x="4622255" y="2963325"/>
            <a:ext cx="3408343" cy="133284"/>
          </a:xfrm>
          <a:prstGeom prst="rect">
            <a:avLst/>
          </a:prstGeom>
          <a:solidFill>
            <a:schemeClr val="bg1">
              <a:lumMod val="65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TextBox 44"/>
          <p:cNvSpPr txBox="1"/>
          <p:nvPr/>
        </p:nvSpPr>
        <p:spPr>
          <a:xfrm>
            <a:off x="6610598" y="2574178"/>
            <a:ext cx="1408934" cy="369332"/>
          </a:xfrm>
          <a:prstGeom prst="rect">
            <a:avLst/>
          </a:prstGeom>
          <a:noFill/>
        </p:spPr>
        <p:txBody>
          <a:bodyPr wrap="none" rtlCol="0">
            <a:spAutoFit/>
          </a:bodyPr>
          <a:lstStyle/>
          <a:p>
            <a:r>
              <a:rPr lang="en-US" dirty="0">
                <a:solidFill>
                  <a:schemeClr val="tx1">
                    <a:lumMod val="65000"/>
                    <a:lumOff val="35000"/>
                  </a:schemeClr>
                </a:solidFill>
              </a:rPr>
              <a:t>Reverse read</a:t>
            </a:r>
          </a:p>
        </p:txBody>
      </p:sp>
      <p:cxnSp>
        <p:nvCxnSpPr>
          <p:cNvPr id="46" name="Straight Connector 45"/>
          <p:cNvCxnSpPr/>
          <p:nvPr/>
        </p:nvCxnSpPr>
        <p:spPr>
          <a:xfrm>
            <a:off x="8026001" y="2624792"/>
            <a:ext cx="0" cy="343036"/>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rot="10800000">
            <a:off x="6028987" y="2758845"/>
            <a:ext cx="585729" cy="0"/>
          </a:xfrm>
          <a:prstGeom prst="straightConnector1">
            <a:avLst/>
          </a:prstGeom>
          <a:ln>
            <a:solidFill>
              <a:schemeClr val="tx1">
                <a:lumMod val="50000"/>
                <a:lumOff val="50000"/>
              </a:schemeClr>
            </a:solidFill>
            <a:tailEnd type="arrow"/>
          </a:ln>
          <a:effectLst/>
        </p:spPr>
        <p:style>
          <a:lnRef idx="2">
            <a:schemeClr val="accent1"/>
          </a:lnRef>
          <a:fillRef idx="0">
            <a:schemeClr val="accent1"/>
          </a:fillRef>
          <a:effectRef idx="1">
            <a:schemeClr val="accent1"/>
          </a:effectRef>
          <a:fontRef idx="minor">
            <a:schemeClr val="tx1"/>
          </a:fontRef>
        </p:style>
      </p:cxnSp>
      <p:grpSp>
        <p:nvGrpSpPr>
          <p:cNvPr id="4" name="Group 3"/>
          <p:cNvGrpSpPr/>
          <p:nvPr/>
        </p:nvGrpSpPr>
        <p:grpSpPr>
          <a:xfrm>
            <a:off x="148890" y="3666378"/>
            <a:ext cx="8772812" cy="522431"/>
            <a:chOff x="148890" y="3513978"/>
            <a:chExt cx="8772812" cy="522431"/>
          </a:xfrm>
        </p:grpSpPr>
        <p:sp>
          <p:nvSpPr>
            <p:cNvPr id="50" name="Rectangle 49"/>
            <p:cNvSpPr/>
            <p:nvPr/>
          </p:nvSpPr>
          <p:spPr>
            <a:xfrm>
              <a:off x="1051061" y="3903125"/>
              <a:ext cx="3344920" cy="133284"/>
            </a:xfrm>
            <a:prstGeom prst="rect">
              <a:avLst/>
            </a:prstGeom>
            <a:solidFill>
              <a:schemeClr val="bg1">
                <a:lumMod val="65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TextBox 50"/>
            <p:cNvSpPr txBox="1"/>
            <p:nvPr/>
          </p:nvSpPr>
          <p:spPr>
            <a:xfrm>
              <a:off x="1051061" y="3538574"/>
              <a:ext cx="1449623" cy="369332"/>
            </a:xfrm>
            <a:prstGeom prst="rect">
              <a:avLst/>
            </a:prstGeom>
            <a:noFill/>
          </p:spPr>
          <p:txBody>
            <a:bodyPr wrap="none" rtlCol="0">
              <a:spAutoFit/>
            </a:bodyPr>
            <a:lstStyle/>
            <a:p>
              <a:r>
                <a:rPr lang="en-US" dirty="0">
                  <a:solidFill>
                    <a:schemeClr val="tx1">
                      <a:lumMod val="65000"/>
                      <a:lumOff val="35000"/>
                    </a:schemeClr>
                  </a:solidFill>
                </a:rPr>
                <a:t>Forward read </a:t>
              </a:r>
            </a:p>
          </p:txBody>
        </p:sp>
        <p:cxnSp>
          <p:nvCxnSpPr>
            <p:cNvPr id="53" name="Straight Arrow Connector 52"/>
            <p:cNvCxnSpPr/>
            <p:nvPr/>
          </p:nvCxnSpPr>
          <p:spPr>
            <a:xfrm>
              <a:off x="2500684" y="3785358"/>
              <a:ext cx="585729" cy="0"/>
            </a:xfrm>
            <a:prstGeom prst="straightConnector1">
              <a:avLst/>
            </a:prstGeom>
            <a:ln>
              <a:solidFill>
                <a:schemeClr val="tx1">
                  <a:lumMod val="50000"/>
                  <a:lumOff val="5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54" name="Rectangle 53"/>
            <p:cNvSpPr/>
            <p:nvPr/>
          </p:nvSpPr>
          <p:spPr>
            <a:xfrm>
              <a:off x="4622255" y="3903125"/>
              <a:ext cx="3408343" cy="133284"/>
            </a:xfrm>
            <a:prstGeom prst="rect">
              <a:avLst/>
            </a:prstGeom>
            <a:solidFill>
              <a:schemeClr val="bg1">
                <a:lumMod val="65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TextBox 54"/>
            <p:cNvSpPr txBox="1"/>
            <p:nvPr/>
          </p:nvSpPr>
          <p:spPr>
            <a:xfrm>
              <a:off x="6610598" y="3513978"/>
              <a:ext cx="1408934" cy="369332"/>
            </a:xfrm>
            <a:prstGeom prst="rect">
              <a:avLst/>
            </a:prstGeom>
            <a:noFill/>
          </p:spPr>
          <p:txBody>
            <a:bodyPr wrap="none" rtlCol="0">
              <a:spAutoFit/>
            </a:bodyPr>
            <a:lstStyle/>
            <a:p>
              <a:r>
                <a:rPr lang="en-US" dirty="0">
                  <a:solidFill>
                    <a:schemeClr val="tx1">
                      <a:lumMod val="65000"/>
                      <a:lumOff val="35000"/>
                    </a:schemeClr>
                  </a:solidFill>
                </a:rPr>
                <a:t>Reverse read</a:t>
              </a:r>
            </a:p>
          </p:txBody>
        </p:sp>
        <p:cxnSp>
          <p:nvCxnSpPr>
            <p:cNvPr id="56" name="Straight Connector 55"/>
            <p:cNvCxnSpPr/>
            <p:nvPr/>
          </p:nvCxnSpPr>
          <p:spPr>
            <a:xfrm>
              <a:off x="8026001" y="3564592"/>
              <a:ext cx="0" cy="343036"/>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rot="10800000">
              <a:off x="6028987" y="3698645"/>
              <a:ext cx="585729" cy="0"/>
            </a:xfrm>
            <a:prstGeom prst="straightConnector1">
              <a:avLst/>
            </a:prstGeom>
            <a:ln>
              <a:solidFill>
                <a:schemeClr val="tx1">
                  <a:lumMod val="50000"/>
                  <a:lumOff val="5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58" name="Rectangle 57"/>
            <p:cNvSpPr/>
            <p:nvPr/>
          </p:nvSpPr>
          <p:spPr>
            <a:xfrm>
              <a:off x="148890" y="3903125"/>
              <a:ext cx="902170" cy="127804"/>
            </a:xfrm>
            <a:prstGeom prst="rect">
              <a:avLst/>
            </a:prstGeom>
            <a:solidFill>
              <a:schemeClr val="tx2">
                <a:lumMod val="60000"/>
                <a:lumOff val="40000"/>
              </a:schemeClr>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Rectangle 58"/>
            <p:cNvSpPr/>
            <p:nvPr/>
          </p:nvSpPr>
          <p:spPr>
            <a:xfrm>
              <a:off x="8019532" y="3903125"/>
              <a:ext cx="902170" cy="127804"/>
            </a:xfrm>
            <a:prstGeom prst="rect">
              <a:avLst/>
            </a:prstGeom>
            <a:solidFill>
              <a:schemeClr val="tx2">
                <a:lumMod val="60000"/>
                <a:lumOff val="40000"/>
              </a:schemeClr>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0" name="Straight Connector 59"/>
            <p:cNvCxnSpPr/>
            <p:nvPr/>
          </p:nvCxnSpPr>
          <p:spPr>
            <a:xfrm>
              <a:off x="1051061" y="3613840"/>
              <a:ext cx="0" cy="343036"/>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5" name="Group 4"/>
          <p:cNvGrpSpPr/>
          <p:nvPr/>
        </p:nvGrpSpPr>
        <p:grpSpPr>
          <a:xfrm>
            <a:off x="1951861" y="4919121"/>
            <a:ext cx="4795223" cy="989663"/>
            <a:chOff x="1951861" y="4995321"/>
            <a:chExt cx="4795223" cy="989663"/>
          </a:xfrm>
        </p:grpSpPr>
        <p:sp>
          <p:nvSpPr>
            <p:cNvPr id="22" name="Rectangle 21"/>
            <p:cNvSpPr/>
            <p:nvPr/>
          </p:nvSpPr>
          <p:spPr>
            <a:xfrm>
              <a:off x="2863551" y="5365352"/>
              <a:ext cx="2976766" cy="133284"/>
            </a:xfrm>
            <a:prstGeom prst="rect">
              <a:avLst/>
            </a:prstGeom>
            <a:solidFill>
              <a:schemeClr val="bg1">
                <a:lumMod val="65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Box 22"/>
            <p:cNvSpPr txBox="1"/>
            <p:nvPr/>
          </p:nvSpPr>
          <p:spPr>
            <a:xfrm>
              <a:off x="2863551" y="4995321"/>
              <a:ext cx="1449623" cy="369332"/>
            </a:xfrm>
            <a:prstGeom prst="rect">
              <a:avLst/>
            </a:prstGeom>
            <a:noFill/>
          </p:spPr>
          <p:txBody>
            <a:bodyPr wrap="none" rtlCol="0">
              <a:spAutoFit/>
            </a:bodyPr>
            <a:lstStyle/>
            <a:p>
              <a:r>
                <a:rPr lang="en-US" dirty="0">
                  <a:solidFill>
                    <a:schemeClr val="tx1">
                      <a:lumMod val="65000"/>
                      <a:lumOff val="35000"/>
                    </a:schemeClr>
                  </a:solidFill>
                </a:rPr>
                <a:t>Forward read </a:t>
              </a:r>
            </a:p>
          </p:txBody>
        </p:sp>
        <p:cxnSp>
          <p:nvCxnSpPr>
            <p:cNvPr id="24" name="Straight Connector 23"/>
            <p:cNvCxnSpPr/>
            <p:nvPr/>
          </p:nvCxnSpPr>
          <p:spPr>
            <a:xfrm>
              <a:off x="2863550" y="5037230"/>
              <a:ext cx="0" cy="343036"/>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4313174" y="5242105"/>
              <a:ext cx="585729" cy="0"/>
            </a:xfrm>
            <a:prstGeom prst="straightConnector1">
              <a:avLst/>
            </a:prstGeom>
            <a:ln>
              <a:solidFill>
                <a:schemeClr val="tx1">
                  <a:lumMod val="50000"/>
                  <a:lumOff val="5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2854031" y="5851001"/>
              <a:ext cx="2990883" cy="133284"/>
            </a:xfrm>
            <a:prstGeom prst="rect">
              <a:avLst/>
            </a:prstGeom>
            <a:solidFill>
              <a:schemeClr val="bg1">
                <a:lumMod val="65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p:nvSpPr>
          <p:spPr>
            <a:xfrm>
              <a:off x="4424914" y="5461854"/>
              <a:ext cx="1408934" cy="369332"/>
            </a:xfrm>
            <a:prstGeom prst="rect">
              <a:avLst/>
            </a:prstGeom>
            <a:noFill/>
          </p:spPr>
          <p:txBody>
            <a:bodyPr wrap="none" rtlCol="0">
              <a:spAutoFit/>
            </a:bodyPr>
            <a:lstStyle/>
            <a:p>
              <a:r>
                <a:rPr lang="en-US" dirty="0">
                  <a:solidFill>
                    <a:schemeClr val="tx1">
                      <a:lumMod val="65000"/>
                      <a:lumOff val="35000"/>
                    </a:schemeClr>
                  </a:solidFill>
                </a:rPr>
                <a:t>Reverse read</a:t>
              </a:r>
            </a:p>
          </p:txBody>
        </p:sp>
        <p:cxnSp>
          <p:nvCxnSpPr>
            <p:cNvPr id="28" name="Straight Connector 27"/>
            <p:cNvCxnSpPr/>
            <p:nvPr/>
          </p:nvCxnSpPr>
          <p:spPr>
            <a:xfrm>
              <a:off x="5840317" y="5512468"/>
              <a:ext cx="0" cy="343036"/>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rot="10800000">
              <a:off x="3843303" y="5646521"/>
              <a:ext cx="585729" cy="0"/>
            </a:xfrm>
            <a:prstGeom prst="straightConnector1">
              <a:avLst/>
            </a:prstGeom>
            <a:ln>
              <a:solidFill>
                <a:schemeClr val="tx1">
                  <a:lumMod val="50000"/>
                  <a:lumOff val="5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30" name="Rectangle 29"/>
            <p:cNvSpPr/>
            <p:nvPr/>
          </p:nvSpPr>
          <p:spPr>
            <a:xfrm>
              <a:off x="5840317" y="5362056"/>
              <a:ext cx="308310" cy="133983"/>
            </a:xfrm>
            <a:prstGeom prst="rect">
              <a:avLst/>
            </a:prstGeom>
            <a:solidFill>
              <a:srgbClr val="FF0000"/>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2545721" y="5851001"/>
              <a:ext cx="308310" cy="133983"/>
            </a:xfrm>
            <a:prstGeom prst="rect">
              <a:avLst/>
            </a:prstGeom>
            <a:solidFill>
              <a:srgbClr val="FF0000"/>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Rectangle 60"/>
            <p:cNvSpPr/>
            <p:nvPr/>
          </p:nvSpPr>
          <p:spPr>
            <a:xfrm>
              <a:off x="1951861" y="5363489"/>
              <a:ext cx="902170" cy="127804"/>
            </a:xfrm>
            <a:prstGeom prst="rect">
              <a:avLst/>
            </a:prstGeom>
            <a:solidFill>
              <a:schemeClr val="tx2">
                <a:lumMod val="60000"/>
                <a:lumOff val="40000"/>
              </a:schemeClr>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Rectangle 61"/>
            <p:cNvSpPr/>
            <p:nvPr/>
          </p:nvSpPr>
          <p:spPr>
            <a:xfrm>
              <a:off x="5844914" y="5857180"/>
              <a:ext cx="902170" cy="127804"/>
            </a:xfrm>
            <a:prstGeom prst="rect">
              <a:avLst/>
            </a:prstGeom>
            <a:solidFill>
              <a:schemeClr val="tx2">
                <a:lumMod val="60000"/>
                <a:lumOff val="40000"/>
              </a:schemeClr>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4738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Trimmomatic</a:t>
            </a:r>
            <a:r>
              <a:rPr lang="en-US" dirty="0"/>
              <a:t> – </a:t>
            </a:r>
            <a:r>
              <a:rPr lang="en-US" dirty="0" err="1"/>
              <a:t>panlindrome</a:t>
            </a:r>
            <a:r>
              <a:rPr lang="en-US" dirty="0"/>
              <a:t> mode</a:t>
            </a:r>
          </a:p>
        </p:txBody>
      </p:sp>
      <p:sp>
        <p:nvSpPr>
          <p:cNvPr id="14" name="Rectangle 13"/>
          <p:cNvSpPr/>
          <p:nvPr/>
        </p:nvSpPr>
        <p:spPr>
          <a:xfrm>
            <a:off x="4811875" y="2198397"/>
            <a:ext cx="3682279" cy="133284"/>
          </a:xfrm>
          <a:prstGeom prst="rect">
            <a:avLst/>
          </a:prstGeom>
          <a:solidFill>
            <a:srgbClr val="FF0000"/>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457200" y="1515088"/>
            <a:ext cx="3682279" cy="133284"/>
          </a:xfrm>
          <a:prstGeom prst="rect">
            <a:avLst/>
          </a:prstGeom>
          <a:solidFill>
            <a:schemeClr val="bg1">
              <a:lumMod val="65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p:cNvSpPr txBox="1"/>
          <p:nvPr/>
        </p:nvSpPr>
        <p:spPr>
          <a:xfrm>
            <a:off x="457201" y="1145057"/>
            <a:ext cx="1449623" cy="369332"/>
          </a:xfrm>
          <a:prstGeom prst="rect">
            <a:avLst/>
          </a:prstGeom>
          <a:noFill/>
        </p:spPr>
        <p:txBody>
          <a:bodyPr wrap="none" rtlCol="0">
            <a:spAutoFit/>
          </a:bodyPr>
          <a:lstStyle/>
          <a:p>
            <a:r>
              <a:rPr lang="en-US" dirty="0">
                <a:solidFill>
                  <a:schemeClr val="tx1">
                    <a:lumMod val="65000"/>
                    <a:lumOff val="35000"/>
                  </a:schemeClr>
                </a:solidFill>
              </a:rPr>
              <a:t>Forward read </a:t>
            </a:r>
          </a:p>
        </p:txBody>
      </p:sp>
      <p:cxnSp>
        <p:nvCxnSpPr>
          <p:cNvPr id="38" name="Straight Connector 37"/>
          <p:cNvCxnSpPr/>
          <p:nvPr/>
        </p:nvCxnSpPr>
        <p:spPr>
          <a:xfrm>
            <a:off x="457200" y="1186966"/>
            <a:ext cx="0" cy="343036"/>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a:off x="1906824" y="1329723"/>
            <a:ext cx="585729" cy="0"/>
          </a:xfrm>
          <a:prstGeom prst="straightConnector1">
            <a:avLst/>
          </a:prstGeom>
          <a:ln>
            <a:solidFill>
              <a:schemeClr val="tx1">
                <a:lumMod val="50000"/>
                <a:lumOff val="5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0" name="Rectangle 39"/>
          <p:cNvSpPr/>
          <p:nvPr/>
        </p:nvSpPr>
        <p:spPr>
          <a:xfrm>
            <a:off x="4648732" y="1534204"/>
            <a:ext cx="3682279" cy="133284"/>
          </a:xfrm>
          <a:prstGeom prst="rect">
            <a:avLst/>
          </a:prstGeom>
          <a:solidFill>
            <a:schemeClr val="bg1">
              <a:lumMod val="65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TextBox 40"/>
          <p:cNvSpPr txBox="1"/>
          <p:nvPr/>
        </p:nvSpPr>
        <p:spPr>
          <a:xfrm>
            <a:off x="6876501" y="1145057"/>
            <a:ext cx="1408934" cy="369332"/>
          </a:xfrm>
          <a:prstGeom prst="rect">
            <a:avLst/>
          </a:prstGeom>
          <a:noFill/>
        </p:spPr>
        <p:txBody>
          <a:bodyPr wrap="none" rtlCol="0">
            <a:spAutoFit/>
          </a:bodyPr>
          <a:lstStyle/>
          <a:p>
            <a:r>
              <a:rPr lang="en-US" dirty="0">
                <a:solidFill>
                  <a:schemeClr val="tx1">
                    <a:lumMod val="65000"/>
                    <a:lumOff val="35000"/>
                  </a:schemeClr>
                </a:solidFill>
              </a:rPr>
              <a:t>Reverse read</a:t>
            </a:r>
          </a:p>
        </p:txBody>
      </p:sp>
      <p:cxnSp>
        <p:nvCxnSpPr>
          <p:cNvPr id="42" name="Straight Connector 41"/>
          <p:cNvCxnSpPr/>
          <p:nvPr/>
        </p:nvCxnSpPr>
        <p:spPr>
          <a:xfrm>
            <a:off x="8326414" y="1195671"/>
            <a:ext cx="0" cy="343036"/>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rot="10800000">
            <a:off x="6067124" y="1329724"/>
            <a:ext cx="585729" cy="0"/>
          </a:xfrm>
          <a:prstGeom prst="straightConnector1">
            <a:avLst/>
          </a:prstGeom>
          <a:ln>
            <a:solidFill>
              <a:schemeClr val="tx1">
                <a:lumMod val="50000"/>
                <a:lumOff val="5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8" name="Rectangle 47"/>
          <p:cNvSpPr/>
          <p:nvPr/>
        </p:nvSpPr>
        <p:spPr>
          <a:xfrm>
            <a:off x="3832478" y="2198397"/>
            <a:ext cx="979398" cy="133284"/>
          </a:xfrm>
          <a:prstGeom prst="rect">
            <a:avLst/>
          </a:prstGeom>
          <a:solidFill>
            <a:schemeClr val="tx2">
              <a:lumMod val="60000"/>
              <a:lumOff val="40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Rectangle 48"/>
          <p:cNvSpPr/>
          <p:nvPr/>
        </p:nvSpPr>
        <p:spPr>
          <a:xfrm>
            <a:off x="4816472" y="2425871"/>
            <a:ext cx="979398" cy="133284"/>
          </a:xfrm>
          <a:prstGeom prst="rect">
            <a:avLst/>
          </a:prstGeom>
          <a:solidFill>
            <a:schemeClr val="tx2">
              <a:lumMod val="60000"/>
              <a:lumOff val="40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Rectangle 49"/>
          <p:cNvSpPr/>
          <p:nvPr/>
        </p:nvSpPr>
        <p:spPr>
          <a:xfrm>
            <a:off x="1129596" y="2425871"/>
            <a:ext cx="3682279" cy="133284"/>
          </a:xfrm>
          <a:prstGeom prst="rect">
            <a:avLst/>
          </a:prstGeom>
          <a:solidFill>
            <a:srgbClr val="FF0000"/>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ectangle 50"/>
          <p:cNvSpPr/>
          <p:nvPr/>
        </p:nvSpPr>
        <p:spPr>
          <a:xfrm>
            <a:off x="4816599" y="3195576"/>
            <a:ext cx="3014277" cy="133284"/>
          </a:xfrm>
          <a:prstGeom prst="rect">
            <a:avLst/>
          </a:prstGeom>
          <a:solidFill>
            <a:srgbClr val="FF0000"/>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p:cNvSpPr/>
          <p:nvPr/>
        </p:nvSpPr>
        <p:spPr>
          <a:xfrm>
            <a:off x="2780575" y="3195576"/>
            <a:ext cx="979398" cy="133284"/>
          </a:xfrm>
          <a:prstGeom prst="rect">
            <a:avLst/>
          </a:prstGeom>
          <a:solidFill>
            <a:schemeClr val="tx2">
              <a:lumMod val="60000"/>
              <a:lumOff val="40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Rectangle 52"/>
          <p:cNvSpPr/>
          <p:nvPr/>
        </p:nvSpPr>
        <p:spPr>
          <a:xfrm>
            <a:off x="4821196" y="3423050"/>
            <a:ext cx="979398" cy="133284"/>
          </a:xfrm>
          <a:prstGeom prst="rect">
            <a:avLst/>
          </a:prstGeom>
          <a:solidFill>
            <a:schemeClr val="tx2">
              <a:lumMod val="60000"/>
              <a:lumOff val="40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Rectangle 53"/>
          <p:cNvSpPr/>
          <p:nvPr/>
        </p:nvSpPr>
        <p:spPr>
          <a:xfrm>
            <a:off x="1038263" y="3423050"/>
            <a:ext cx="2721709" cy="133284"/>
          </a:xfrm>
          <a:prstGeom prst="rect">
            <a:avLst/>
          </a:prstGeom>
          <a:solidFill>
            <a:srgbClr val="FF0000"/>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ectangle 54"/>
          <p:cNvSpPr/>
          <p:nvPr/>
        </p:nvSpPr>
        <p:spPr>
          <a:xfrm>
            <a:off x="3759972" y="3195576"/>
            <a:ext cx="1056500" cy="133284"/>
          </a:xfrm>
          <a:prstGeom prst="rect">
            <a:avLst/>
          </a:prstGeom>
          <a:solidFill>
            <a:srgbClr val="008000"/>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Rectangle 55"/>
          <p:cNvSpPr/>
          <p:nvPr/>
        </p:nvSpPr>
        <p:spPr>
          <a:xfrm>
            <a:off x="3760099" y="3423050"/>
            <a:ext cx="1056500" cy="133284"/>
          </a:xfrm>
          <a:prstGeom prst="rect">
            <a:avLst/>
          </a:prstGeom>
          <a:solidFill>
            <a:srgbClr val="008000"/>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Rectangle 56"/>
          <p:cNvSpPr/>
          <p:nvPr/>
        </p:nvSpPr>
        <p:spPr>
          <a:xfrm>
            <a:off x="6341255" y="4216720"/>
            <a:ext cx="289709" cy="133284"/>
          </a:xfrm>
          <a:prstGeom prst="rect">
            <a:avLst/>
          </a:prstGeom>
          <a:solidFill>
            <a:srgbClr val="FF0000"/>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Rectangle 57"/>
          <p:cNvSpPr/>
          <p:nvPr/>
        </p:nvSpPr>
        <p:spPr>
          <a:xfrm>
            <a:off x="1193796" y="4216720"/>
            <a:ext cx="979398" cy="133284"/>
          </a:xfrm>
          <a:prstGeom prst="rect">
            <a:avLst/>
          </a:prstGeom>
          <a:solidFill>
            <a:schemeClr val="tx2">
              <a:lumMod val="60000"/>
              <a:lumOff val="40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Rectangle 58"/>
          <p:cNvSpPr/>
          <p:nvPr/>
        </p:nvSpPr>
        <p:spPr>
          <a:xfrm>
            <a:off x="6345851" y="4444194"/>
            <a:ext cx="979398" cy="133284"/>
          </a:xfrm>
          <a:prstGeom prst="rect">
            <a:avLst/>
          </a:prstGeom>
          <a:solidFill>
            <a:schemeClr val="tx2">
              <a:lumMod val="60000"/>
              <a:lumOff val="40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Rectangle 59"/>
          <p:cNvSpPr/>
          <p:nvPr/>
        </p:nvSpPr>
        <p:spPr>
          <a:xfrm>
            <a:off x="1892188" y="4444194"/>
            <a:ext cx="281005" cy="133284"/>
          </a:xfrm>
          <a:prstGeom prst="rect">
            <a:avLst/>
          </a:prstGeom>
          <a:solidFill>
            <a:srgbClr val="FF0000"/>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Rectangle 60"/>
          <p:cNvSpPr/>
          <p:nvPr/>
        </p:nvSpPr>
        <p:spPr>
          <a:xfrm>
            <a:off x="2173194" y="4216720"/>
            <a:ext cx="4168061" cy="133284"/>
          </a:xfrm>
          <a:prstGeom prst="rect">
            <a:avLst/>
          </a:prstGeom>
          <a:solidFill>
            <a:srgbClr val="008000"/>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Rectangle 61"/>
          <p:cNvSpPr/>
          <p:nvPr/>
        </p:nvSpPr>
        <p:spPr>
          <a:xfrm>
            <a:off x="2173195" y="4444194"/>
            <a:ext cx="4168060" cy="133284"/>
          </a:xfrm>
          <a:prstGeom prst="rect">
            <a:avLst/>
          </a:prstGeom>
          <a:solidFill>
            <a:srgbClr val="008000"/>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Rectangle 63"/>
          <p:cNvSpPr/>
          <p:nvPr/>
        </p:nvSpPr>
        <p:spPr>
          <a:xfrm>
            <a:off x="1038263" y="5268570"/>
            <a:ext cx="979398" cy="133284"/>
          </a:xfrm>
          <a:prstGeom prst="rect">
            <a:avLst/>
          </a:prstGeom>
          <a:solidFill>
            <a:schemeClr val="tx2">
              <a:lumMod val="60000"/>
              <a:lumOff val="40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Rectangle 64"/>
          <p:cNvSpPr/>
          <p:nvPr/>
        </p:nvSpPr>
        <p:spPr>
          <a:xfrm>
            <a:off x="6574546" y="5496044"/>
            <a:ext cx="979398" cy="133284"/>
          </a:xfrm>
          <a:prstGeom prst="rect">
            <a:avLst/>
          </a:prstGeom>
          <a:solidFill>
            <a:schemeClr val="tx2">
              <a:lumMod val="60000"/>
              <a:lumOff val="40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Rectangle 66"/>
          <p:cNvSpPr/>
          <p:nvPr/>
        </p:nvSpPr>
        <p:spPr>
          <a:xfrm>
            <a:off x="2017661" y="5268570"/>
            <a:ext cx="4168061" cy="133284"/>
          </a:xfrm>
          <a:prstGeom prst="rect">
            <a:avLst/>
          </a:prstGeom>
          <a:solidFill>
            <a:srgbClr val="008000"/>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67"/>
          <p:cNvSpPr/>
          <p:nvPr/>
        </p:nvSpPr>
        <p:spPr>
          <a:xfrm>
            <a:off x="2397292" y="5496044"/>
            <a:ext cx="4172657" cy="133284"/>
          </a:xfrm>
          <a:prstGeom prst="rect">
            <a:avLst/>
          </a:prstGeom>
          <a:solidFill>
            <a:srgbClr val="008000"/>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Rectangle 68"/>
          <p:cNvSpPr/>
          <p:nvPr/>
        </p:nvSpPr>
        <p:spPr>
          <a:xfrm>
            <a:off x="5731382" y="6054692"/>
            <a:ext cx="481954" cy="232435"/>
          </a:xfrm>
          <a:prstGeom prst="rect">
            <a:avLst/>
          </a:prstGeom>
          <a:solidFill>
            <a:srgbClr val="008000"/>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Rectangle 69"/>
          <p:cNvSpPr/>
          <p:nvPr/>
        </p:nvSpPr>
        <p:spPr>
          <a:xfrm>
            <a:off x="5731382" y="6435039"/>
            <a:ext cx="481954" cy="247641"/>
          </a:xfrm>
          <a:prstGeom prst="rect">
            <a:avLst/>
          </a:prstGeom>
          <a:solidFill>
            <a:srgbClr val="FF0000"/>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TextBox 70"/>
          <p:cNvSpPr txBox="1"/>
          <p:nvPr/>
        </p:nvSpPr>
        <p:spPr>
          <a:xfrm>
            <a:off x="6213336" y="5924832"/>
            <a:ext cx="2583760" cy="830997"/>
          </a:xfrm>
          <a:prstGeom prst="rect">
            <a:avLst/>
          </a:prstGeom>
          <a:noFill/>
        </p:spPr>
        <p:txBody>
          <a:bodyPr wrap="none" rtlCol="0">
            <a:spAutoFit/>
          </a:bodyPr>
          <a:lstStyle/>
          <a:p>
            <a:r>
              <a:rPr lang="en-US" sz="2400" dirty="0"/>
              <a:t>Valid sequence</a:t>
            </a:r>
          </a:p>
          <a:p>
            <a:r>
              <a:rPr lang="en-US" sz="2400" dirty="0"/>
              <a:t>Trimmed sequence</a:t>
            </a:r>
          </a:p>
        </p:txBody>
      </p:sp>
      <p:sp>
        <p:nvSpPr>
          <p:cNvPr id="72" name="TextBox 71"/>
          <p:cNvSpPr txBox="1"/>
          <p:nvPr/>
        </p:nvSpPr>
        <p:spPr>
          <a:xfrm>
            <a:off x="490956" y="2038324"/>
            <a:ext cx="326682" cy="3693319"/>
          </a:xfrm>
          <a:prstGeom prst="rect">
            <a:avLst/>
          </a:prstGeom>
          <a:noFill/>
        </p:spPr>
        <p:txBody>
          <a:bodyPr wrap="none" rtlCol="0">
            <a:spAutoFit/>
          </a:bodyPr>
          <a:lstStyle/>
          <a:p>
            <a:r>
              <a:rPr lang="en-US" dirty="0"/>
              <a:t>A</a:t>
            </a:r>
          </a:p>
          <a:p>
            <a:endParaRPr lang="en-US" dirty="0"/>
          </a:p>
          <a:p>
            <a:endParaRPr lang="en-US" dirty="0"/>
          </a:p>
          <a:p>
            <a:endParaRPr lang="en-US" dirty="0"/>
          </a:p>
          <a:p>
            <a:r>
              <a:rPr lang="en-US" dirty="0"/>
              <a:t>B</a:t>
            </a:r>
          </a:p>
          <a:p>
            <a:endParaRPr lang="en-US" dirty="0"/>
          </a:p>
          <a:p>
            <a:endParaRPr lang="en-US" dirty="0"/>
          </a:p>
          <a:p>
            <a:endParaRPr lang="en-US" dirty="0"/>
          </a:p>
          <a:p>
            <a:r>
              <a:rPr lang="en-US" dirty="0"/>
              <a:t>C</a:t>
            </a:r>
          </a:p>
          <a:p>
            <a:endParaRPr lang="en-US" dirty="0"/>
          </a:p>
          <a:p>
            <a:endParaRPr lang="en-US" dirty="0"/>
          </a:p>
          <a:p>
            <a:endParaRPr lang="en-US" dirty="0"/>
          </a:p>
          <a:p>
            <a:r>
              <a:rPr lang="en-US" dirty="0"/>
              <a:t>D</a:t>
            </a:r>
          </a:p>
        </p:txBody>
      </p:sp>
    </p:spTree>
    <p:extLst>
      <p:ext uri="{BB962C8B-B14F-4D97-AF65-F5344CB8AC3E}">
        <p14:creationId xmlns:p14="http://schemas.microsoft.com/office/powerpoint/2010/main" val="25595078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Trimmomatic</a:t>
            </a:r>
            <a:r>
              <a:rPr lang="en-US" dirty="0"/>
              <a:t> – </a:t>
            </a:r>
            <a:r>
              <a:rPr lang="en-US" dirty="0" err="1"/>
              <a:t>panlindrome</a:t>
            </a:r>
            <a:r>
              <a:rPr lang="en-US" dirty="0"/>
              <a:t> mode</a:t>
            </a:r>
          </a:p>
        </p:txBody>
      </p:sp>
      <p:sp>
        <p:nvSpPr>
          <p:cNvPr id="13" name="Rectangle 12"/>
          <p:cNvSpPr/>
          <p:nvPr/>
        </p:nvSpPr>
        <p:spPr>
          <a:xfrm>
            <a:off x="309886" y="2802333"/>
            <a:ext cx="8550721" cy="1938992"/>
          </a:xfrm>
          <a:prstGeom prst="rect">
            <a:avLst/>
          </a:prstGeom>
        </p:spPr>
        <p:txBody>
          <a:bodyPr wrap="square">
            <a:spAutoFit/>
          </a:bodyPr>
          <a:lstStyle/>
          <a:p>
            <a:r>
              <a:rPr lang="en-US" sz="2400" b="1" dirty="0"/>
              <a:t>Three pre-required features</a:t>
            </a:r>
            <a:r>
              <a:rPr lang="en-US" sz="2400" dirty="0"/>
              <a:t>:</a:t>
            </a:r>
          </a:p>
          <a:p>
            <a:r>
              <a:rPr lang="en-US" sz="2400" dirty="0"/>
              <a:t>1. both reads in a pair consist of an equal number of valid bases</a:t>
            </a:r>
          </a:p>
          <a:p>
            <a:r>
              <a:rPr lang="en-US" sz="2400" dirty="0"/>
              <a:t>2. the valid sequence of the two reads are reverse complements</a:t>
            </a:r>
          </a:p>
          <a:p>
            <a:r>
              <a:rPr lang="en-US" sz="2400" dirty="0"/>
              <a:t>3. the valid sequence of two read are followed by contaminating sequence from the “opposite” adapters</a:t>
            </a:r>
          </a:p>
        </p:txBody>
      </p:sp>
      <p:sp>
        <p:nvSpPr>
          <p:cNvPr id="14" name="Rectangle 13"/>
          <p:cNvSpPr/>
          <p:nvPr/>
        </p:nvSpPr>
        <p:spPr>
          <a:xfrm>
            <a:off x="1216625" y="1959432"/>
            <a:ext cx="3682279" cy="133284"/>
          </a:xfrm>
          <a:prstGeom prst="rect">
            <a:avLst/>
          </a:prstGeom>
          <a:solidFill>
            <a:schemeClr val="bg1">
              <a:lumMod val="65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p:cNvSpPr txBox="1"/>
          <p:nvPr/>
        </p:nvSpPr>
        <p:spPr>
          <a:xfrm>
            <a:off x="1216626" y="1589401"/>
            <a:ext cx="1449623" cy="369332"/>
          </a:xfrm>
          <a:prstGeom prst="rect">
            <a:avLst/>
          </a:prstGeom>
          <a:noFill/>
        </p:spPr>
        <p:txBody>
          <a:bodyPr wrap="none" rtlCol="0">
            <a:spAutoFit/>
          </a:bodyPr>
          <a:lstStyle/>
          <a:p>
            <a:r>
              <a:rPr lang="en-US" dirty="0">
                <a:solidFill>
                  <a:schemeClr val="tx1">
                    <a:lumMod val="65000"/>
                    <a:lumOff val="35000"/>
                  </a:schemeClr>
                </a:solidFill>
              </a:rPr>
              <a:t>Forward read </a:t>
            </a:r>
          </a:p>
        </p:txBody>
      </p:sp>
      <p:cxnSp>
        <p:nvCxnSpPr>
          <p:cNvPr id="16" name="Straight Connector 15"/>
          <p:cNvCxnSpPr/>
          <p:nvPr/>
        </p:nvCxnSpPr>
        <p:spPr>
          <a:xfrm>
            <a:off x="1216625" y="1631310"/>
            <a:ext cx="0" cy="343036"/>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a:off x="2666249" y="1774067"/>
            <a:ext cx="585729" cy="0"/>
          </a:xfrm>
          <a:prstGeom prst="straightConnector1">
            <a:avLst/>
          </a:prstGeom>
          <a:ln>
            <a:solidFill>
              <a:schemeClr val="tx1">
                <a:lumMod val="50000"/>
                <a:lumOff val="5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3953647" y="2256075"/>
            <a:ext cx="3682279" cy="133284"/>
          </a:xfrm>
          <a:prstGeom prst="rect">
            <a:avLst/>
          </a:prstGeom>
          <a:solidFill>
            <a:schemeClr val="bg1">
              <a:lumMod val="65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6181416" y="1866928"/>
            <a:ext cx="1408934" cy="369332"/>
          </a:xfrm>
          <a:prstGeom prst="rect">
            <a:avLst/>
          </a:prstGeom>
          <a:noFill/>
        </p:spPr>
        <p:txBody>
          <a:bodyPr wrap="none" rtlCol="0">
            <a:spAutoFit/>
          </a:bodyPr>
          <a:lstStyle/>
          <a:p>
            <a:r>
              <a:rPr lang="en-US" dirty="0">
                <a:solidFill>
                  <a:schemeClr val="tx1">
                    <a:lumMod val="65000"/>
                    <a:lumOff val="35000"/>
                  </a:schemeClr>
                </a:solidFill>
              </a:rPr>
              <a:t>Reverse read</a:t>
            </a:r>
          </a:p>
        </p:txBody>
      </p:sp>
      <p:cxnSp>
        <p:nvCxnSpPr>
          <p:cNvPr id="20" name="Straight Connector 19"/>
          <p:cNvCxnSpPr/>
          <p:nvPr/>
        </p:nvCxnSpPr>
        <p:spPr>
          <a:xfrm>
            <a:off x="7631329" y="1917542"/>
            <a:ext cx="0" cy="343036"/>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rot="10800000">
            <a:off x="5372039" y="2051595"/>
            <a:ext cx="585729" cy="0"/>
          </a:xfrm>
          <a:prstGeom prst="straightConnector1">
            <a:avLst/>
          </a:prstGeom>
          <a:ln>
            <a:solidFill>
              <a:schemeClr val="tx1">
                <a:lumMod val="50000"/>
                <a:lumOff val="50000"/>
              </a:schemeClr>
            </a:solidFill>
            <a:tailEnd type="arrow"/>
          </a:ln>
          <a:effectLst/>
        </p:spPr>
        <p:style>
          <a:lnRef idx="2">
            <a:schemeClr val="accent1"/>
          </a:lnRef>
          <a:fillRef idx="0">
            <a:schemeClr val="accent1"/>
          </a:fillRef>
          <a:effectRef idx="1">
            <a:schemeClr val="accent1"/>
          </a:effectRef>
          <a:fontRef idx="minor">
            <a:schemeClr val="tx1"/>
          </a:fontRef>
        </p:style>
      </p:cxnSp>
      <p:grpSp>
        <p:nvGrpSpPr>
          <p:cNvPr id="22" name="Group 21"/>
          <p:cNvGrpSpPr/>
          <p:nvPr/>
        </p:nvGrpSpPr>
        <p:grpSpPr>
          <a:xfrm>
            <a:off x="2578510" y="5140181"/>
            <a:ext cx="3602906" cy="989663"/>
            <a:chOff x="2545721" y="4995321"/>
            <a:chExt cx="3602906" cy="989663"/>
          </a:xfrm>
        </p:grpSpPr>
        <p:sp>
          <p:nvSpPr>
            <p:cNvPr id="23" name="Rectangle 22"/>
            <p:cNvSpPr/>
            <p:nvPr/>
          </p:nvSpPr>
          <p:spPr>
            <a:xfrm>
              <a:off x="2863551" y="5365352"/>
              <a:ext cx="2976766" cy="133284"/>
            </a:xfrm>
            <a:prstGeom prst="rect">
              <a:avLst/>
            </a:prstGeom>
            <a:solidFill>
              <a:schemeClr val="bg1">
                <a:lumMod val="65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p:nvSpPr>
          <p:spPr>
            <a:xfrm>
              <a:off x="2863551" y="4995321"/>
              <a:ext cx="1449623" cy="369332"/>
            </a:xfrm>
            <a:prstGeom prst="rect">
              <a:avLst/>
            </a:prstGeom>
            <a:noFill/>
          </p:spPr>
          <p:txBody>
            <a:bodyPr wrap="none" rtlCol="0">
              <a:spAutoFit/>
            </a:bodyPr>
            <a:lstStyle/>
            <a:p>
              <a:r>
                <a:rPr lang="en-US" dirty="0">
                  <a:solidFill>
                    <a:schemeClr val="tx1">
                      <a:lumMod val="65000"/>
                      <a:lumOff val="35000"/>
                    </a:schemeClr>
                  </a:solidFill>
                </a:rPr>
                <a:t>Forward read </a:t>
              </a:r>
            </a:p>
          </p:txBody>
        </p:sp>
        <p:cxnSp>
          <p:nvCxnSpPr>
            <p:cNvPr id="25" name="Straight Connector 24"/>
            <p:cNvCxnSpPr/>
            <p:nvPr/>
          </p:nvCxnSpPr>
          <p:spPr>
            <a:xfrm>
              <a:off x="2863550" y="5037230"/>
              <a:ext cx="0" cy="343036"/>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a:off x="4313174" y="5242105"/>
              <a:ext cx="585729" cy="0"/>
            </a:xfrm>
            <a:prstGeom prst="straightConnector1">
              <a:avLst/>
            </a:prstGeom>
            <a:ln>
              <a:solidFill>
                <a:schemeClr val="tx1">
                  <a:lumMod val="50000"/>
                  <a:lumOff val="5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27" name="Rectangle 26"/>
            <p:cNvSpPr/>
            <p:nvPr/>
          </p:nvSpPr>
          <p:spPr>
            <a:xfrm>
              <a:off x="2854031" y="5851001"/>
              <a:ext cx="2990883" cy="133284"/>
            </a:xfrm>
            <a:prstGeom prst="rect">
              <a:avLst/>
            </a:prstGeom>
            <a:solidFill>
              <a:schemeClr val="bg1">
                <a:lumMod val="65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TextBox 27"/>
            <p:cNvSpPr txBox="1"/>
            <p:nvPr/>
          </p:nvSpPr>
          <p:spPr>
            <a:xfrm>
              <a:off x="4424914" y="5461854"/>
              <a:ext cx="1408934" cy="369332"/>
            </a:xfrm>
            <a:prstGeom prst="rect">
              <a:avLst/>
            </a:prstGeom>
            <a:noFill/>
          </p:spPr>
          <p:txBody>
            <a:bodyPr wrap="none" rtlCol="0">
              <a:spAutoFit/>
            </a:bodyPr>
            <a:lstStyle/>
            <a:p>
              <a:r>
                <a:rPr lang="en-US" dirty="0">
                  <a:solidFill>
                    <a:schemeClr val="tx1">
                      <a:lumMod val="65000"/>
                      <a:lumOff val="35000"/>
                    </a:schemeClr>
                  </a:solidFill>
                </a:rPr>
                <a:t>Reverse read</a:t>
              </a:r>
            </a:p>
          </p:txBody>
        </p:sp>
        <p:cxnSp>
          <p:nvCxnSpPr>
            <p:cNvPr id="29" name="Straight Connector 28"/>
            <p:cNvCxnSpPr/>
            <p:nvPr/>
          </p:nvCxnSpPr>
          <p:spPr>
            <a:xfrm>
              <a:off x="5840317" y="5512468"/>
              <a:ext cx="0" cy="343036"/>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rot="10800000">
              <a:off x="3843303" y="5646521"/>
              <a:ext cx="585729" cy="0"/>
            </a:xfrm>
            <a:prstGeom prst="straightConnector1">
              <a:avLst/>
            </a:prstGeom>
            <a:ln>
              <a:solidFill>
                <a:schemeClr val="tx1">
                  <a:lumMod val="50000"/>
                  <a:lumOff val="5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31" name="Rectangle 30"/>
            <p:cNvSpPr/>
            <p:nvPr/>
          </p:nvSpPr>
          <p:spPr>
            <a:xfrm>
              <a:off x="5840317" y="5362056"/>
              <a:ext cx="308310" cy="133983"/>
            </a:xfrm>
            <a:prstGeom prst="rect">
              <a:avLst/>
            </a:prstGeom>
            <a:solidFill>
              <a:srgbClr val="FF0000"/>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p:nvSpPr>
          <p:spPr>
            <a:xfrm>
              <a:off x="2545721" y="5851001"/>
              <a:ext cx="308310" cy="133983"/>
            </a:xfrm>
            <a:prstGeom prst="rect">
              <a:avLst/>
            </a:prstGeom>
            <a:solidFill>
              <a:srgbClr val="FF0000"/>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403562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trimming in </a:t>
            </a:r>
            <a:r>
              <a:rPr lang="en-US" dirty="0" err="1"/>
              <a:t>Trimmomatic</a:t>
            </a:r>
            <a:endParaRPr lang="en-US" dirty="0"/>
          </a:p>
        </p:txBody>
      </p:sp>
      <p:sp>
        <p:nvSpPr>
          <p:cNvPr id="3" name="Content Placeholder 2"/>
          <p:cNvSpPr>
            <a:spLocks noGrp="1"/>
          </p:cNvSpPr>
          <p:nvPr>
            <p:ph idx="1"/>
          </p:nvPr>
        </p:nvSpPr>
        <p:spPr/>
        <p:txBody>
          <a:bodyPr/>
          <a:lstStyle/>
          <a:p>
            <a:r>
              <a:rPr lang="en-US" dirty="0"/>
              <a:t>Sliding window quality trimming (SW)</a:t>
            </a:r>
          </a:p>
          <a:p>
            <a:pPr marL="0" indent="0">
              <a:buNone/>
            </a:pPr>
            <a:r>
              <a:rPr lang="en-US" dirty="0"/>
              <a:t>Scan reads from the 5’ end of the read, and remove the 3’ end of the read when the average quality of a group of bases drops below a specified threshold.</a:t>
            </a:r>
          </a:p>
          <a:p>
            <a:endParaRPr lang="en-US" dirty="0"/>
          </a:p>
          <a:p>
            <a:r>
              <a:rPr lang="en-US" dirty="0"/>
              <a:t>Maximum Information (MI)</a:t>
            </a:r>
          </a:p>
          <a:p>
            <a:pPr marL="0" indent="0">
              <a:buNone/>
            </a:pPr>
            <a:r>
              <a:rPr lang="en-US" dirty="0"/>
              <a:t>The trimming process becomes increasingly strict as it progresses through the read, rather than to apply a fixed quality threshold.</a:t>
            </a:r>
          </a:p>
          <a:p>
            <a:endParaRPr lang="en-US" dirty="0"/>
          </a:p>
          <a:p>
            <a:endParaRPr lang="en-US" dirty="0"/>
          </a:p>
        </p:txBody>
      </p:sp>
      <p:pic>
        <p:nvPicPr>
          <p:cNvPr id="4" name="Picture 3" descr="Screenshot 2016-02-18 10.44.5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0228" y="4749800"/>
            <a:ext cx="1474977" cy="1739900"/>
          </a:xfrm>
          <a:prstGeom prst="rect">
            <a:avLst/>
          </a:prstGeom>
        </p:spPr>
      </p:pic>
    </p:spTree>
    <p:extLst>
      <p:ext uri="{BB962C8B-B14F-4D97-AF65-F5344CB8AC3E}">
        <p14:creationId xmlns:p14="http://schemas.microsoft.com/office/powerpoint/2010/main" val="14746520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 from </a:t>
            </a:r>
            <a:r>
              <a:rPr lang="en-US" dirty="0" err="1"/>
              <a:t>Trimmomatic</a:t>
            </a:r>
            <a:endParaRPr lang="en-US" dirty="0"/>
          </a:p>
        </p:txBody>
      </p:sp>
      <p:pic>
        <p:nvPicPr>
          <p:cNvPr id="4" name="Picture 3" descr="Screen Shot 2015-01-02 at 12.25.4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802" y="1047625"/>
            <a:ext cx="7181506" cy="5645275"/>
          </a:xfrm>
          <a:prstGeom prst="rect">
            <a:avLst/>
          </a:prstGeom>
        </p:spPr>
      </p:pic>
      <p:sp>
        <p:nvSpPr>
          <p:cNvPr id="3" name="Oval 2"/>
          <p:cNvSpPr/>
          <p:nvPr/>
        </p:nvSpPr>
        <p:spPr>
          <a:xfrm>
            <a:off x="5308600" y="876299"/>
            <a:ext cx="3378200" cy="5397501"/>
          </a:xfrm>
          <a:prstGeom prst="ellipse">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Oval 4"/>
          <p:cNvSpPr/>
          <p:nvPr/>
        </p:nvSpPr>
        <p:spPr>
          <a:xfrm>
            <a:off x="660400" y="1371600"/>
            <a:ext cx="2438400" cy="4241800"/>
          </a:xfrm>
          <a:prstGeom prst="ellipse">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2401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FASTA</a:t>
            </a:r>
          </a:p>
        </p:txBody>
      </p:sp>
      <p:sp>
        <p:nvSpPr>
          <p:cNvPr id="3" name="Content Placeholder 2"/>
          <p:cNvSpPr>
            <a:spLocks noGrp="1"/>
          </p:cNvSpPr>
          <p:nvPr>
            <p:ph idx="1"/>
          </p:nvPr>
        </p:nvSpPr>
        <p:spPr>
          <a:xfrm>
            <a:off x="3274421" y="2183996"/>
            <a:ext cx="4593428" cy="799946"/>
          </a:xfrm>
        </p:spPr>
        <p:txBody>
          <a:bodyPr>
            <a:normAutofit fontScale="92500" lnSpcReduction="10000"/>
          </a:bodyPr>
          <a:lstStyle/>
          <a:p>
            <a:pPr marL="0" indent="0">
              <a:buNone/>
            </a:pPr>
            <a:r>
              <a:rPr lang="en-US" dirty="0">
                <a:latin typeface="Courier New"/>
                <a:cs typeface="Courier New"/>
              </a:rPr>
              <a:t>&gt;SEQ_ID</a:t>
            </a:r>
          </a:p>
          <a:p>
            <a:pPr marL="0" indent="0">
              <a:buNone/>
            </a:pPr>
            <a:r>
              <a:rPr lang="en-US" dirty="0">
                <a:latin typeface="Courier New"/>
                <a:cs typeface="Courier New"/>
              </a:rPr>
              <a:t>ATCAACTGATGCATC</a:t>
            </a:r>
          </a:p>
        </p:txBody>
      </p:sp>
      <p:sp>
        <p:nvSpPr>
          <p:cNvPr id="4" name="Content Placeholder 2"/>
          <p:cNvSpPr txBox="1">
            <a:spLocks/>
          </p:cNvSpPr>
          <p:nvPr/>
        </p:nvSpPr>
        <p:spPr>
          <a:xfrm>
            <a:off x="3274420" y="3226646"/>
            <a:ext cx="4869524" cy="130669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latin typeface="Courier New"/>
                <a:cs typeface="Courier New"/>
              </a:rPr>
              <a:t>&gt;SEQ_ID</a:t>
            </a:r>
          </a:p>
          <a:p>
            <a:pPr marL="0" indent="0">
              <a:buFont typeface="Arial"/>
              <a:buNone/>
            </a:pPr>
            <a:r>
              <a:rPr lang="en-US" dirty="0">
                <a:latin typeface="Courier New"/>
                <a:cs typeface="Courier New"/>
              </a:rPr>
              <a:t>28 30 33 34 33 35 38 37 36 35 38 35 36 36 30</a:t>
            </a:r>
          </a:p>
        </p:txBody>
      </p:sp>
      <p:sp>
        <p:nvSpPr>
          <p:cNvPr id="5" name="TextBox 4"/>
          <p:cNvSpPr txBox="1"/>
          <p:nvPr/>
        </p:nvSpPr>
        <p:spPr>
          <a:xfrm>
            <a:off x="457201" y="3226646"/>
            <a:ext cx="2399365" cy="461665"/>
          </a:xfrm>
          <a:prstGeom prst="rect">
            <a:avLst/>
          </a:prstGeom>
          <a:noFill/>
        </p:spPr>
        <p:txBody>
          <a:bodyPr wrap="none" rtlCol="0">
            <a:spAutoFit/>
          </a:bodyPr>
          <a:lstStyle/>
          <a:p>
            <a:r>
              <a:rPr lang="en-US" sz="2400" dirty="0"/>
              <a:t>Quality FASTA file</a:t>
            </a:r>
          </a:p>
        </p:txBody>
      </p:sp>
      <p:sp>
        <p:nvSpPr>
          <p:cNvPr id="6" name="TextBox 5"/>
          <p:cNvSpPr txBox="1"/>
          <p:nvPr/>
        </p:nvSpPr>
        <p:spPr>
          <a:xfrm>
            <a:off x="457202" y="2183996"/>
            <a:ext cx="2715557" cy="461665"/>
          </a:xfrm>
          <a:prstGeom prst="rect">
            <a:avLst/>
          </a:prstGeom>
          <a:noFill/>
        </p:spPr>
        <p:txBody>
          <a:bodyPr wrap="none" rtlCol="0">
            <a:spAutoFit/>
          </a:bodyPr>
          <a:lstStyle/>
          <a:p>
            <a:r>
              <a:rPr lang="en-US" sz="2400" dirty="0"/>
              <a:t>Sequence FASTA file</a:t>
            </a:r>
          </a:p>
        </p:txBody>
      </p:sp>
    </p:spTree>
    <p:extLst>
      <p:ext uri="{BB962C8B-B14F-4D97-AF65-F5344CB8AC3E}">
        <p14:creationId xmlns:p14="http://schemas.microsoft.com/office/powerpoint/2010/main" val="11694172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convenience features of </a:t>
            </a:r>
            <a:r>
              <a:rPr lang="en-US" dirty="0" err="1"/>
              <a:t>Trimmomatic</a:t>
            </a:r>
            <a:endParaRPr lang="en-US" dirty="0"/>
          </a:p>
        </p:txBody>
      </p:sp>
      <p:sp>
        <p:nvSpPr>
          <p:cNvPr id="3" name="Content Placeholder 2"/>
          <p:cNvSpPr>
            <a:spLocks noGrp="1"/>
          </p:cNvSpPr>
          <p:nvPr>
            <p:ph idx="1"/>
          </p:nvPr>
        </p:nvSpPr>
        <p:spPr>
          <a:xfrm>
            <a:off x="457200" y="1663890"/>
            <a:ext cx="8141569" cy="3238310"/>
          </a:xfrm>
        </p:spPr>
        <p:txBody>
          <a:bodyPr>
            <a:noAutofit/>
          </a:bodyPr>
          <a:lstStyle/>
          <a:p>
            <a:pPr>
              <a:lnSpc>
                <a:spcPct val="120000"/>
              </a:lnSpc>
            </a:pPr>
            <a:r>
              <a:rPr lang="en-US" sz="2800" dirty="0"/>
              <a:t>Accept compressed input (</a:t>
            </a:r>
            <a:r>
              <a:rPr lang="en-US" sz="2800" dirty="0" err="1"/>
              <a:t>gzip</a:t>
            </a:r>
            <a:r>
              <a:rPr lang="en-US" sz="2800" dirty="0"/>
              <a:t> or bzip2)</a:t>
            </a:r>
          </a:p>
          <a:p>
            <a:pPr>
              <a:lnSpc>
                <a:spcPct val="120000"/>
              </a:lnSpc>
            </a:pPr>
            <a:r>
              <a:rPr lang="en-US" sz="2800" dirty="0"/>
              <a:t>Automatically determine quality format</a:t>
            </a:r>
          </a:p>
          <a:p>
            <a:pPr>
              <a:lnSpc>
                <a:spcPct val="120000"/>
              </a:lnSpc>
            </a:pPr>
            <a:r>
              <a:rPr lang="en-US" sz="2800" dirty="0"/>
              <a:t>Use multiple threads if multiple CPU cores are available</a:t>
            </a:r>
          </a:p>
          <a:p>
            <a:pPr>
              <a:lnSpc>
                <a:spcPct val="120000"/>
              </a:lnSpc>
            </a:pPr>
            <a:r>
              <a:rPr lang="en-US" sz="2800" dirty="0"/>
              <a:t>Provide trimming log for each read</a:t>
            </a:r>
          </a:p>
        </p:txBody>
      </p:sp>
    </p:spTree>
    <p:extLst>
      <p:ext uri="{BB962C8B-B14F-4D97-AF65-F5344CB8AC3E}">
        <p14:creationId xmlns:p14="http://schemas.microsoft.com/office/powerpoint/2010/main" val="38420076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among trimming software packages</a:t>
            </a:r>
          </a:p>
        </p:txBody>
      </p:sp>
      <p:pic>
        <p:nvPicPr>
          <p:cNvPr id="6" name="Picture 5" descr="Screen Shot 2015-01-03 at 11.56.02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662" y="1400802"/>
            <a:ext cx="8474201" cy="5057458"/>
          </a:xfrm>
          <a:prstGeom prst="rect">
            <a:avLst/>
          </a:prstGeom>
        </p:spPr>
      </p:pic>
    </p:spTree>
    <p:extLst>
      <p:ext uri="{BB962C8B-B14F-4D97-AF65-F5344CB8AC3E}">
        <p14:creationId xmlns:p14="http://schemas.microsoft.com/office/powerpoint/2010/main" val="35625640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48034-7918-E445-925C-07E9F32D4B17}"/>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F0B30B9F-60F3-4E47-9E9E-AC75BAFDBF4F}"/>
              </a:ext>
            </a:extLst>
          </p:cNvPr>
          <p:cNvSpPr>
            <a:spLocks noGrp="1"/>
          </p:cNvSpPr>
          <p:nvPr>
            <p:ph idx="1"/>
          </p:nvPr>
        </p:nvSpPr>
        <p:spPr>
          <a:xfrm>
            <a:off x="1127760" y="1400116"/>
            <a:ext cx="6888480" cy="4741288"/>
          </a:xfrm>
        </p:spPr>
        <p:txBody>
          <a:bodyPr/>
          <a:lstStyle/>
          <a:p>
            <a:r>
              <a:rPr lang="en-US" dirty="0"/>
              <a:t>FASTA and FASTQ</a:t>
            </a:r>
          </a:p>
          <a:p>
            <a:endParaRPr lang="en-US" dirty="0"/>
          </a:p>
          <a:p>
            <a:r>
              <a:rPr lang="en-US" dirty="0"/>
              <a:t>Sequence quality (</a:t>
            </a:r>
            <a:r>
              <a:rPr lang="en-US" dirty="0" err="1"/>
              <a:t>Phred</a:t>
            </a:r>
            <a:r>
              <a:rPr lang="en-US" dirty="0"/>
              <a:t>)</a:t>
            </a:r>
          </a:p>
          <a:p>
            <a:endParaRPr lang="en-US" dirty="0"/>
          </a:p>
          <a:p>
            <a:r>
              <a:rPr lang="en-US" dirty="0" err="1"/>
              <a:t>fastQC</a:t>
            </a:r>
            <a:r>
              <a:rPr lang="en-US" dirty="0"/>
              <a:t> for quality checking</a:t>
            </a:r>
          </a:p>
          <a:p>
            <a:endParaRPr lang="en-US" dirty="0"/>
          </a:p>
          <a:p>
            <a:r>
              <a:rPr lang="en-US" dirty="0" err="1"/>
              <a:t>Trimmomatic</a:t>
            </a:r>
            <a:r>
              <a:rPr lang="en-US" dirty="0"/>
              <a:t> for quality and adaptor trimming</a:t>
            </a:r>
          </a:p>
        </p:txBody>
      </p:sp>
    </p:spTree>
    <p:extLst>
      <p:ext uri="{BB962C8B-B14F-4D97-AF65-F5344CB8AC3E}">
        <p14:creationId xmlns:p14="http://schemas.microsoft.com/office/powerpoint/2010/main" val="955077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coding</a:t>
            </a:r>
          </a:p>
        </p:txBody>
      </p:sp>
      <p:sp>
        <p:nvSpPr>
          <p:cNvPr id="4" name="Content Placeholder 2"/>
          <p:cNvSpPr>
            <a:spLocks noGrp="1"/>
          </p:cNvSpPr>
          <p:nvPr>
            <p:ph idx="1"/>
          </p:nvPr>
        </p:nvSpPr>
        <p:spPr>
          <a:xfrm>
            <a:off x="3274419" y="999989"/>
            <a:ext cx="4593428" cy="799946"/>
          </a:xfrm>
        </p:spPr>
        <p:txBody>
          <a:bodyPr>
            <a:normAutofit fontScale="92500" lnSpcReduction="10000"/>
          </a:bodyPr>
          <a:lstStyle/>
          <a:p>
            <a:pPr marL="0" indent="0">
              <a:buNone/>
            </a:pPr>
            <a:r>
              <a:rPr lang="en-US" dirty="0">
                <a:latin typeface="Courier New"/>
                <a:cs typeface="Courier New"/>
              </a:rPr>
              <a:t>&gt;SEQ_ID</a:t>
            </a:r>
          </a:p>
          <a:p>
            <a:pPr marL="0" indent="0">
              <a:buNone/>
            </a:pPr>
            <a:r>
              <a:rPr lang="en-US" dirty="0">
                <a:latin typeface="Courier New"/>
                <a:cs typeface="Courier New"/>
              </a:rPr>
              <a:t>ATCAACTGATGCATC</a:t>
            </a:r>
          </a:p>
        </p:txBody>
      </p:sp>
      <p:sp>
        <p:nvSpPr>
          <p:cNvPr id="6" name="Content Placeholder 2"/>
          <p:cNvSpPr txBox="1">
            <a:spLocks/>
          </p:cNvSpPr>
          <p:nvPr/>
        </p:nvSpPr>
        <p:spPr>
          <a:xfrm>
            <a:off x="3274418" y="2042639"/>
            <a:ext cx="4869524" cy="130669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latin typeface="Courier New"/>
                <a:cs typeface="Courier New"/>
              </a:rPr>
              <a:t>&gt;SEQ_ID</a:t>
            </a:r>
          </a:p>
          <a:p>
            <a:pPr marL="0" indent="0">
              <a:buFont typeface="Arial"/>
              <a:buNone/>
            </a:pPr>
            <a:r>
              <a:rPr lang="en-US" dirty="0">
                <a:latin typeface="Courier New"/>
                <a:cs typeface="Courier New"/>
              </a:rPr>
              <a:t>28 30 33 34 33 35 38 37 36 35 38 35 36 36 30</a:t>
            </a:r>
          </a:p>
        </p:txBody>
      </p:sp>
      <p:sp>
        <p:nvSpPr>
          <p:cNvPr id="7" name="TextBox 6"/>
          <p:cNvSpPr txBox="1"/>
          <p:nvPr/>
        </p:nvSpPr>
        <p:spPr>
          <a:xfrm>
            <a:off x="457199" y="2042639"/>
            <a:ext cx="2399365" cy="461665"/>
          </a:xfrm>
          <a:prstGeom prst="rect">
            <a:avLst/>
          </a:prstGeom>
          <a:noFill/>
        </p:spPr>
        <p:txBody>
          <a:bodyPr wrap="none" rtlCol="0">
            <a:spAutoFit/>
          </a:bodyPr>
          <a:lstStyle/>
          <a:p>
            <a:r>
              <a:rPr lang="en-US" sz="2400" dirty="0"/>
              <a:t>Quality FASTA file</a:t>
            </a:r>
          </a:p>
        </p:txBody>
      </p:sp>
      <p:sp>
        <p:nvSpPr>
          <p:cNvPr id="8" name="TextBox 7"/>
          <p:cNvSpPr txBox="1"/>
          <p:nvPr/>
        </p:nvSpPr>
        <p:spPr>
          <a:xfrm>
            <a:off x="457200" y="999989"/>
            <a:ext cx="2715557" cy="461665"/>
          </a:xfrm>
          <a:prstGeom prst="rect">
            <a:avLst/>
          </a:prstGeom>
          <a:noFill/>
        </p:spPr>
        <p:txBody>
          <a:bodyPr wrap="none" rtlCol="0">
            <a:spAutoFit/>
          </a:bodyPr>
          <a:lstStyle/>
          <a:p>
            <a:r>
              <a:rPr lang="en-US" sz="2400" dirty="0"/>
              <a:t>Sequence FASTA file</a:t>
            </a:r>
          </a:p>
        </p:txBody>
      </p:sp>
      <p:sp>
        <p:nvSpPr>
          <p:cNvPr id="9" name="TextBox 8"/>
          <p:cNvSpPr txBox="1"/>
          <p:nvPr/>
        </p:nvSpPr>
        <p:spPr>
          <a:xfrm>
            <a:off x="625606" y="3562172"/>
            <a:ext cx="7242242" cy="1569660"/>
          </a:xfrm>
          <a:prstGeom prst="rect">
            <a:avLst/>
          </a:prstGeom>
          <a:solidFill>
            <a:srgbClr val="DCE6F2"/>
          </a:solidFill>
        </p:spPr>
        <p:txBody>
          <a:bodyPr wrap="square" rtlCol="0">
            <a:spAutoFit/>
          </a:bodyPr>
          <a:lstStyle/>
          <a:p>
            <a:r>
              <a:rPr lang="en-US" sz="2400" dirty="0" err="1"/>
              <a:t>Phred</a:t>
            </a:r>
            <a:r>
              <a:rPr lang="en-US" sz="2400" dirty="0"/>
              <a:t> quality score</a:t>
            </a:r>
          </a:p>
          <a:p>
            <a:r>
              <a:rPr lang="en-US" sz="2400" b="1" dirty="0">
                <a:solidFill>
                  <a:schemeClr val="tx2">
                    <a:lumMod val="75000"/>
                  </a:schemeClr>
                </a:solidFill>
              </a:rPr>
              <a:t>Q</a:t>
            </a:r>
            <a:r>
              <a:rPr lang="en-US" sz="2400" dirty="0"/>
              <a:t> = -10 x log</a:t>
            </a:r>
            <a:r>
              <a:rPr lang="en-US" sz="2400" baseline="-25000" dirty="0"/>
              <a:t>10</a:t>
            </a:r>
            <a:r>
              <a:rPr lang="en-US" sz="2400" dirty="0"/>
              <a:t>(p)</a:t>
            </a:r>
          </a:p>
          <a:p>
            <a:r>
              <a:rPr lang="en-US" sz="2400" b="1" dirty="0">
                <a:solidFill>
                  <a:srgbClr val="17375E"/>
                </a:solidFill>
              </a:rPr>
              <a:t>p</a:t>
            </a:r>
            <a:r>
              <a:rPr lang="en-US" sz="2400" dirty="0"/>
              <a:t> = 10</a:t>
            </a:r>
            <a:r>
              <a:rPr lang="en-US" sz="2400" baseline="30000" dirty="0"/>
              <a:t>-Q/10 </a:t>
            </a:r>
            <a:endParaRPr lang="en-US" sz="2400" dirty="0"/>
          </a:p>
          <a:p>
            <a:r>
              <a:rPr lang="en-US" sz="2400" dirty="0"/>
              <a:t>where Q is quality score and p is the probability of error</a:t>
            </a:r>
            <a:endParaRPr lang="en-US" sz="2400" baseline="30000" dirty="0"/>
          </a:p>
        </p:txBody>
      </p:sp>
      <p:sp>
        <p:nvSpPr>
          <p:cNvPr id="10" name="TextBox 9"/>
          <p:cNvSpPr txBox="1"/>
          <p:nvPr/>
        </p:nvSpPr>
        <p:spPr>
          <a:xfrm>
            <a:off x="269111" y="5449332"/>
            <a:ext cx="8417689" cy="954107"/>
          </a:xfrm>
          <a:prstGeom prst="rect">
            <a:avLst/>
          </a:prstGeom>
          <a:noFill/>
        </p:spPr>
        <p:txBody>
          <a:bodyPr wrap="none" rtlCol="0">
            <a:spAutoFit/>
          </a:bodyPr>
          <a:lstStyle/>
          <a:p>
            <a:pPr marL="514350" indent="-514350">
              <a:buAutoNum type="arabicParenR"/>
            </a:pPr>
            <a:r>
              <a:rPr lang="en-US" sz="2800" dirty="0"/>
              <a:t>What does “Q = 30” indicate?</a:t>
            </a:r>
          </a:p>
          <a:p>
            <a:pPr marL="514350" indent="-514350">
              <a:buAutoNum type="arabicParenR"/>
            </a:pPr>
            <a:r>
              <a:rPr lang="en-US" sz="2800" dirty="0"/>
              <a:t>What is the quality score of a base call with p = 0.01?</a:t>
            </a:r>
          </a:p>
        </p:txBody>
      </p:sp>
    </p:spTree>
    <p:extLst>
      <p:ext uri="{BB962C8B-B14F-4D97-AF65-F5344CB8AC3E}">
        <p14:creationId xmlns:p14="http://schemas.microsoft.com/office/powerpoint/2010/main" val="2897260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 quality score to numbers</a:t>
            </a:r>
          </a:p>
        </p:txBody>
      </p:sp>
      <p:pic>
        <p:nvPicPr>
          <p:cNvPr id="4" name="Picture 3"/>
          <p:cNvPicPr>
            <a:picLocks noChangeAspect="1"/>
          </p:cNvPicPr>
          <p:nvPr/>
        </p:nvPicPr>
        <p:blipFill>
          <a:blip r:embed="rId2"/>
          <a:stretch>
            <a:fillRect/>
          </a:stretch>
        </p:blipFill>
        <p:spPr>
          <a:xfrm>
            <a:off x="279400" y="1047625"/>
            <a:ext cx="8546428" cy="5683375"/>
          </a:xfrm>
          <a:prstGeom prst="rect">
            <a:avLst/>
          </a:prstGeom>
        </p:spPr>
      </p:pic>
    </p:spTree>
    <p:extLst>
      <p:ext uri="{BB962C8B-B14F-4D97-AF65-F5344CB8AC3E}">
        <p14:creationId xmlns:p14="http://schemas.microsoft.com/office/powerpoint/2010/main" val="3622538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Quality codes in FASTQ</a:t>
            </a:r>
          </a:p>
        </p:txBody>
      </p:sp>
      <p:sp>
        <p:nvSpPr>
          <p:cNvPr id="6" name="Rectangle 5"/>
          <p:cNvSpPr/>
          <p:nvPr/>
        </p:nvSpPr>
        <p:spPr>
          <a:xfrm>
            <a:off x="50800" y="1642850"/>
            <a:ext cx="9057428" cy="3564052"/>
          </a:xfrm>
          <a:prstGeom prst="rect">
            <a:avLst/>
          </a:prstGeom>
        </p:spPr>
        <p:txBody>
          <a:bodyPr wrap="square">
            <a:spAutoFit/>
          </a:bodyPr>
          <a:lstStyle/>
          <a:p>
            <a:r>
              <a:rPr lang="en-US" sz="1200" dirty="0">
                <a:latin typeface="Courier New"/>
                <a:cs typeface="Courier New"/>
              </a:rPr>
              <a:t> SSSSSSSSSSSSSSSSSSSSSSSSSSSSSSSSSSSSSSSSS.....................................................</a:t>
            </a:r>
          </a:p>
          <a:p>
            <a:r>
              <a:rPr lang="en-US" sz="1200" dirty="0">
                <a:latin typeface="Courier New"/>
                <a:cs typeface="Courier New"/>
              </a:rPr>
              <a:t> ..........................XXXXXXXXXXXXXXXXXXXXXXXXXXXXXXXXXXXXXXXXXXXXXX......................</a:t>
            </a:r>
          </a:p>
          <a:p>
            <a:r>
              <a:rPr lang="en-US" sz="1200" dirty="0">
                <a:latin typeface="Courier New"/>
                <a:cs typeface="Courier New"/>
              </a:rPr>
              <a:t> ...............................IIIIIIIIIIIIIIIIIIIIIIIIIIIIIIIIIIIIIIIII......................</a:t>
            </a:r>
          </a:p>
          <a:p>
            <a:r>
              <a:rPr lang="en-US" sz="1200" dirty="0">
                <a:latin typeface="Courier New"/>
                <a:cs typeface="Courier New"/>
              </a:rPr>
              <a:t> .................................JJJJJJJJJJJJJJJJJJJJJJJJJJJJJJJJJJJJJJJ......................</a:t>
            </a:r>
          </a:p>
          <a:p>
            <a:r>
              <a:rPr lang="en-US" sz="1200" dirty="0">
                <a:latin typeface="Courier New"/>
                <a:cs typeface="Courier New"/>
              </a:rPr>
              <a:t> LLLLLLLLLLLLLLLLLLLLLLLLLLLLLLLLLLLLLLLLLL....................................................</a:t>
            </a:r>
          </a:p>
          <a:p>
            <a:r>
              <a:rPr lang="en-US" sz="1200" dirty="0">
                <a:latin typeface="Courier New"/>
                <a:cs typeface="Courier New"/>
              </a:rPr>
              <a:t> </a:t>
            </a:r>
            <a:r>
              <a:rPr lang="en-US" sz="1200" b="1" dirty="0">
                <a:solidFill>
                  <a:srgbClr val="FF0000"/>
                </a:solidFill>
                <a:latin typeface="Courier New"/>
                <a:cs typeface="Courier New"/>
              </a:rPr>
              <a:t>!"#$%&amp;'()*+,-./0123456789:;&lt;=&gt;?@ABCDEFGHIJKLMNOPQRSTUVWXYZ[\]^_`</a:t>
            </a:r>
            <a:r>
              <a:rPr lang="en-US" sz="1200" b="1" dirty="0" err="1">
                <a:solidFill>
                  <a:srgbClr val="FF0000"/>
                </a:solidFill>
                <a:latin typeface="Courier New"/>
                <a:cs typeface="Courier New"/>
              </a:rPr>
              <a:t>abcdefghijklmnopqrstuvwxyz</a:t>
            </a:r>
            <a:r>
              <a:rPr lang="en-US" sz="1200" b="1" dirty="0">
                <a:solidFill>
                  <a:srgbClr val="FF0000"/>
                </a:solidFill>
                <a:latin typeface="Courier New"/>
                <a:cs typeface="Courier New"/>
              </a:rPr>
              <a:t>{|}~</a:t>
            </a:r>
          </a:p>
          <a:p>
            <a:r>
              <a:rPr lang="en-US" sz="1200" dirty="0">
                <a:latin typeface="Courier New"/>
                <a:cs typeface="Courier New"/>
              </a:rPr>
              <a:t> |                         |    |        |                              |                     |</a:t>
            </a:r>
          </a:p>
          <a:p>
            <a:r>
              <a:rPr lang="en-US" sz="1200" dirty="0">
                <a:latin typeface="Courier New"/>
                <a:cs typeface="Courier New"/>
              </a:rPr>
              <a:t>33                        59   64       73                            104                   126</a:t>
            </a:r>
          </a:p>
          <a:p>
            <a:r>
              <a:rPr lang="en-US" sz="1200" dirty="0">
                <a:latin typeface="Courier New"/>
                <a:cs typeface="Courier New"/>
              </a:rPr>
              <a:t> </a:t>
            </a:r>
            <a:r>
              <a:rPr lang="en-US" sz="1200" b="1" dirty="0">
                <a:solidFill>
                  <a:srgbClr val="FF0000"/>
                </a:solidFill>
                <a:latin typeface="Courier New"/>
                <a:cs typeface="Courier New"/>
              </a:rPr>
              <a:t>0........................26...31.......40</a:t>
            </a:r>
            <a:r>
              <a:rPr lang="en-US" sz="1200" dirty="0">
                <a:latin typeface="Courier New"/>
                <a:cs typeface="Courier New"/>
              </a:rPr>
              <a:t>                                </a:t>
            </a:r>
          </a:p>
          <a:p>
            <a:r>
              <a:rPr lang="en-US" sz="1200" dirty="0">
                <a:latin typeface="Courier New"/>
                <a:cs typeface="Courier New"/>
              </a:rPr>
              <a:t>                                0........9.............................40 </a:t>
            </a:r>
          </a:p>
          <a:p>
            <a:r>
              <a:rPr lang="en-US" sz="1200" dirty="0">
                <a:latin typeface="Courier New"/>
                <a:cs typeface="Courier New"/>
              </a:rPr>
              <a:t> </a:t>
            </a:r>
            <a:r>
              <a:rPr lang="en-US" sz="1200" b="1" dirty="0">
                <a:solidFill>
                  <a:srgbClr val="FF0000"/>
                </a:solidFill>
                <a:latin typeface="Courier New"/>
                <a:cs typeface="Courier New"/>
              </a:rPr>
              <a:t>0.2......................26...31.........41</a:t>
            </a:r>
            <a:r>
              <a:rPr lang="en-US" sz="1200" dirty="0">
                <a:latin typeface="Courier New"/>
                <a:cs typeface="Courier New"/>
              </a:rPr>
              <a:t>                              </a:t>
            </a:r>
          </a:p>
          <a:p>
            <a:endParaRPr lang="en-US" sz="1200" dirty="0">
              <a:latin typeface="Courier New"/>
              <a:cs typeface="Courier New"/>
            </a:endParaRPr>
          </a:p>
          <a:p>
            <a:pPr>
              <a:lnSpc>
                <a:spcPct val="120000"/>
              </a:lnSpc>
            </a:pPr>
            <a:r>
              <a:rPr lang="en-US" sz="1600" b="1" dirty="0">
                <a:latin typeface="Courier New"/>
                <a:cs typeface="Courier New"/>
              </a:rPr>
              <a:t>Sanger        Phred+33,  raw reads typically (0, 40)</a:t>
            </a:r>
          </a:p>
          <a:p>
            <a:pPr>
              <a:lnSpc>
                <a:spcPct val="120000"/>
              </a:lnSpc>
            </a:pPr>
            <a:r>
              <a:rPr lang="en-US" sz="1600" dirty="0" err="1">
                <a:latin typeface="Courier New"/>
                <a:cs typeface="Courier New"/>
              </a:rPr>
              <a:t>Illumina</a:t>
            </a:r>
            <a:r>
              <a:rPr lang="en-US" sz="1600" dirty="0">
                <a:latin typeface="Courier New"/>
                <a:cs typeface="Courier New"/>
              </a:rPr>
              <a:t> 1.3+ Phred+64,  raw reads typically (0, 40)</a:t>
            </a:r>
          </a:p>
          <a:p>
            <a:pPr>
              <a:lnSpc>
                <a:spcPct val="120000"/>
              </a:lnSpc>
            </a:pPr>
            <a:r>
              <a:rPr lang="en-US" sz="1600" b="1" dirty="0" err="1">
                <a:latin typeface="Courier New"/>
                <a:cs typeface="Courier New"/>
              </a:rPr>
              <a:t>Illumina</a:t>
            </a:r>
            <a:r>
              <a:rPr lang="en-US" sz="1600" b="1" dirty="0">
                <a:latin typeface="Courier New"/>
                <a:cs typeface="Courier New"/>
              </a:rPr>
              <a:t> 1.8+ Phred+33,  raw reads typically (0, 41)</a:t>
            </a:r>
          </a:p>
          <a:p>
            <a:endParaRPr lang="en-US" sz="1200" dirty="0">
              <a:latin typeface="Courier New"/>
              <a:cs typeface="Courier New"/>
            </a:endParaRPr>
          </a:p>
          <a:p>
            <a:r>
              <a:rPr lang="en-US" sz="1200" dirty="0">
                <a:latin typeface="Courier New"/>
                <a:cs typeface="Courier New"/>
              </a:rPr>
              <a:t>Source: </a:t>
            </a:r>
            <a:r>
              <a:rPr lang="en-US" sz="1200" dirty="0" err="1">
                <a:latin typeface="Courier New"/>
                <a:cs typeface="Courier New"/>
              </a:rPr>
              <a:t>en.wikipedia.org</a:t>
            </a:r>
            <a:r>
              <a:rPr lang="en-US" sz="1200" dirty="0">
                <a:latin typeface="Courier New"/>
                <a:cs typeface="Courier New"/>
              </a:rPr>
              <a:t>/wiki/</a:t>
            </a:r>
            <a:r>
              <a:rPr lang="en-US" sz="1200" dirty="0" err="1">
                <a:latin typeface="Courier New"/>
                <a:cs typeface="Courier New"/>
              </a:rPr>
              <a:t>FASTQ_format</a:t>
            </a:r>
            <a:endParaRPr lang="en-US" sz="1200" dirty="0">
              <a:latin typeface="Courier New"/>
              <a:cs typeface="Courier New"/>
            </a:endParaRPr>
          </a:p>
        </p:txBody>
      </p:sp>
    </p:spTree>
    <p:extLst>
      <p:ext uri="{BB962C8B-B14F-4D97-AF65-F5344CB8AC3E}">
        <p14:creationId xmlns:p14="http://schemas.microsoft.com/office/powerpoint/2010/main" val="1008984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platform was this read generated from? </a:t>
            </a:r>
          </a:p>
        </p:txBody>
      </p:sp>
      <p:pic>
        <p:nvPicPr>
          <p:cNvPr id="5" name="Picture 4" descr="Screenshot 2016-02-15 13.48.5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056" y="1778000"/>
            <a:ext cx="3749830" cy="4213954"/>
          </a:xfrm>
          <a:prstGeom prst="rect">
            <a:avLst/>
          </a:prstGeom>
        </p:spPr>
      </p:pic>
      <p:sp>
        <p:nvSpPr>
          <p:cNvPr id="6" name="TextBox 5"/>
          <p:cNvSpPr txBox="1"/>
          <p:nvPr/>
        </p:nvSpPr>
        <p:spPr>
          <a:xfrm>
            <a:off x="4419600" y="2743200"/>
            <a:ext cx="4356100" cy="1815882"/>
          </a:xfrm>
          <a:prstGeom prst="rect">
            <a:avLst/>
          </a:prstGeom>
          <a:noFill/>
        </p:spPr>
        <p:txBody>
          <a:bodyPr wrap="square" rtlCol="0">
            <a:spAutoFit/>
          </a:bodyPr>
          <a:lstStyle/>
          <a:p>
            <a:r>
              <a:rPr lang="en-US" sz="2800" dirty="0"/>
              <a:t>Average quality?</a:t>
            </a:r>
          </a:p>
          <a:p>
            <a:endParaRPr lang="en-US" sz="2800" dirty="0"/>
          </a:p>
          <a:p>
            <a:r>
              <a:rPr lang="en-US" sz="2800" dirty="0"/>
              <a:t>Average probability of error rate?</a:t>
            </a:r>
          </a:p>
        </p:txBody>
      </p:sp>
    </p:spTree>
    <p:extLst>
      <p:ext uri="{BB962C8B-B14F-4D97-AF65-F5344CB8AC3E}">
        <p14:creationId xmlns:p14="http://schemas.microsoft.com/office/powerpoint/2010/main" val="2785777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Typical reads in different platforms</a:t>
            </a:r>
          </a:p>
        </p:txBody>
      </p:sp>
      <p:pic>
        <p:nvPicPr>
          <p:cNvPr id="5" name="Picture 4"/>
          <p:cNvPicPr>
            <a:picLocks noChangeAspect="1"/>
          </p:cNvPicPr>
          <p:nvPr/>
        </p:nvPicPr>
        <p:blipFill>
          <a:blip r:embed="rId2"/>
          <a:stretch>
            <a:fillRect/>
          </a:stretch>
        </p:blipFill>
        <p:spPr>
          <a:xfrm>
            <a:off x="880649" y="1461142"/>
            <a:ext cx="7669401" cy="3134589"/>
          </a:xfrm>
          <a:prstGeom prst="rect">
            <a:avLst/>
          </a:prstGeom>
        </p:spPr>
      </p:pic>
      <p:sp>
        <p:nvSpPr>
          <p:cNvPr id="4" name="TextBox 3"/>
          <p:cNvSpPr txBox="1"/>
          <p:nvPr/>
        </p:nvSpPr>
        <p:spPr>
          <a:xfrm>
            <a:off x="3429000" y="4927600"/>
            <a:ext cx="2514856" cy="1200329"/>
          </a:xfrm>
          <a:prstGeom prst="rect">
            <a:avLst/>
          </a:prstGeom>
          <a:noFill/>
        </p:spPr>
        <p:txBody>
          <a:bodyPr wrap="none" rtlCol="0">
            <a:spAutoFit/>
          </a:bodyPr>
          <a:lstStyle/>
          <a:p>
            <a:r>
              <a:rPr lang="en-US" sz="3600" dirty="0"/>
              <a:t>Read length</a:t>
            </a:r>
          </a:p>
          <a:p>
            <a:r>
              <a:rPr lang="en-US" sz="3600" dirty="0"/>
              <a:t>Read quality</a:t>
            </a:r>
          </a:p>
        </p:txBody>
      </p:sp>
    </p:spTree>
    <p:extLst>
      <p:ext uri="{BB962C8B-B14F-4D97-AF65-F5344CB8AC3E}">
        <p14:creationId xmlns:p14="http://schemas.microsoft.com/office/powerpoint/2010/main" val="3336562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p:cNvSpPr>
            <a:spLocks noGrp="1"/>
          </p:cNvSpPr>
          <p:nvPr>
            <p:ph type="title" idx="4294967295"/>
          </p:nvPr>
        </p:nvSpPr>
        <p:spPr>
          <a:xfrm>
            <a:off x="457200" y="71438"/>
            <a:ext cx="8229600" cy="723900"/>
          </a:xfrm>
        </p:spPr>
        <p:txBody>
          <a:bodyPr/>
          <a:lstStyle/>
          <a:p>
            <a:pPr eaLnBrk="1" hangingPunct="1"/>
            <a:r>
              <a:rPr lang="en-US" b="1">
                <a:latin typeface="Calibri" charset="0"/>
                <a:ea typeface="ＭＳ Ｐゴシック" charset="0"/>
                <a:cs typeface="ＭＳ Ｐゴシック" charset="0"/>
              </a:rPr>
              <a:t>Data - FASTQ</a:t>
            </a:r>
          </a:p>
        </p:txBody>
      </p:sp>
      <p:sp>
        <p:nvSpPr>
          <p:cNvPr id="59394" name="TextBox 2"/>
          <p:cNvSpPr txBox="1">
            <a:spLocks noChangeArrowheads="1"/>
          </p:cNvSpPr>
          <p:nvPr/>
        </p:nvSpPr>
        <p:spPr bwMode="auto">
          <a:xfrm>
            <a:off x="127000" y="896938"/>
            <a:ext cx="4614863" cy="2308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b="1">
                <a:latin typeface="Calibri" charset="0"/>
              </a:rPr>
              <a:t>Standard data format - FASTQ</a:t>
            </a:r>
            <a:r>
              <a:rPr lang="en-US" sz="1600">
                <a:latin typeface="Calibri" charset="0"/>
              </a:rPr>
              <a:t> </a:t>
            </a:r>
          </a:p>
          <a:p>
            <a:pPr eaLnBrk="1" hangingPunct="1"/>
            <a:endParaRPr lang="en-US" sz="1600">
              <a:latin typeface="Calibri" charset="0"/>
            </a:endParaRPr>
          </a:p>
          <a:p>
            <a:pPr eaLnBrk="1" hangingPunct="1"/>
            <a:r>
              <a:rPr lang="en-US" sz="1600">
                <a:latin typeface="Calibri" charset="0"/>
              </a:rPr>
              <a:t>@HWI-EAS225:3:1:2:854#0/1</a:t>
            </a:r>
          </a:p>
          <a:p>
            <a:pPr eaLnBrk="1" hangingPunct="1"/>
            <a:r>
              <a:rPr lang="en-US" sz="1600">
                <a:latin typeface="Calibri" charset="0"/>
              </a:rPr>
              <a:t>GGGGGGAAGTCGGCAAAATAGATCCGTAACTTCGGG</a:t>
            </a:r>
          </a:p>
          <a:p>
            <a:pPr eaLnBrk="1" hangingPunct="1"/>
            <a:r>
              <a:rPr lang="en-US" sz="1600">
                <a:latin typeface="Calibri" charset="0"/>
              </a:rPr>
              <a:t>+HWI-EAS225:3:1:2:854#0/1</a:t>
            </a:r>
          </a:p>
          <a:p>
            <a:pPr eaLnBrk="1" hangingPunct="1"/>
            <a:r>
              <a:rPr lang="en-US" sz="1600">
                <a:latin typeface="Calibri" charset="0"/>
              </a:rPr>
              <a:t>a`abbbbabaabbababb^`[aaa`_N]b^ab^``a</a:t>
            </a:r>
          </a:p>
          <a:p>
            <a:pPr eaLnBrk="1" hangingPunct="1"/>
            <a:endParaRPr lang="en-US" sz="1600">
              <a:latin typeface="Calibri" charset="0"/>
            </a:endParaRPr>
          </a:p>
          <a:p>
            <a:pPr eaLnBrk="1" hangingPunct="1"/>
            <a:r>
              <a:rPr lang="en-US" sz="1600">
                <a:latin typeface="Calibri" charset="0"/>
                <a:hlinkClick r:id="rId2"/>
              </a:rPr>
              <a:t>http://en.wikipedia.org/wiki/FASTQ_format</a:t>
            </a:r>
            <a:endParaRPr lang="en-US" sz="1600">
              <a:latin typeface="Calibri" charset="0"/>
            </a:endParaRPr>
          </a:p>
          <a:p>
            <a:pPr eaLnBrk="1" hangingPunct="1"/>
            <a:endParaRPr lang="en-US" sz="1600">
              <a:latin typeface="Calibri" charset="0"/>
            </a:endParaRPr>
          </a:p>
        </p:txBody>
      </p:sp>
      <p:sp>
        <p:nvSpPr>
          <p:cNvPr id="59395" name="Slide Number Placeholder 3"/>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A0E17D0-6DA8-404A-B5F4-B87CD97C7EDC}" type="slidenum">
              <a:rPr lang="en-US" sz="1200">
                <a:solidFill>
                  <a:srgbClr val="898989"/>
                </a:solidFill>
                <a:latin typeface="Calibri" charset="0"/>
              </a:rPr>
              <a:pPr eaLnBrk="1" hangingPunct="1"/>
              <a:t>9</a:t>
            </a:fld>
            <a:endParaRPr lang="en-US" sz="1200">
              <a:solidFill>
                <a:srgbClr val="898989"/>
              </a:solidFill>
              <a:latin typeface="Calibri" charset="0"/>
            </a:endParaRPr>
          </a:p>
        </p:txBody>
      </p:sp>
      <p:pic>
        <p:nvPicPr>
          <p:cNvPr id="59396" name="Picture 4" descr="Picture 10.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33900" y="1017588"/>
            <a:ext cx="4570413" cy="2155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9397" name="Picture 5" descr="Picture 11.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66700" y="3173413"/>
            <a:ext cx="5105400" cy="36851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9398" name="Picture 28"/>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105401" y="4407819"/>
            <a:ext cx="3194146" cy="174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9399" name="Picture 1" descr="Screen Shot 2015-02-12 at 11.11.22 AM.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416801" y="3405188"/>
            <a:ext cx="1270000" cy="10026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751800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16495</TotalTime>
  <Words>1500</Words>
  <Application>Microsoft Macintosh PowerPoint</Application>
  <PresentationFormat>On-screen Show (4:3)</PresentationFormat>
  <Paragraphs>307</Paragraphs>
  <Slides>32</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Courier</vt:lpstr>
      <vt:lpstr>Courier New</vt:lpstr>
      <vt:lpstr>Office Theme</vt:lpstr>
      <vt:lpstr>Quality check and trimming of sequencing reads  Bioinformatics Applications (PLPTH813)</vt:lpstr>
      <vt:lpstr>Outline</vt:lpstr>
      <vt:lpstr>FASTA</vt:lpstr>
      <vt:lpstr>Quality coding</vt:lpstr>
      <vt:lpstr>Convert quality score to numbers</vt:lpstr>
      <vt:lpstr>Quality codes in FASTQ</vt:lpstr>
      <vt:lpstr>What platform was this read generated from? </vt:lpstr>
      <vt:lpstr>Typical reads in different platforms</vt:lpstr>
      <vt:lpstr>Data - FASTQ</vt:lpstr>
      <vt:lpstr>FASTQ</vt:lpstr>
      <vt:lpstr>Overview sequencing data</vt:lpstr>
      <vt:lpstr>Data QC – FASTQC (I)</vt:lpstr>
      <vt:lpstr>FASTQC (II)</vt:lpstr>
      <vt:lpstr>Good and Bad data</vt:lpstr>
      <vt:lpstr>Tools for FAST[AQ] - seqtk</vt:lpstr>
      <vt:lpstr>seqtk examples (I)</vt:lpstr>
      <vt:lpstr>seqtk examples (II)</vt:lpstr>
      <vt:lpstr>Sequence trimming</vt:lpstr>
      <vt:lpstr>Quality trimming</vt:lpstr>
      <vt:lpstr>Quality trimming example</vt:lpstr>
      <vt:lpstr>Adaptor contamination and trimming</vt:lpstr>
      <vt:lpstr>Trimmomatic – an innovative trimming tool</vt:lpstr>
      <vt:lpstr>Trimmomatic – simple mode</vt:lpstr>
      <vt:lpstr>Simple mode: pro and cons</vt:lpstr>
      <vt:lpstr>Trimmomatic – panlindrome mode</vt:lpstr>
      <vt:lpstr>Trimmomatic – panlindrome mode</vt:lpstr>
      <vt:lpstr>Trimmomatic – panlindrome mode</vt:lpstr>
      <vt:lpstr>Quality trimming in Trimmomatic</vt:lpstr>
      <vt:lpstr>Output from Trimmomatic</vt:lpstr>
      <vt:lpstr>Some convenience features of Trimmomatic</vt:lpstr>
      <vt:lpstr>Comparison among trimming software packages</vt:lpstr>
      <vt:lpstr>Summary</vt:lpstr>
    </vt:vector>
  </TitlesOfParts>
  <Company>Kansas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Bioinformatics Applications (PLPTH613)</dc:title>
  <dc:creator>Sanzhen Liu</dc:creator>
  <cp:lastModifiedBy>Sanzhen Liu</cp:lastModifiedBy>
  <cp:revision>98</cp:revision>
  <dcterms:created xsi:type="dcterms:W3CDTF">2014-12-15T18:58:14Z</dcterms:created>
  <dcterms:modified xsi:type="dcterms:W3CDTF">2021-02-14T18:14:57Z</dcterms:modified>
</cp:coreProperties>
</file>