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338" r:id="rId2"/>
    <p:sldId id="418" r:id="rId3"/>
    <p:sldId id="419" r:id="rId4"/>
    <p:sldId id="345" r:id="rId5"/>
    <p:sldId id="414" r:id="rId6"/>
    <p:sldId id="372" r:id="rId7"/>
    <p:sldId id="373" r:id="rId8"/>
    <p:sldId id="374" r:id="rId9"/>
    <p:sldId id="376" r:id="rId10"/>
    <p:sldId id="416" r:id="rId11"/>
    <p:sldId id="379" r:id="rId12"/>
    <p:sldId id="384" r:id="rId13"/>
    <p:sldId id="382" r:id="rId14"/>
    <p:sldId id="383" r:id="rId15"/>
    <p:sldId id="385" r:id="rId16"/>
    <p:sldId id="392" r:id="rId17"/>
    <p:sldId id="397" r:id="rId18"/>
    <p:sldId id="405" r:id="rId19"/>
    <p:sldId id="404" r:id="rId20"/>
    <p:sldId id="398" r:id="rId21"/>
    <p:sldId id="393" r:id="rId22"/>
    <p:sldId id="420" r:id="rId23"/>
    <p:sldId id="399" r:id="rId24"/>
    <p:sldId id="411" r:id="rId25"/>
    <p:sldId id="400" r:id="rId26"/>
    <p:sldId id="401" r:id="rId27"/>
    <p:sldId id="402" r:id="rId28"/>
    <p:sldId id="417" r:id="rId29"/>
    <p:sldId id="389" r:id="rId30"/>
    <p:sldId id="410" r:id="rId31"/>
    <p:sldId id="412" r:id="rId32"/>
    <p:sldId id="391" r:id="rId33"/>
    <p:sldId id="413" r:id="rId34"/>
    <p:sldId id="390" r:id="rId35"/>
    <p:sldId id="409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43" autoAdjust="0"/>
    <p:restoredTop sz="86349" autoAdjust="0"/>
  </p:normalViewPr>
  <p:slideViewPr>
    <p:cSldViewPr snapToGrid="0" snapToObjects="1">
      <p:cViewPr>
        <p:scale>
          <a:sx n="100" d="100"/>
          <a:sy n="100" d="100"/>
        </p:scale>
        <p:origin x="3216" y="8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2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3A62-9D77-1A44-8DB5-4DA900A12DD2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80CA-12A1-5F4F-9420-84776E4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5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88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78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case of reads of varying length, the ideal value for </a:t>
            </a:r>
            <a:r>
              <a:rPr lang="en-US" dirty="0"/>
              <a:t>--</a:t>
            </a:r>
            <a:r>
              <a:rPr lang="en-US" dirty="0" err="1"/>
              <a:t>sjdbOverhang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max(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ReadLength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)-1. In most cases, the default value of 100 will work similarly to the ideal value.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9814814  1c_star.in  </a:t>
            </a:r>
            <a:r>
              <a:rPr lang="en-US" dirty="0">
                <a:solidFill>
                  <a:srgbClr val="FED915"/>
                </a:solidFill>
                <a:effectLst/>
                <a:latin typeface="Monaco" pitchFamily="2" charset="77"/>
              </a:rPr>
              <a:t>wizard24         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 1 n   4 c  </a:t>
            </a:r>
            <a:r>
              <a:rPr lang="en-US" dirty="0">
                <a:solidFill>
                  <a:srgbClr val="FC2218"/>
                </a:solidFill>
                <a:effectLst/>
                <a:latin typeface="Monaco" pitchFamily="2" charset="77"/>
              </a:rPr>
              <a:t> 29.74gb/ 32gb  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  00:47:06  COMPLETED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3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75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2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install.packages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matrixStats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”)</a:t>
            </a:r>
          </a:p>
          <a:p>
            <a:r>
              <a:rPr lang="en-US" dirty="0" err="1"/>
              <a:t>BiocManager</a:t>
            </a:r>
            <a:r>
              <a:rPr lang="en-US" dirty="0"/>
              <a:t>::install("</a:t>
            </a:r>
            <a:r>
              <a:rPr lang="en-US" dirty="0" err="1"/>
              <a:t>MatrixGenerics</a:t>
            </a:r>
            <a:r>
              <a:rPr lang="en-US" dirty="0"/>
              <a:t>", "</a:t>
            </a:r>
            <a:r>
              <a:rPr lang="en-US" dirty="0" err="1"/>
              <a:t>DelayedArray</a:t>
            </a:r>
            <a:r>
              <a:rPr lang="en-US" dirty="0"/>
              <a:t>", "</a:t>
            </a:r>
            <a:r>
              <a:rPr lang="en-US" dirty="0" err="1"/>
              <a:t>SummarizedExperiment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1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68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alexdobin</a:t>
            </a:r>
            <a:r>
              <a:rPr lang="en-US" dirty="0"/>
              <a:t>/STAR/issues/703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N_multimapping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total number of multimapping reads, which are not counted at all, so the number is the same for each column.</a:t>
            </a:r>
            <a:br>
              <a:rPr lang="en-US" dirty="0"/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if a read overlaps a gene on the opposite strand, it will be counted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one of the stranded columns, but will be counted towards the gene (and not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unstranded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 Hence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unstranded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 be &lt;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(+)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(-).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groups.google.com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-star/c/qFLxINhF7cI/m/D0v-BRtpDAAJ?pli=1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exons of these two genes overlap completely on *opposite* strands,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unstranded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counting will yield 0 - all the reads will be considered "ambiguous".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stranded counts, however, will be done towards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correspodning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easiest way to check this is to view annotations on a genome browser.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07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install.packages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matrixStats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”)</a:t>
            </a:r>
          </a:p>
          <a:p>
            <a:r>
              <a:rPr lang="en-US" dirty="0" err="1"/>
              <a:t>BiocManager</a:t>
            </a:r>
            <a:r>
              <a:rPr lang="en-US" dirty="0"/>
              <a:t>::install("</a:t>
            </a:r>
            <a:r>
              <a:rPr lang="en-US" dirty="0" err="1"/>
              <a:t>MatrixGenerics</a:t>
            </a:r>
            <a:r>
              <a:rPr lang="en-US" dirty="0"/>
              <a:t>", "</a:t>
            </a:r>
            <a:r>
              <a:rPr lang="en-US" dirty="0" err="1"/>
              <a:t>DelayedArray</a:t>
            </a:r>
            <a:r>
              <a:rPr lang="en-US" dirty="0"/>
              <a:t>", "</a:t>
            </a:r>
            <a:r>
              <a:rPr lang="en-US" dirty="0" err="1"/>
              <a:t>SummarizedExperiment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84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57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22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649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9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8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80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79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11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7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42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1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5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35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60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SRA metadata describes the technical aspects of sequencing experiments: the sequencing libraries, preparation techniques and data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66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urier"/>
                <a:cs typeface="Courier"/>
              </a:rPr>
              <a:t># --split-files: write reads into different files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18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06C3-F7A7-844B-B36F-82CB98B2AC89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sra/?term=SRR1238718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828398"/>
          </a:xfrm>
        </p:spPr>
        <p:txBody>
          <a:bodyPr>
            <a:normAutofit/>
          </a:bodyPr>
          <a:lstStyle/>
          <a:p>
            <a:r>
              <a:rPr lang="en-US" sz="3600" dirty="0"/>
              <a:t>Lab – DE</a:t>
            </a:r>
            <a:br>
              <a:rPr lang="en-US" sz="3600" dirty="0"/>
            </a:br>
            <a:br>
              <a:rPr lang="en-US" sz="36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00" y="390656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4/20/2023</a:t>
            </a:r>
          </a:p>
        </p:txBody>
      </p:sp>
    </p:spTree>
    <p:extLst>
      <p:ext uri="{BB962C8B-B14F-4D97-AF65-F5344CB8AC3E}">
        <p14:creationId xmlns:p14="http://schemas.microsoft.com/office/powerpoint/2010/main" val="345419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CDAD-5640-584D-F4AA-8E74E757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sra</a:t>
            </a:r>
            <a:r>
              <a:rPr lang="en-US" dirty="0"/>
              <a:t>-toolkit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CDE7-C14B-BD85-0200-9C6EF6BE6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73" y="1600200"/>
            <a:ext cx="9015211" cy="1828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https://ftp-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trace.ncbi.nlm.nih.gov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sra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sdk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/3.0.2/sratoolkit.3.0.2-centos_linux64.tar.gz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xf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sratoolkit.3.0.2-centos_linux64.tar.gz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mv sratoolkit.3.0.2-centos_linux64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sratoolkit</a:t>
            </a:r>
            <a:endParaRPr lang="en-US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13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3212"/>
          </a:xfrm>
        </p:spPr>
        <p:txBody>
          <a:bodyPr>
            <a:normAutofit/>
          </a:bodyPr>
          <a:lstStyle/>
          <a:p>
            <a:r>
              <a:rPr lang="en-US" sz="3200" dirty="0"/>
              <a:t>format conversion - </a:t>
            </a:r>
            <a:r>
              <a:rPr lang="en-US" sz="3200" dirty="0" err="1"/>
              <a:t>fastq</a:t>
            </a:r>
            <a:r>
              <a:rPr lang="en-US" sz="3200" dirty="0"/>
              <a:t>-dump in </a:t>
            </a:r>
            <a:r>
              <a:rPr lang="en-US" sz="3200" dirty="0" err="1"/>
              <a:t>Beocat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1913"/>
            <a:ext cx="8267700" cy="25909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#!/bin/bash -l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</a:t>
            </a:r>
            <a:r>
              <a:rPr lang="en-US" sz="2000" dirty="0" err="1">
                <a:latin typeface="Courier"/>
                <a:cs typeface="Courier"/>
              </a:rPr>
              <a:t>mem</a:t>
            </a:r>
            <a:r>
              <a:rPr lang="en-US" sz="2000" dirty="0">
                <a:latin typeface="Courier"/>
                <a:cs typeface="Courier"/>
              </a:rPr>
              <a:t>-per-</a:t>
            </a:r>
            <a:r>
              <a:rPr lang="en-US" sz="2000" dirty="0" err="1">
                <a:latin typeface="Courier"/>
                <a:cs typeface="Courier"/>
              </a:rPr>
              <a:t>cpu</a:t>
            </a:r>
            <a:r>
              <a:rPr lang="en-US" sz="2000" dirty="0">
                <a:latin typeface="Courier"/>
                <a:cs typeface="Courier"/>
              </a:rPr>
              <a:t>=16G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--time=12:00:00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--nodes=1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–</a:t>
            </a:r>
            <a:r>
              <a:rPr lang="en-US" sz="2000" dirty="0" err="1">
                <a:latin typeface="Courier"/>
                <a:cs typeface="Courier"/>
              </a:rPr>
              <a:t>cpus</a:t>
            </a:r>
            <a:r>
              <a:rPr lang="en-US" sz="2000" dirty="0">
                <a:latin typeface="Courier"/>
                <a:cs typeface="Courier"/>
              </a:rPr>
              <a:t>-per-task=1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../utils/</a:t>
            </a:r>
            <a:r>
              <a:rPr lang="en-US" sz="1800" dirty="0" err="1">
                <a:latin typeface="Courier"/>
                <a:cs typeface="Courier"/>
              </a:rPr>
              <a:t>sratoolkit</a:t>
            </a:r>
            <a:r>
              <a:rPr lang="en-US" sz="1800" dirty="0">
                <a:latin typeface="Courier"/>
                <a:cs typeface="Courier"/>
              </a:rPr>
              <a:t>/bin/</a:t>
            </a:r>
            <a:r>
              <a:rPr lang="en-US" sz="1800" dirty="0" err="1">
                <a:latin typeface="Courier"/>
                <a:cs typeface="Courier"/>
              </a:rPr>
              <a:t>fasterq</a:t>
            </a:r>
            <a:r>
              <a:rPr lang="en-US" sz="1800" dirty="0">
                <a:latin typeface="Courier"/>
                <a:cs typeface="Courier"/>
              </a:rPr>
              <a:t>-dump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--split-files &lt;accession&gt;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DBBEE-4FBD-8943-844B-C2F235007878}"/>
              </a:ext>
            </a:extLst>
          </p:cNvPr>
          <p:cNvSpPr txBox="1"/>
          <p:nvPr/>
        </p:nvSpPr>
        <p:spPr>
          <a:xfrm>
            <a:off x="3179866" y="5733809"/>
            <a:ext cx="2321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SRR1238718_1.fastq</a:t>
            </a:r>
          </a:p>
          <a:p>
            <a:r>
              <a:rPr lang="en-US" sz="2000" dirty="0"/>
              <a:t>SRR1238718_2.fastq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A99FA-8B30-C04F-B208-A34CD94C3086}"/>
              </a:ext>
            </a:extLst>
          </p:cNvPr>
          <p:cNvSpPr txBox="1"/>
          <p:nvPr/>
        </p:nvSpPr>
        <p:spPr>
          <a:xfrm>
            <a:off x="294040" y="5019500"/>
            <a:ext cx="859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../utils/</a:t>
            </a:r>
            <a:r>
              <a:rPr lang="en-US" dirty="0" err="1">
                <a:latin typeface="Courier"/>
                <a:cs typeface="Courier"/>
              </a:rPr>
              <a:t>sratoolkit</a:t>
            </a:r>
            <a:r>
              <a:rPr lang="en-US" dirty="0">
                <a:latin typeface="Courier"/>
                <a:cs typeface="Courier"/>
              </a:rPr>
              <a:t>/bin/</a:t>
            </a:r>
            <a:r>
              <a:rPr lang="en-US" dirty="0" err="1">
                <a:latin typeface="Courier"/>
                <a:cs typeface="Courier"/>
              </a:rPr>
              <a:t>fasterq</a:t>
            </a:r>
            <a:r>
              <a:rPr lang="en-US" dirty="0">
                <a:latin typeface="Courier"/>
                <a:cs typeface="Courier"/>
              </a:rPr>
              <a:t>-dump --split-files SRR1238718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EF948B-8CFA-6748-A95F-42E46132E7F8}"/>
              </a:ext>
            </a:extLst>
          </p:cNvPr>
          <p:cNvSpPr txBox="1">
            <a:spLocks/>
          </p:cNvSpPr>
          <p:nvPr/>
        </p:nvSpPr>
        <p:spPr>
          <a:xfrm>
            <a:off x="206879" y="1227871"/>
            <a:ext cx="8267700" cy="677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err="1">
                <a:solidFill>
                  <a:srgbClr val="17375E"/>
                </a:solidFill>
              </a:rPr>
              <a:t>fasterq</a:t>
            </a:r>
            <a:r>
              <a:rPr lang="en-US" b="1" dirty="0">
                <a:solidFill>
                  <a:srgbClr val="17375E"/>
                </a:solidFill>
              </a:rPr>
              <a:t>-dump </a:t>
            </a:r>
            <a:r>
              <a:rPr lang="en-US" dirty="0"/>
              <a:t>[options] &lt;accession&gt;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7F703-6066-DB3F-1105-E8C6BF733BD8}"/>
              </a:ext>
            </a:extLst>
          </p:cNvPr>
          <p:cNvSpPr txBox="1"/>
          <p:nvPr/>
        </p:nvSpPr>
        <p:spPr>
          <a:xfrm>
            <a:off x="457200" y="5918475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 running</a:t>
            </a:r>
          </a:p>
        </p:txBody>
      </p:sp>
    </p:spTree>
    <p:extLst>
      <p:ext uri="{BB962C8B-B14F-4D97-AF65-F5344CB8AC3E}">
        <p14:creationId xmlns:p14="http://schemas.microsoft.com/office/powerpoint/2010/main" val="183821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/>
              <a:t>Beocat</a:t>
            </a:r>
            <a:r>
              <a:rPr lang="en-US" sz="3200" dirty="0"/>
              <a:t> pipeline to download SRA in batch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981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step 1: Prepare data: </a:t>
            </a:r>
            <a:r>
              <a:rPr lang="en-US" dirty="0" err="1"/>
              <a:t>dataset.txt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170112"/>
              </p:ext>
            </p:extLst>
          </p:nvPr>
        </p:nvGraphicFramePr>
        <p:xfrm>
          <a:off x="762000" y="3018631"/>
          <a:ext cx="7924800" cy="1795780"/>
        </p:xfrm>
        <a:graphic>
          <a:graphicData uri="http://schemas.openxmlformats.org/drawingml/2006/table">
            <a:tbl>
              <a:tblPr/>
              <a:tblGrid>
                <a:gridCol w="80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6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6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Genotype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Citation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SRR1819621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20800" y="5486400"/>
            <a:ext cx="245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Makarevitch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2015</a:t>
            </a:r>
          </a:p>
          <a:p>
            <a:r>
              <a:rPr lang="en-US" dirty="0"/>
              <a:t>Hirsch </a:t>
            </a:r>
            <a:r>
              <a:rPr lang="en-US" i="1" dirty="0"/>
              <a:t>et al</a:t>
            </a:r>
            <a:r>
              <a:rPr lang="en-US" dirty="0"/>
              <a:t>., 2016</a:t>
            </a:r>
          </a:p>
        </p:txBody>
      </p:sp>
    </p:spTree>
    <p:extLst>
      <p:ext uri="{BB962C8B-B14F-4D97-AF65-F5344CB8AC3E}">
        <p14:creationId xmlns:p14="http://schemas.microsoft.com/office/powerpoint/2010/main" val="799694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/>
              <a:t>Beocat</a:t>
            </a:r>
            <a:r>
              <a:rPr lang="en-US" sz="3200" dirty="0"/>
              <a:t> pipeline to download SRA in batch - II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7640" y="1633092"/>
            <a:ext cx="7669160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must check</a:t>
            </a:r>
          </a:p>
          <a:p>
            <a:r>
              <a:rPr lang="en-US" dirty="0" err="1">
                <a:latin typeface="Courier"/>
                <a:cs typeface="Courier"/>
              </a:rPr>
              <a:t>meta_file</a:t>
            </a:r>
            <a:r>
              <a:rPr lang="en-US" dirty="0">
                <a:latin typeface="Courier"/>
                <a:cs typeface="Courier"/>
              </a:rPr>
              <a:t>=</a:t>
            </a:r>
            <a:r>
              <a:rPr lang="en-US" dirty="0" err="1">
                <a:latin typeface="Courier"/>
                <a:cs typeface="Courier"/>
              </a:rPr>
              <a:t>dataset.txt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srr_col</a:t>
            </a:r>
            <a:r>
              <a:rPr lang="en-US" dirty="0">
                <a:latin typeface="Courier"/>
                <a:cs typeface="Courier"/>
              </a:rPr>
              <a:t>=2</a:t>
            </a:r>
          </a:p>
          <a:p>
            <a:r>
              <a:rPr lang="en-US" dirty="0" err="1">
                <a:latin typeface="Courier"/>
                <a:cs typeface="Courier"/>
              </a:rPr>
              <a:t>rename_col</a:t>
            </a:r>
            <a:r>
              <a:rPr lang="en-US" dirty="0">
                <a:latin typeface="Courier"/>
                <a:cs typeface="Courier"/>
              </a:rPr>
              <a:t>=4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running</a:t>
            </a:r>
          </a:p>
          <a:p>
            <a:r>
              <a:rPr lang="en-US" dirty="0" err="1">
                <a:latin typeface="Courier"/>
                <a:cs typeface="Courier"/>
              </a:rPr>
              <a:t>perl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../utils/scripts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fasterq_dump.sbatch.pl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r>
              <a:rPr lang="en-US" dirty="0">
                <a:latin typeface="Courier"/>
                <a:cs typeface="Courier"/>
              </a:rPr>
              <a:t>--in $</a:t>
            </a:r>
            <a:r>
              <a:rPr lang="en-US" dirty="0" err="1">
                <a:latin typeface="Courier"/>
                <a:cs typeface="Courier"/>
              </a:rPr>
              <a:t>meta_file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r>
              <a:rPr lang="en-US" dirty="0">
                <a:latin typeface="Courier"/>
                <a:cs typeface="Courier"/>
              </a:rPr>
              <a:t>--</a:t>
            </a:r>
            <a:r>
              <a:rPr lang="en-US" dirty="0" err="1">
                <a:latin typeface="Courier"/>
                <a:cs typeface="Courier"/>
              </a:rPr>
              <a:t>srrcol</a:t>
            </a:r>
            <a:r>
              <a:rPr lang="en-US" dirty="0">
                <a:latin typeface="Courier"/>
                <a:cs typeface="Courier"/>
              </a:rPr>
              <a:t> 2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create a script to rename downloaded files</a:t>
            </a:r>
          </a:p>
          <a:p>
            <a:r>
              <a:rPr lang="en-US" dirty="0">
                <a:latin typeface="Courier"/>
                <a:cs typeface="Courier"/>
              </a:rPr>
              <a:t>cut $</a:t>
            </a:r>
            <a:r>
              <a:rPr lang="en-US" dirty="0" err="1">
                <a:latin typeface="Courier"/>
                <a:cs typeface="Courier"/>
              </a:rPr>
              <a:t>meta_file</a:t>
            </a:r>
            <a:r>
              <a:rPr lang="en-US" dirty="0">
                <a:latin typeface="Courier"/>
                <a:cs typeface="Courier"/>
              </a:rPr>
              <a:t> -f $srr_col,$</a:t>
            </a:r>
            <a:r>
              <a:rPr lang="en-US" dirty="0" err="1">
                <a:latin typeface="Courier"/>
                <a:cs typeface="Courier"/>
              </a:rPr>
              <a:t>rename_col</a:t>
            </a:r>
            <a:r>
              <a:rPr lang="en-US" dirty="0">
                <a:latin typeface="Courier"/>
                <a:cs typeface="Courier"/>
              </a:rPr>
              <a:t> | \</a:t>
            </a:r>
          </a:p>
          <a:p>
            <a:r>
              <a:rPr lang="en-US" dirty="0">
                <a:latin typeface="Courier"/>
                <a:cs typeface="Courier"/>
              </a:rPr>
              <a:t>grep "^[EDS]RR" | \</a:t>
            </a:r>
          </a:p>
          <a:p>
            <a:r>
              <a:rPr lang="en-US" dirty="0">
                <a:latin typeface="Courier"/>
                <a:cs typeface="Courier"/>
              </a:rPr>
              <a:t>sed 's/^/rename /g' | sed 's/\t/ /g' | \</a:t>
            </a:r>
          </a:p>
          <a:p>
            <a:r>
              <a:rPr lang="en-US" dirty="0">
                <a:latin typeface="Courier"/>
                <a:cs typeface="Courier"/>
              </a:rPr>
              <a:t>sed 's/$/ *</a:t>
            </a:r>
            <a:r>
              <a:rPr lang="en-US" dirty="0" err="1">
                <a:latin typeface="Courier"/>
                <a:cs typeface="Courier"/>
              </a:rPr>
              <a:t>fastq</a:t>
            </a:r>
            <a:r>
              <a:rPr lang="en-US" dirty="0">
                <a:latin typeface="Courier"/>
                <a:cs typeface="Courier"/>
              </a:rPr>
              <a:t>/g’ &gt; 2c_rename.sh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5509" y="1154935"/>
            <a:ext cx="3311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working directory: 1_raw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8ED9A-DFB7-9D09-30FC-DB045A8FB559}"/>
              </a:ext>
            </a:extLst>
          </p:cNvPr>
          <p:cNvSpPr txBox="1"/>
          <p:nvPr/>
        </p:nvSpPr>
        <p:spPr>
          <a:xfrm>
            <a:off x="2881497" y="6060142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8000"/>
                </a:solidFill>
              </a:defRPr>
            </a:lvl1pPr>
          </a:lstStyle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bash 1c_dn.sh </a:t>
            </a:r>
          </a:p>
        </p:txBody>
      </p:sp>
    </p:spTree>
    <p:extLst>
      <p:ext uri="{BB962C8B-B14F-4D97-AF65-F5344CB8AC3E}">
        <p14:creationId xmlns:p14="http://schemas.microsoft.com/office/powerpoint/2010/main" val="166938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/>
              <a:t>Beocat</a:t>
            </a:r>
            <a:r>
              <a:rPr lang="en-US" sz="3200" dirty="0"/>
              <a:t> pipeline to download SRA in batch 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196" y="1375022"/>
            <a:ext cx="8229600" cy="1207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step 3: Check and run "</a:t>
            </a:r>
            <a:r>
              <a:rPr lang="en-US" dirty="0" err="1"/>
              <a:t>rename.sh</a:t>
            </a:r>
            <a:r>
              <a:rPr lang="en-US" dirty="0"/>
              <a:t>" to change names (optional)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940094" y="3787420"/>
            <a:ext cx="619913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 2c_rename.sh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extract a subset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to save time for alignment</a:t>
            </a:r>
          </a:p>
          <a:p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 3c_subsample.sh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678" y="6121697"/>
            <a:ext cx="3311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working directory: 1_raw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CEE56-BF6B-14DF-9F0B-A30A58461FC8}"/>
              </a:ext>
            </a:extLst>
          </p:cNvPr>
          <p:cNvSpPr txBox="1"/>
          <p:nvPr/>
        </p:nvSpPr>
        <p:spPr>
          <a:xfrm>
            <a:off x="1762523" y="2955419"/>
            <a:ext cx="4861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After downloading is finished, …</a:t>
            </a:r>
          </a:p>
        </p:txBody>
      </p:sp>
    </p:spTree>
    <p:extLst>
      <p:ext uri="{BB962C8B-B14F-4D97-AF65-F5344CB8AC3E}">
        <p14:creationId xmlns:p14="http://schemas.microsoft.com/office/powerpoint/2010/main" val="1986857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II.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189" y="1688856"/>
            <a:ext cx="8719622" cy="3892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perl</a:t>
            </a:r>
            <a:r>
              <a:rPr lang="en-US" sz="1600" dirty="0">
                <a:latin typeface="Courier"/>
                <a:cs typeface="Courier"/>
              </a:rPr>
              <a:t> /homes/liu3zhen/local/</a:t>
            </a:r>
            <a:r>
              <a:rPr lang="en-US" sz="1600" dirty="0" err="1">
                <a:latin typeface="Courier"/>
                <a:cs typeface="Courier"/>
              </a:rPr>
              <a:t>slurm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trimmomatic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trimmomatic.sbatch.pl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--mem 4G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--time 1-00:00:00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trim_shell</a:t>
            </a:r>
            <a:r>
              <a:rPr lang="en-US" sz="1600" dirty="0">
                <a:latin typeface="Courier"/>
                <a:cs typeface="Courier"/>
              </a:rPr>
              <a:t> "../utils/scripts/</a:t>
            </a:r>
            <a:r>
              <a:rPr lang="en-US" sz="1600" dirty="0" err="1">
                <a:latin typeface="Courier"/>
                <a:cs typeface="Courier"/>
              </a:rPr>
              <a:t>trimmomatic.pe.sh</a:t>
            </a:r>
            <a:r>
              <a:rPr lang="en-US" sz="16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trimmomatic</a:t>
            </a:r>
            <a:r>
              <a:rPr lang="en-US" sz="1600" dirty="0">
                <a:latin typeface="Courier"/>
                <a:cs typeface="Courier"/>
              </a:rPr>
              <a:t> "../utils/Trimmomatic-0.38/trimmomatic-0.38.jar"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adaptor_file</a:t>
            </a:r>
            <a:r>
              <a:rPr lang="en-US" sz="1600" dirty="0">
                <a:latin typeface="Courier"/>
                <a:cs typeface="Courier"/>
              </a:rPr>
              <a:t> "../utils/Trimmomatic-0.38/adapters/TruSeq3-PE.fa" \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Courier"/>
              </a:rPr>
              <a:t>--</a:t>
            </a:r>
            <a:r>
              <a:rPr lang="en-US" sz="1600" dirty="0" err="1">
                <a:latin typeface="Courier" pitchFamily="2" charset="0"/>
                <a:cs typeface="Courier"/>
              </a:rPr>
              <a:t>indir</a:t>
            </a:r>
            <a:r>
              <a:rPr lang="en-US" sz="1600" dirty="0">
                <a:latin typeface="Courier" pitchFamily="2" charset="0"/>
                <a:cs typeface="Courier"/>
              </a:rPr>
              <a:t> "</a:t>
            </a:r>
            <a:r>
              <a:rPr lang="en-US" sz="1600" dirty="0">
                <a:latin typeface="Courier" pitchFamily="2" charset="0"/>
              </a:rPr>
              <a:t>../1_raw</a:t>
            </a:r>
            <a:r>
              <a:rPr lang="en-US" sz="1600" dirty="0">
                <a:latin typeface="Courier" pitchFamily="2" charset="0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outdir</a:t>
            </a:r>
            <a:r>
              <a:rPr lang="en-US" sz="1600" dirty="0">
                <a:latin typeface="Courier"/>
                <a:cs typeface="Courier"/>
              </a:rPr>
              <a:t> "."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--fq1feature "_1.fastq"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--fq2feature "_2.fastq"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--threads 4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min_len</a:t>
            </a:r>
            <a:r>
              <a:rPr lang="en-US" sz="1600" dirty="0">
                <a:latin typeface="Courier"/>
                <a:cs typeface="Courier"/>
              </a:rPr>
              <a:t> 40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189" y="954500"/>
            <a:ext cx="3521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working directory: 2_trim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3C3E4-6DC9-9402-D58E-30A74559D034}"/>
              </a:ext>
            </a:extLst>
          </p:cNvPr>
          <p:cNvSpPr txBox="1"/>
          <p:nvPr/>
        </p:nvSpPr>
        <p:spPr>
          <a:xfrm>
            <a:off x="3162300" y="5727700"/>
            <a:ext cx="2507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8000"/>
                </a:solidFill>
              </a:defRPr>
            </a:lvl1pPr>
          </a:lstStyle>
          <a:p>
            <a:r>
              <a:rPr lang="en-US" sz="2800" dirty="0"/>
              <a:t>bash 1c_trim.sh</a:t>
            </a:r>
          </a:p>
        </p:txBody>
      </p:sp>
    </p:spTree>
    <p:extLst>
      <p:ext uri="{BB962C8B-B14F-4D97-AF65-F5344CB8AC3E}">
        <p14:creationId xmlns:p14="http://schemas.microsoft.com/office/powerpoint/2010/main" val="1318937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II. Trimming: </a:t>
            </a:r>
            <a:r>
              <a:rPr lang="en-US" sz="3200" dirty="0" err="1"/>
              <a:t>sbatch</a:t>
            </a:r>
            <a:r>
              <a:rPr lang="en-US" sz="3200" dirty="0"/>
              <a:t> command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867" y="1676400"/>
            <a:ext cx="86444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#!/bin/bash -l</a:t>
            </a:r>
          </a:p>
          <a:p>
            <a:r>
              <a:rPr lang="en-US" dirty="0">
                <a:latin typeface="Courier"/>
                <a:cs typeface="Courier"/>
              </a:rPr>
              <a:t>#SBATCH --mem-per-</a:t>
            </a:r>
            <a:r>
              <a:rPr lang="en-US" dirty="0" err="1">
                <a:latin typeface="Courier"/>
                <a:cs typeface="Courier"/>
              </a:rPr>
              <a:t>cpu</a:t>
            </a:r>
            <a:r>
              <a:rPr lang="en-US" dirty="0">
                <a:latin typeface="Courier"/>
                <a:cs typeface="Courier"/>
              </a:rPr>
              <a:t>=4</a:t>
            </a:r>
          </a:p>
          <a:p>
            <a:r>
              <a:rPr lang="en-US" dirty="0">
                <a:latin typeface="Courier"/>
                <a:cs typeface="Courier"/>
              </a:rPr>
              <a:t>#SBATCH --time=1-00:00:00</a:t>
            </a:r>
          </a:p>
          <a:p>
            <a:r>
              <a:rPr lang="en-US" dirty="0">
                <a:latin typeface="Courier"/>
                <a:cs typeface="Courier"/>
              </a:rPr>
              <a:t>#SBATCH --</a:t>
            </a:r>
            <a:r>
              <a:rPr lang="en-US" dirty="0" err="1">
                <a:latin typeface="Courier"/>
                <a:cs typeface="Courier"/>
              </a:rPr>
              <a:t>cpus</a:t>
            </a:r>
            <a:r>
              <a:rPr lang="en-US" dirty="0">
                <a:latin typeface="Courier"/>
                <a:cs typeface="Courier"/>
              </a:rPr>
              <a:t>-per-task=4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module load Java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bash </a:t>
            </a:r>
            <a:r>
              <a:rPr lang="en-US" sz="1600" dirty="0">
                <a:latin typeface="Courier"/>
                <a:cs typeface="Courier"/>
              </a:rPr>
              <a:t>/homes/liu3zhen/local/</a:t>
            </a:r>
            <a:r>
              <a:rPr lang="en-US" sz="1600" dirty="0" err="1">
                <a:latin typeface="Courier"/>
                <a:cs typeface="Courier"/>
              </a:rPr>
              <a:t>slurm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trimmomatic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trimmomatic.pe.sh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r>
              <a:rPr lang="en-US" dirty="0">
                <a:latin typeface="Courier"/>
                <a:cs typeface="Courier"/>
              </a:rPr>
              <a:t>../utils/Trimmomatic-0.38/trimmomatic-0.38.jar \</a:t>
            </a:r>
          </a:p>
          <a:p>
            <a:r>
              <a:rPr lang="en-US" dirty="0">
                <a:latin typeface="Courier"/>
                <a:cs typeface="Courier"/>
              </a:rPr>
              <a:t>../utils/Trimmomatic-0.38/adapters/TruSeq3-PE.fa \</a:t>
            </a:r>
          </a:p>
          <a:p>
            <a:r>
              <a:rPr lang="en-US" dirty="0">
                <a:latin typeface="Courier"/>
                <a:cs typeface="Courier"/>
              </a:rPr>
              <a:t>../1_raw . _1.fastq _2.fastq 4 40 </a:t>
            </a:r>
            <a:r>
              <a:rPr lang="en-US" dirty="0" err="1">
                <a:latin typeface="Courier"/>
                <a:cs typeface="Courier"/>
              </a:rPr>
              <a:t>xxx.fastq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E0BEC-8D19-0427-E0B5-EDA39F6E4064}"/>
              </a:ext>
            </a:extLst>
          </p:cNvPr>
          <p:cNvSpPr txBox="1"/>
          <p:nvPr/>
        </p:nvSpPr>
        <p:spPr>
          <a:xfrm>
            <a:off x="3446234" y="5560788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 running</a:t>
            </a:r>
          </a:p>
        </p:txBody>
      </p:sp>
    </p:spTree>
    <p:extLst>
      <p:ext uri="{BB962C8B-B14F-4D97-AF65-F5344CB8AC3E}">
        <p14:creationId xmlns:p14="http://schemas.microsoft.com/office/powerpoint/2010/main" val="976046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Rectangle 2"/>
          <p:cNvSpPr/>
          <p:nvPr/>
        </p:nvSpPr>
        <p:spPr>
          <a:xfrm>
            <a:off x="5816599" y="3543546"/>
            <a:ext cx="2006600" cy="126552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14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28662"/>
          </a:xfrm>
        </p:spPr>
        <p:txBody>
          <a:bodyPr>
            <a:normAutofit/>
          </a:bodyPr>
          <a:lstStyle/>
          <a:p>
            <a:r>
              <a:rPr lang="en-US" sz="3600" dirty="0"/>
              <a:t>STAR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841042"/>
            <a:ext cx="83727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High speed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Unbiased de novo detection of canonical junctions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discovery of non-canonical splices and chimeric transcripts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Capable of mapping full-length RNA sequences</a:t>
            </a:r>
          </a:p>
          <a:p>
            <a:endParaRPr lang="en-US" sz="2800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4AB5CD3-A168-7C44-93AF-058292A8E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20" y="1166581"/>
            <a:ext cx="5771160" cy="8580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95FB36-2986-BC49-8761-9AFFD83001F9}"/>
              </a:ext>
            </a:extLst>
          </p:cNvPr>
          <p:cNvSpPr txBox="1"/>
          <p:nvPr/>
        </p:nvSpPr>
        <p:spPr>
          <a:xfrm>
            <a:off x="5890160" y="198298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of 4/18/2021</a:t>
            </a:r>
          </a:p>
        </p:txBody>
      </p:sp>
    </p:spTree>
    <p:extLst>
      <p:ext uri="{BB962C8B-B14F-4D97-AF65-F5344CB8AC3E}">
        <p14:creationId xmlns:p14="http://schemas.microsoft.com/office/powerpoint/2010/main" val="1224944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STAR Reference</a:t>
            </a:r>
            <a:r>
              <a:rPr lang="en-US" sz="3600" baseline="0" dirty="0"/>
              <a:t> genome indexing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49792" y="1601831"/>
            <a:ext cx="784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 the reference genome with the annotation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0300" y="2249109"/>
            <a:ext cx="6692900" cy="41395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ourier"/>
                <a:cs typeface="Courier"/>
              </a:rPr>
              <a:t>#!/bin/bash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"/>
                <a:cs typeface="Courier"/>
              </a:rPr>
              <a:t>#SBATCH --</a:t>
            </a:r>
            <a:r>
              <a:rPr lang="en-US" sz="2000" dirty="0" err="1">
                <a:latin typeface="Courier"/>
                <a:cs typeface="Courier"/>
              </a:rPr>
              <a:t>cpus</a:t>
            </a:r>
            <a:r>
              <a:rPr lang="en-US" sz="2000" dirty="0">
                <a:latin typeface="Courier"/>
                <a:cs typeface="Courier"/>
              </a:rPr>
              <a:t>-per-task=4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"/>
                <a:cs typeface="Courier"/>
              </a:rPr>
              <a:t>#SBATCH --</a:t>
            </a:r>
            <a:r>
              <a:rPr lang="en-US" sz="2000" dirty="0" err="1">
                <a:latin typeface="Courier"/>
                <a:cs typeface="Courier"/>
              </a:rPr>
              <a:t>mem</a:t>
            </a:r>
            <a:r>
              <a:rPr lang="en-US" sz="2000" dirty="0">
                <a:latin typeface="Courier"/>
                <a:cs typeface="Courier"/>
              </a:rPr>
              <a:t>-per-</a:t>
            </a:r>
            <a:r>
              <a:rPr lang="en-US" sz="2000" dirty="0" err="1">
                <a:latin typeface="Courier"/>
                <a:cs typeface="Courier"/>
              </a:rPr>
              <a:t>cpu</a:t>
            </a:r>
            <a:r>
              <a:rPr lang="en-US" sz="2000" dirty="0">
                <a:latin typeface="Courier"/>
                <a:cs typeface="Courier"/>
              </a:rPr>
              <a:t>=8g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"/>
                <a:cs typeface="Courier"/>
              </a:rPr>
              <a:t>#SBATCH --time=1-00:00:00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"/>
                <a:cs typeface="Courier"/>
              </a:rPr>
              <a:t>module load STAR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"/>
                <a:cs typeface="Courier"/>
              </a:rPr>
              <a:t>STAR --</a:t>
            </a:r>
            <a:r>
              <a:rPr lang="en-US" sz="2000" dirty="0" err="1">
                <a:latin typeface="Courier"/>
                <a:cs typeface="Courier"/>
              </a:rPr>
              <a:t>runThreadN</a:t>
            </a:r>
            <a:r>
              <a:rPr lang="en-US" sz="2000" dirty="0">
                <a:latin typeface="Courier"/>
                <a:cs typeface="Courier"/>
              </a:rPr>
              <a:t> 4 \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"/>
                <a:cs typeface="Courier"/>
              </a:rPr>
              <a:t> --</a:t>
            </a:r>
            <a:r>
              <a:rPr lang="en-US" sz="2000" dirty="0" err="1">
                <a:latin typeface="Courier"/>
                <a:cs typeface="Courier"/>
              </a:rPr>
              <a:t>runMode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genomeGenerate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"/>
                <a:cs typeface="Courier"/>
              </a:rPr>
              <a:t> --</a:t>
            </a:r>
            <a:r>
              <a:rPr lang="en-US" sz="2000" dirty="0" err="1">
                <a:latin typeface="Courier"/>
                <a:cs typeface="Courier"/>
              </a:rPr>
              <a:t>genomeDir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 pitchFamily="2" charset="0"/>
                <a:cs typeface="Courier"/>
              </a:rPr>
              <a:t>"</a:t>
            </a:r>
            <a:r>
              <a:rPr lang="en-US" sz="2000" dirty="0">
                <a:latin typeface="Courier"/>
                <a:cs typeface="Courier"/>
              </a:rPr>
              <a:t>.</a:t>
            </a:r>
            <a:r>
              <a:rPr lang="en-US" sz="2000" dirty="0">
                <a:latin typeface="Courier" pitchFamily="2" charset="0"/>
                <a:cs typeface="Courier"/>
              </a:rPr>
              <a:t>"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"/>
                <a:cs typeface="Courier"/>
              </a:rPr>
              <a:t> --</a:t>
            </a:r>
            <a:r>
              <a:rPr lang="en-US" sz="2000" dirty="0" err="1">
                <a:latin typeface="Courier"/>
                <a:cs typeface="Courier"/>
              </a:rPr>
              <a:t>genomeFastaFiles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B73v5.fasta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"/>
                <a:cs typeface="Courier"/>
              </a:rPr>
              <a:t> --</a:t>
            </a:r>
            <a:r>
              <a:rPr lang="en-US" sz="2000" dirty="0" err="1">
                <a:latin typeface="Courier"/>
                <a:cs typeface="Courier"/>
              </a:rPr>
              <a:t>sjdbGTFfile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B73v5.gtf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"/>
                <a:cs typeface="Courier"/>
              </a:rPr>
              <a:t> --</a:t>
            </a:r>
            <a:r>
              <a:rPr lang="en-US" sz="2000" dirty="0" err="1">
                <a:latin typeface="Courier"/>
                <a:cs typeface="Courier"/>
              </a:rPr>
              <a:t>sjdbOverhang</a:t>
            </a:r>
            <a:r>
              <a:rPr lang="en-US" sz="2000" dirty="0">
                <a:latin typeface="Courier"/>
                <a:cs typeface="Courier"/>
              </a:rPr>
              <a:t> 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D2C41-0C7D-E9EA-35A9-59EDF863F8B9}"/>
              </a:ext>
            </a:extLst>
          </p:cNvPr>
          <p:cNvSpPr txBox="1"/>
          <p:nvPr/>
        </p:nvSpPr>
        <p:spPr>
          <a:xfrm>
            <a:off x="5372100" y="1128846"/>
            <a:ext cx="343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working directory: 0_ref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7A168-D328-F317-45E9-AF663E2DBC33}"/>
              </a:ext>
            </a:extLst>
          </p:cNvPr>
          <p:cNvSpPr txBox="1"/>
          <p:nvPr/>
        </p:nvSpPr>
        <p:spPr>
          <a:xfrm>
            <a:off x="332065" y="1036513"/>
            <a:ext cx="3062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8000"/>
                </a:solidFill>
              </a:defRPr>
            </a:lvl1pPr>
          </a:lstStyle>
          <a:p>
            <a:r>
              <a:rPr lang="en-US" sz="2400" dirty="0" err="1"/>
              <a:t>sbatch</a:t>
            </a:r>
            <a:r>
              <a:rPr lang="en-US" sz="2400" dirty="0"/>
              <a:t> 1c_star.index.sh</a:t>
            </a:r>
          </a:p>
        </p:txBody>
      </p:sp>
    </p:spTree>
    <p:extLst>
      <p:ext uri="{BB962C8B-B14F-4D97-AF65-F5344CB8AC3E}">
        <p14:creationId xmlns:p14="http://schemas.microsoft.com/office/powerpoint/2010/main" val="273393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5B10CF-EE26-B648-B311-623670866497}"/>
              </a:ext>
            </a:extLst>
          </p:cNvPr>
          <p:cNvSpPr/>
          <p:nvPr/>
        </p:nvSpPr>
        <p:spPr>
          <a:xfrm>
            <a:off x="185737" y="2348346"/>
            <a:ext cx="87725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if (!</a:t>
            </a:r>
            <a:r>
              <a:rPr lang="en-US" sz="2400" dirty="0" err="1">
                <a:latin typeface="Courier" pitchFamily="2" charset="0"/>
              </a:rPr>
              <a:t>requireNamespace</a:t>
            </a:r>
            <a:r>
              <a:rPr lang="en-US" sz="2400" dirty="0">
                <a:latin typeface="Courier" pitchFamily="2" charset="0"/>
              </a:rPr>
              <a:t>("</a:t>
            </a:r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",quietly=T))</a:t>
            </a:r>
          </a:p>
          <a:p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dirty="0" err="1">
                <a:latin typeface="Courier" pitchFamily="2" charset="0"/>
              </a:rPr>
              <a:t>install.packages</a:t>
            </a:r>
            <a:r>
              <a:rPr lang="en-US" sz="2400" dirty="0">
                <a:latin typeface="Courier" pitchFamily="2" charset="0"/>
              </a:rPr>
              <a:t>("</a:t>
            </a:r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")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::install("DESeq2")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2C35F1-FEBA-0D4D-9919-91C8C30F217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Install DESeq2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C8B6A-BF67-A447-B7A3-DCE7EAA5138D}"/>
              </a:ext>
            </a:extLst>
          </p:cNvPr>
          <p:cNvSpPr txBox="1"/>
          <p:nvPr/>
        </p:nvSpPr>
        <p:spPr>
          <a:xfrm>
            <a:off x="185737" y="355312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158693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442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III. STAR: </a:t>
            </a:r>
            <a:r>
              <a:rPr lang="en-US" sz="3200" dirty="0" err="1"/>
              <a:t>sbatch</a:t>
            </a:r>
            <a:r>
              <a:rPr lang="en-US" sz="3200" dirty="0"/>
              <a:t> script (</a:t>
            </a:r>
            <a:r>
              <a:rPr lang="en-US" sz="3200" b="1" dirty="0">
                <a:solidFill>
                  <a:srgbClr val="FF0000"/>
                </a:solidFill>
              </a:rPr>
              <a:t>one sample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4" y="1073137"/>
            <a:ext cx="8695266" cy="553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module load STAR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STAR --</a:t>
            </a:r>
            <a:r>
              <a:rPr lang="en-US" sz="1600" dirty="0" err="1">
                <a:latin typeface="Courier"/>
                <a:cs typeface="Courier"/>
              </a:rPr>
              <a:t>runThreadN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genomeDir</a:t>
            </a:r>
            <a:r>
              <a:rPr lang="en-US" sz="1600" dirty="0">
                <a:latin typeface="Courier"/>
                <a:cs typeface="Courier"/>
              </a:rPr>
              <a:t> /homes/liu3zhen/teaching/datasets/DE/0-ref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readFilesIn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../2_trim/cold1.R1.pair.fq ../2_trim/cold1.R2.pair.fq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alignIntronMax</a:t>
            </a:r>
            <a:r>
              <a:rPr lang="en-US" sz="16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alignMatesGapMax</a:t>
            </a:r>
            <a:r>
              <a:rPr lang="en-US" sz="16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outFileNamePrefix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cold1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outSAMattrIHstart</a:t>
            </a:r>
            <a:r>
              <a:rPr lang="en-US" sz="16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outSAMmultNmax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outSAMstrandField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intronMotif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outFilterIntronMotifs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RemoveNoncanonicalUnannotated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outSAMtype</a:t>
            </a:r>
            <a:r>
              <a:rPr lang="en-US" sz="1600" dirty="0">
                <a:latin typeface="Courier"/>
                <a:cs typeface="Courier"/>
              </a:rPr>
              <a:t> BAM </a:t>
            </a:r>
            <a:r>
              <a:rPr lang="en-US" sz="1600" dirty="0" err="1">
                <a:latin typeface="Courier"/>
                <a:cs typeface="Courier"/>
              </a:rPr>
              <a:t>SortedByCoordinate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quantMode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GeneCounts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outFilterMismatchNmax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outFilterMismatchNoverLmax</a:t>
            </a:r>
            <a:r>
              <a:rPr lang="en-US" sz="1600" dirty="0">
                <a:latin typeface="Courier"/>
                <a:cs typeface="Courier"/>
              </a:rPr>
              <a:t> 0.02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outFilterMatchNmin</a:t>
            </a:r>
            <a:r>
              <a:rPr lang="en-US" sz="16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outSJfilterReads</a:t>
            </a:r>
            <a:r>
              <a:rPr lang="en-US" sz="16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outFilterMultimapNmax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outFilterMultimapScoreRange</a:t>
            </a:r>
            <a:r>
              <a:rPr lang="en-US" sz="1600" dirty="0">
                <a:latin typeface="Courier"/>
                <a:cs typeface="Courier"/>
              </a:rPr>
              <a:t>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50AB1-7F4F-952B-7CFA-7069C9921FD6}"/>
              </a:ext>
            </a:extLst>
          </p:cNvPr>
          <p:cNvSpPr txBox="1"/>
          <p:nvPr/>
        </p:nvSpPr>
        <p:spPr>
          <a:xfrm>
            <a:off x="6252934" y="5649688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 running</a:t>
            </a:r>
          </a:p>
        </p:txBody>
      </p:sp>
    </p:spTree>
    <p:extLst>
      <p:ext uri="{BB962C8B-B14F-4D97-AF65-F5344CB8AC3E}">
        <p14:creationId xmlns:p14="http://schemas.microsoft.com/office/powerpoint/2010/main" val="4045596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56695"/>
          </a:xfrm>
        </p:spPr>
        <p:txBody>
          <a:bodyPr>
            <a:normAutofit/>
          </a:bodyPr>
          <a:lstStyle/>
          <a:p>
            <a:r>
              <a:rPr lang="en-US" sz="2800" dirty="0"/>
              <a:t>Part III. STAR: generate </a:t>
            </a:r>
            <a:r>
              <a:rPr lang="en-US" sz="2800" dirty="0" err="1"/>
              <a:t>sbatch</a:t>
            </a:r>
            <a:r>
              <a:rPr lang="en-US" sz="2800" dirty="0"/>
              <a:t> scripts and submit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375" y="965914"/>
            <a:ext cx="7514167" cy="5756262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module load STAR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../utils/scripts/</a:t>
            </a:r>
            <a:r>
              <a:rPr lang="en-US" sz="1400" dirty="0" err="1">
                <a:latin typeface="Courier"/>
                <a:cs typeface="Courier"/>
              </a:rPr>
              <a:t>STAR.module.sbatch.pl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--mem 48 --threads 1 --time 12:00:00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indir</a:t>
            </a:r>
            <a:r>
              <a:rPr lang="en-US" sz="1400" dirty="0">
                <a:latin typeface="Courier"/>
                <a:cs typeface="Courier"/>
              </a:rPr>
              <a:t> ../2_trim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dbdir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  <a:t>../0_ref </a:t>
            </a:r>
            <a:r>
              <a:rPr lang="en-US" sz="14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--fq1feature .R1.pair.fq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--fq2feature .R2.pair.fq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alignIntronMax</a:t>
            </a:r>
            <a:r>
              <a:rPr lang="en-US" sz="14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alignMatesGapMax</a:t>
            </a:r>
            <a:r>
              <a:rPr lang="en-US" sz="14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outSAMattrIHstart</a:t>
            </a:r>
            <a:r>
              <a:rPr lang="en-US" sz="14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outSAMmultNmax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outSAMstrandField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intronMotif</a:t>
            </a:r>
            <a:r>
              <a:rPr lang="en-US" sz="1400" dirty="0">
                <a:latin typeface="Courier"/>
                <a:cs typeface="Courier"/>
              </a:rPr>
              <a:t> 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outFilterIntronMotifs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RemoveNoncanonicalUnannotated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outSAMtype</a:t>
            </a:r>
            <a:r>
              <a:rPr lang="en-US" sz="1400" dirty="0">
                <a:latin typeface="Courier"/>
                <a:cs typeface="Courier"/>
              </a:rPr>
              <a:t> "BAM </a:t>
            </a:r>
            <a:r>
              <a:rPr lang="en-US" sz="1400" dirty="0" err="1">
                <a:latin typeface="Courier"/>
                <a:cs typeface="Courier"/>
              </a:rPr>
              <a:t>SortedByCoordinate</a:t>
            </a:r>
            <a:r>
              <a:rPr lang="en-US" sz="14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quantMode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GeneCounts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outFilterMismatchNmax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outFilterMismatchNoverLmax</a:t>
            </a:r>
            <a:r>
              <a:rPr lang="en-US" sz="1400" dirty="0">
                <a:latin typeface="Courier"/>
                <a:cs typeface="Courier"/>
              </a:rPr>
              <a:t> 0.05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outFilterMatchNmin</a:t>
            </a:r>
            <a:r>
              <a:rPr lang="en-US" sz="14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outSJfilterReads</a:t>
            </a:r>
            <a:r>
              <a:rPr lang="en-US" sz="14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outFilterMultimapNmax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outFilterMultimapScoreRange</a:t>
            </a:r>
            <a:r>
              <a:rPr lang="en-US" sz="1400" dirty="0">
                <a:latin typeface="Courier"/>
                <a:cs typeface="Courier"/>
              </a:rPr>
              <a:t>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1" y="51872"/>
            <a:ext cx="2723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working directory: 3_aln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F7643-C815-E677-F6FA-4A7706D99BB5}"/>
              </a:ext>
            </a:extLst>
          </p:cNvPr>
          <p:cNvSpPr txBox="1"/>
          <p:nvPr/>
        </p:nvSpPr>
        <p:spPr>
          <a:xfrm>
            <a:off x="6037034" y="5471888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 running</a:t>
            </a:r>
          </a:p>
        </p:txBody>
      </p:sp>
    </p:spTree>
    <p:extLst>
      <p:ext uri="{BB962C8B-B14F-4D97-AF65-F5344CB8AC3E}">
        <p14:creationId xmlns:p14="http://schemas.microsoft.com/office/powerpoint/2010/main" val="180061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77862"/>
            <a:ext cx="8229600" cy="656695"/>
          </a:xfrm>
        </p:spPr>
        <p:txBody>
          <a:bodyPr>
            <a:normAutofit/>
          </a:bodyPr>
          <a:lstStyle/>
          <a:p>
            <a:r>
              <a:rPr lang="en-US" sz="2800" dirty="0"/>
              <a:t>Part III. STAR: generate </a:t>
            </a:r>
            <a:r>
              <a:rPr lang="en-US" sz="2800" dirty="0" err="1"/>
              <a:t>sbatch</a:t>
            </a:r>
            <a:r>
              <a:rPr lang="en-US" sz="2800" dirty="0"/>
              <a:t> script and submit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997" y="1258357"/>
            <a:ext cx="7462703" cy="547298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module load STAR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../utils/scripts/</a:t>
            </a:r>
            <a:r>
              <a:rPr lang="en-US" sz="1400" dirty="0" err="1">
                <a:latin typeface="Courier"/>
                <a:cs typeface="Courier"/>
              </a:rPr>
              <a:t>STAR.module.sbatch.pl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--mem 48 --threads 1 --time 12:00:00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indir</a:t>
            </a:r>
            <a:r>
              <a:rPr lang="en-US" sz="1400" dirty="0">
                <a:latin typeface="Courier"/>
                <a:cs typeface="Courier"/>
              </a:rPr>
              <a:t> ../../2_trim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dbdir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  <a:t>../../0_ref </a:t>
            </a:r>
            <a:r>
              <a:rPr lang="en-US" sz="14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--fq1feature .R1.pair.fq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--fq2feature .R2.pair.fq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alignIntronMax</a:t>
            </a:r>
            <a:r>
              <a:rPr lang="en-US" sz="14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alignMatesGapMax</a:t>
            </a:r>
            <a:r>
              <a:rPr lang="en-US" sz="14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outSAMattrIHstart</a:t>
            </a:r>
            <a:r>
              <a:rPr lang="en-US" sz="14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outSAMmultNmax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outSAMstrandField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intronMotif</a:t>
            </a:r>
            <a:r>
              <a:rPr lang="en-US" sz="1400" dirty="0">
                <a:latin typeface="Courier"/>
                <a:cs typeface="Courier"/>
              </a:rPr>
              <a:t> 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outFilterIntronMotifs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RemoveNoncanonicalUnannotated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outSAMtype</a:t>
            </a:r>
            <a:r>
              <a:rPr lang="en-US" sz="1400" dirty="0">
                <a:latin typeface="Courier"/>
                <a:cs typeface="Courier"/>
              </a:rPr>
              <a:t> "BAM </a:t>
            </a:r>
            <a:r>
              <a:rPr lang="en-US" sz="1400" dirty="0" err="1">
                <a:latin typeface="Courier"/>
                <a:cs typeface="Courier"/>
              </a:rPr>
              <a:t>SortedByCoordinate</a:t>
            </a:r>
            <a:r>
              <a:rPr lang="en-US" sz="14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quantMode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GeneCounts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outFilterMismatchNmax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outFilterMismatchNoverLmax</a:t>
            </a:r>
            <a:r>
              <a:rPr lang="en-US" sz="1400" dirty="0">
                <a:latin typeface="Courier"/>
                <a:cs typeface="Courier"/>
              </a:rPr>
              <a:t> 0.05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outFilterMatchNmin</a:t>
            </a:r>
            <a:r>
              <a:rPr lang="en-US" sz="14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outSJfilterReads</a:t>
            </a:r>
            <a:r>
              <a:rPr lang="en-US" sz="14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outFilterMultimapNmax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outFilterMultimapScoreRange</a:t>
            </a:r>
            <a:r>
              <a:rPr lang="en-US" sz="1400" dirty="0">
                <a:latin typeface="Courier"/>
                <a:cs typeface="Courier"/>
              </a:rPr>
              <a:t>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217805"/>
            <a:ext cx="2082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bash 1c_star.sh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8772E-2184-2B97-8583-EFC9C371C660}"/>
              </a:ext>
            </a:extLst>
          </p:cNvPr>
          <p:cNvSpPr txBox="1"/>
          <p:nvPr/>
        </p:nvSpPr>
        <p:spPr>
          <a:xfrm>
            <a:off x="5232400" y="289044"/>
            <a:ext cx="3904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Working directory: </a:t>
            </a:r>
            <a:r>
              <a:rPr lang="en-US" sz="2000" dirty="0">
                <a:solidFill>
                  <a:srgbClr val="008000"/>
                </a:solidFill>
              </a:rPr>
              <a:t>3_aln/</a:t>
            </a:r>
            <a:r>
              <a:rPr lang="en-US" sz="2000" dirty="0" err="1">
                <a:solidFill>
                  <a:srgbClr val="008000"/>
                </a:solidFill>
              </a:rPr>
              <a:t>testrun</a:t>
            </a:r>
            <a:r>
              <a:rPr lang="en-US" sz="2000" dirty="0">
                <a:solidFill>
                  <a:srgbClr val="008000"/>
                </a:solidFill>
              </a:rPr>
              <a:t>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3062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STAR output – cold1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4957763"/>
          </a:xfrm>
        </p:spPr>
        <p:txBody>
          <a:bodyPr/>
          <a:lstStyle/>
          <a:p>
            <a:r>
              <a:rPr lang="en-US" dirty="0"/>
              <a:t>cold1Aligned.sortedByCoord.out.bam</a:t>
            </a:r>
          </a:p>
          <a:p>
            <a:r>
              <a:rPr lang="en-US" dirty="0"/>
              <a:t>cold1Log.final.out</a:t>
            </a:r>
          </a:p>
          <a:p>
            <a:r>
              <a:rPr lang="en-US" dirty="0"/>
              <a:t>cold1Log.out</a:t>
            </a:r>
          </a:p>
          <a:p>
            <a:r>
              <a:rPr lang="en-US" dirty="0"/>
              <a:t>cold1Log.progress.out</a:t>
            </a:r>
          </a:p>
          <a:p>
            <a:r>
              <a:rPr lang="en-US" b="1" dirty="0">
                <a:solidFill>
                  <a:srgbClr val="FF0000"/>
                </a:solidFill>
              </a:rPr>
              <a:t>cold1ReadsPerGene.out.tab</a:t>
            </a:r>
          </a:p>
          <a:p>
            <a:r>
              <a:rPr lang="en-US" dirty="0"/>
              <a:t>cold1SJ.out.tab</a:t>
            </a:r>
          </a:p>
        </p:txBody>
      </p:sp>
    </p:spTree>
    <p:extLst>
      <p:ext uri="{BB962C8B-B14F-4D97-AF65-F5344CB8AC3E}">
        <p14:creationId xmlns:p14="http://schemas.microsoft.com/office/powerpoint/2010/main" val="3300332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5B10CF-EE26-B648-B311-623670866497}"/>
              </a:ext>
            </a:extLst>
          </p:cNvPr>
          <p:cNvSpPr/>
          <p:nvPr/>
        </p:nvSpPr>
        <p:spPr>
          <a:xfrm>
            <a:off x="185737" y="2348346"/>
            <a:ext cx="87725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if (!</a:t>
            </a:r>
            <a:r>
              <a:rPr lang="en-US" sz="2400" dirty="0" err="1">
                <a:latin typeface="Courier" pitchFamily="2" charset="0"/>
              </a:rPr>
              <a:t>requireNamespace</a:t>
            </a:r>
            <a:r>
              <a:rPr lang="en-US" sz="2400" dirty="0">
                <a:latin typeface="Courier" pitchFamily="2" charset="0"/>
              </a:rPr>
              <a:t>("</a:t>
            </a:r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",quietly=T))</a:t>
            </a:r>
          </a:p>
          <a:p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dirty="0" err="1">
                <a:latin typeface="Courier" pitchFamily="2" charset="0"/>
              </a:rPr>
              <a:t>install.packages</a:t>
            </a:r>
            <a:r>
              <a:rPr lang="en-US" sz="2400" dirty="0">
                <a:latin typeface="Courier" pitchFamily="2" charset="0"/>
              </a:rPr>
              <a:t>("</a:t>
            </a:r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")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::install("DESeq2")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2C35F1-FEBA-0D4D-9919-91C8C30F217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Install DESeq2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C8B6A-BF67-A447-B7A3-DCE7EAA5138D}"/>
              </a:ext>
            </a:extLst>
          </p:cNvPr>
          <p:cNvSpPr txBox="1"/>
          <p:nvPr/>
        </p:nvSpPr>
        <p:spPr>
          <a:xfrm>
            <a:off x="185737" y="355312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3185608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1229"/>
          </a:xfrm>
        </p:spPr>
        <p:txBody>
          <a:bodyPr>
            <a:noAutofit/>
          </a:bodyPr>
          <a:lstStyle/>
          <a:p>
            <a:r>
              <a:rPr lang="en-US" sz="3200" dirty="0"/>
              <a:t>cold1Log.final.out</a:t>
            </a:r>
          </a:p>
        </p:txBody>
      </p:sp>
      <p:pic>
        <p:nvPicPr>
          <p:cNvPr id="4" name="Picture 3" descr="Screenshot 2017-04-24 15.5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32" y="1015999"/>
            <a:ext cx="5957998" cy="55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78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cold1</a:t>
            </a:r>
            <a:r>
              <a:rPr lang="en-US" sz="3200" b="1" dirty="0">
                <a:solidFill>
                  <a:srgbClr val="FF0000"/>
                </a:solidFill>
              </a:rPr>
              <a:t>ReadsPerGene.out.tab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079999"/>
            <a:ext cx="8654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1: gene ID</a:t>
            </a:r>
          </a:p>
          <a:p>
            <a:r>
              <a:rPr lang="en-US" dirty="0"/>
              <a:t>column 2: counts for </a:t>
            </a:r>
            <a:r>
              <a:rPr lang="en-US" dirty="0" err="1"/>
              <a:t>unstranded</a:t>
            </a:r>
            <a:r>
              <a:rPr lang="en-US" dirty="0"/>
              <a:t> RNA-</a:t>
            </a:r>
            <a:r>
              <a:rPr lang="en-US" dirty="0" err="1"/>
              <a:t>seq</a:t>
            </a:r>
            <a:endParaRPr lang="en-US" dirty="0"/>
          </a:p>
          <a:p>
            <a:r>
              <a:rPr lang="en-US" dirty="0"/>
              <a:t>column 3: counts for the 1st read strand aligned with RNA (</a:t>
            </a:r>
            <a:r>
              <a:rPr lang="en-US" dirty="0" err="1"/>
              <a:t>htseq</a:t>
            </a:r>
            <a:r>
              <a:rPr lang="en-US" dirty="0"/>
              <a:t>-count option -s yes)</a:t>
            </a:r>
          </a:p>
          <a:p>
            <a:r>
              <a:rPr lang="en-US" dirty="0"/>
              <a:t>column 4: counts for the 2nd read strand aligned with RNA (</a:t>
            </a:r>
            <a:r>
              <a:rPr lang="en-US" dirty="0" err="1"/>
              <a:t>htseq</a:t>
            </a:r>
            <a:r>
              <a:rPr lang="en-US" dirty="0"/>
              <a:t>-count option -s reverse)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5BFEAAA-1BD8-8E4F-80EF-B4208C42A6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801198"/>
              </p:ext>
            </p:extLst>
          </p:nvPr>
        </p:nvGraphicFramePr>
        <p:xfrm>
          <a:off x="867402" y="1417638"/>
          <a:ext cx="7409195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873500" imgH="1638300" progId="Excel.Sheet.12">
                  <p:embed/>
                </p:oleObj>
              </mc:Choice>
              <mc:Fallback>
                <p:oleObj name="Worksheet" r:id="rId3" imgW="3873500" imgH="1638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7402" y="1417638"/>
                        <a:ext cx="7409195" cy="313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475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Rectangle 2"/>
          <p:cNvSpPr/>
          <p:nvPr/>
        </p:nvSpPr>
        <p:spPr>
          <a:xfrm>
            <a:off x="5816599" y="4876800"/>
            <a:ext cx="2006600" cy="184938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54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DBDB93-C687-98E5-95BF-7C2E2246D8BA}"/>
              </a:ext>
            </a:extLst>
          </p:cNvPr>
          <p:cNvSpPr txBox="1"/>
          <p:nvPr/>
        </p:nvSpPr>
        <p:spPr>
          <a:xfrm>
            <a:off x="2998492" y="2844225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B42419"/>
                </a:solidFill>
                <a:effectLst/>
                <a:latin typeface="Monaco" pitchFamily="2" charset="77"/>
              </a:rPr>
              <a:t>4_DE/1c_de.R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DFC97B4-18AE-68DC-9A18-8911D7BCE58E}"/>
              </a:ext>
            </a:extLst>
          </p:cNvPr>
          <p:cNvSpPr txBox="1">
            <a:spLocks/>
          </p:cNvSpPr>
          <p:nvPr/>
        </p:nvSpPr>
        <p:spPr>
          <a:xfrm>
            <a:off x="457200" y="414338"/>
            <a:ext cx="8229600" cy="65669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 codes for differential expression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4003595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IV. DE: merge counting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014460"/>
            <a:ext cx="8801100" cy="570653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setwd</a:t>
            </a:r>
            <a:r>
              <a:rPr lang="en-US" sz="1400" dirty="0">
                <a:latin typeface="Courier"/>
                <a:cs typeface="Courier"/>
              </a:rPr>
              <a:t>("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xxx/4_DE</a:t>
            </a:r>
            <a:r>
              <a:rPr lang="en-US" sz="1400" dirty="0">
                <a:latin typeface="Courier"/>
                <a:cs typeface="Courier"/>
              </a:rPr>
              <a:t>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library("DESeq2")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### Parameters - Subject to change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datapath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&lt;-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"../3_aln"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suffix &lt;- "</a:t>
            </a:r>
            <a:r>
              <a:rPr lang="en-US" sz="1400" dirty="0" err="1">
                <a:latin typeface="Courier"/>
                <a:cs typeface="Courier"/>
              </a:rPr>
              <a:t>ReadsPerGene.out.tab</a:t>
            </a:r>
            <a:r>
              <a:rPr lang="en-US" sz="1400" dirty="0">
                <a:latin typeface="Courier"/>
                <a:cs typeface="Courier"/>
              </a:rPr>
              <a:t>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count.files</a:t>
            </a:r>
            <a:r>
              <a:rPr lang="en-US" sz="1400" dirty="0">
                <a:latin typeface="Courier"/>
                <a:cs typeface="Courier"/>
              </a:rPr>
              <a:t> &lt;- </a:t>
            </a:r>
            <a:r>
              <a:rPr lang="en-US" sz="1400" dirty="0" err="1">
                <a:latin typeface="Courier"/>
                <a:cs typeface="Courier"/>
              </a:rPr>
              <a:t>dir</a:t>
            </a:r>
            <a:r>
              <a:rPr lang="en-US" sz="1400" dirty="0">
                <a:latin typeface="Courier"/>
                <a:cs typeface="Courier"/>
              </a:rPr>
              <a:t>(path = </a:t>
            </a:r>
            <a:r>
              <a:rPr lang="en-US" sz="1400" dirty="0" err="1">
                <a:latin typeface="Courier"/>
                <a:cs typeface="Courier"/>
              </a:rPr>
              <a:t>datapath</a:t>
            </a:r>
            <a:r>
              <a:rPr lang="en-US" sz="1400" dirty="0">
                <a:latin typeface="Courier"/>
                <a:cs typeface="Courier"/>
              </a:rPr>
              <a:t>, pattern = suffix)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### merge all counts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 &lt;- NULL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for (</a:t>
            </a:r>
            <a:r>
              <a:rPr lang="en-US" sz="1400" dirty="0" err="1">
                <a:latin typeface="Courier"/>
                <a:cs typeface="Courier"/>
              </a:rPr>
              <a:t>cf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count.files</a:t>
            </a:r>
            <a:r>
              <a:rPr lang="en-US" sz="1400" dirty="0">
                <a:latin typeface="Courier"/>
                <a:cs typeface="Courier"/>
              </a:rPr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200" dirty="0">
                <a:latin typeface="Courier"/>
                <a:cs typeface="Courier"/>
              </a:rPr>
              <a:t>counts &lt;- </a:t>
            </a:r>
            <a:r>
              <a:rPr lang="en-US" sz="1200" dirty="0" err="1">
                <a:latin typeface="Courier"/>
                <a:cs typeface="Courier"/>
              </a:rPr>
              <a:t>read.delim</a:t>
            </a:r>
            <a:r>
              <a:rPr lang="en-US" sz="1200" dirty="0">
                <a:latin typeface="Courier"/>
                <a:cs typeface="Courier"/>
              </a:rPr>
              <a:t>(paste0(</a:t>
            </a:r>
            <a:r>
              <a:rPr lang="en-US" sz="1200" dirty="0" err="1">
                <a:latin typeface="Courier"/>
                <a:cs typeface="Courier"/>
              </a:rPr>
              <a:t>datapath</a:t>
            </a:r>
            <a:r>
              <a:rPr lang="en-US" sz="1200" dirty="0">
                <a:latin typeface="Courier"/>
                <a:cs typeface="Courier"/>
              </a:rPr>
              <a:t>, "/", </a:t>
            </a:r>
            <a:r>
              <a:rPr lang="en-US" sz="1200" dirty="0" err="1">
                <a:latin typeface="Courier"/>
                <a:cs typeface="Courier"/>
              </a:rPr>
              <a:t>cf</a:t>
            </a:r>
            <a:r>
              <a:rPr lang="en-US" sz="1200" dirty="0">
                <a:latin typeface="Courier"/>
                <a:cs typeface="Courier"/>
              </a:rPr>
              <a:t>), header = F, </a:t>
            </a:r>
            <a:r>
              <a:rPr lang="en-US" sz="1200" dirty="0" err="1">
                <a:latin typeface="Courier"/>
                <a:cs typeface="Courier"/>
              </a:rPr>
              <a:t>stringsAsFactors</a:t>
            </a:r>
            <a:r>
              <a:rPr lang="en-US" sz="1200" dirty="0">
                <a:latin typeface="Courier"/>
                <a:cs typeface="Courier"/>
              </a:rPr>
              <a:t> = F, skip = 4)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base &lt;- </a:t>
            </a:r>
            <a:r>
              <a:rPr lang="en-US" sz="1400" dirty="0" err="1">
                <a:latin typeface="Courier"/>
                <a:cs typeface="Courier"/>
              </a:rPr>
              <a:t>gsub</a:t>
            </a:r>
            <a:r>
              <a:rPr lang="en-US" sz="1400" dirty="0">
                <a:latin typeface="Courier"/>
                <a:cs typeface="Courier"/>
              </a:rPr>
              <a:t>(suffix, "", </a:t>
            </a:r>
            <a:r>
              <a:rPr lang="en-US" sz="1400" dirty="0" err="1">
                <a:latin typeface="Courier"/>
                <a:cs typeface="Courier"/>
              </a:rPr>
              <a:t>cf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counts &lt;- counts[, 1:2]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colnames</a:t>
            </a:r>
            <a:r>
              <a:rPr lang="en-US" sz="1400" dirty="0">
                <a:latin typeface="Courier"/>
                <a:cs typeface="Courier"/>
              </a:rPr>
              <a:t>(counts) &lt;- c("Gene", base)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### merge data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if (</a:t>
            </a:r>
            <a:r>
              <a:rPr lang="en-US" sz="1400" dirty="0" err="1">
                <a:latin typeface="Courier"/>
                <a:cs typeface="Courier"/>
              </a:rPr>
              <a:t>is.null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))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 &lt;- counts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} else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 &lt;- merge(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, counts, by = "Gene")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30A86-51E1-4649-9655-36C350EF05C1}"/>
              </a:ext>
            </a:extLst>
          </p:cNvPr>
          <p:cNvSpPr txBox="1"/>
          <p:nvPr/>
        </p:nvSpPr>
        <p:spPr>
          <a:xfrm>
            <a:off x="203200" y="177801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50542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1D2701-3405-9005-A798-2523E6486976}"/>
              </a:ext>
            </a:extLst>
          </p:cNvPr>
          <p:cNvSpPr txBox="1"/>
          <p:nvPr/>
        </p:nvSpPr>
        <p:spPr>
          <a:xfrm>
            <a:off x="228503" y="2940404"/>
            <a:ext cx="8686993" cy="977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https://people.beocat.ksu.edu/~liu3zhen/PLPTH813/labs/lab10_DErun.tar.gz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lab10_DErun.tar.gz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4A9290-45AA-20EE-7AD0-E54612C37AF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Codes for today’s lab</a:t>
            </a:r>
          </a:p>
        </p:txBody>
      </p:sp>
    </p:spTree>
    <p:extLst>
      <p:ext uri="{BB962C8B-B14F-4D97-AF65-F5344CB8AC3E}">
        <p14:creationId xmlns:p14="http://schemas.microsoft.com/office/powerpoint/2010/main" val="2018892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data preparation for DESeq2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13" y="1168976"/>
            <a:ext cx="8800250" cy="4800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count information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geneid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allcounts$Gene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allcounts</a:t>
            </a:r>
            <a:r>
              <a:rPr lang="en-US" sz="2000" dirty="0">
                <a:latin typeface="Courier"/>
                <a:cs typeface="Courier"/>
              </a:rPr>
              <a:t>[, 2:7]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as.matrix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rownames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) &lt;- </a:t>
            </a:r>
            <a:r>
              <a:rPr lang="en-US" sz="2000" dirty="0" err="1">
                <a:latin typeface="Courier"/>
                <a:cs typeface="Courier"/>
              </a:rPr>
              <a:t>geneid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sample names and grouping information (treatment)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sample.ids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colnames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treatment &lt;- c("cold", "cold", "cold", "norm", "norm", "norm")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sample.info</a:t>
            </a:r>
            <a:r>
              <a:rPr lang="en-US" sz="1800" dirty="0">
                <a:latin typeface="Courier"/>
                <a:cs typeface="Courier"/>
              </a:rPr>
              <a:t> &lt;- </a:t>
            </a:r>
            <a:r>
              <a:rPr lang="en-US" sz="1800" dirty="0" err="1">
                <a:latin typeface="Courier"/>
                <a:cs typeface="Courier"/>
              </a:rPr>
              <a:t>data.frame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row.names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 err="1">
                <a:latin typeface="Courier"/>
                <a:cs typeface="Courier"/>
              </a:rPr>
              <a:t>sample.ids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trt</a:t>
            </a:r>
            <a:r>
              <a:rPr lang="en-US" sz="1800" dirty="0">
                <a:latin typeface="Courier"/>
                <a:cs typeface="Courier"/>
              </a:rPr>
              <a:t>=treatment)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DESeqDataSetFromMatrix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countData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  </a:t>
            </a:r>
            <a:r>
              <a:rPr lang="en-US" sz="2000" dirty="0" err="1">
                <a:latin typeface="Courier"/>
                <a:cs typeface="Courier"/>
              </a:rPr>
              <a:t>colData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sample.info</a:t>
            </a:r>
            <a:r>
              <a:rPr lang="en-US" sz="2000" dirty="0">
                <a:latin typeface="Courier"/>
                <a:cs typeface="Courier"/>
              </a:rPr>
              <a:t>, formula(~</a:t>
            </a:r>
            <a:r>
              <a:rPr lang="en-US" sz="2000" dirty="0" err="1">
                <a:latin typeface="Courier"/>
                <a:cs typeface="Courier"/>
              </a:rPr>
              <a:t>trt</a:t>
            </a:r>
            <a:r>
              <a:rPr lang="en-US" sz="2000" dirty="0">
                <a:latin typeface="Courier"/>
                <a:cs typeface="Courier"/>
              </a:rPr>
              <a:t>))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DESeq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dds</a:t>
            </a:r>
            <a:r>
              <a:rPr lang="en-US" sz="2000" dirty="0">
                <a:latin typeface="Courier"/>
                <a:cs typeface="Courier"/>
              </a:rPr>
              <a:t>, "Wald")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624BA-B860-7B43-880B-CF1F54AD4283}"/>
              </a:ext>
            </a:extLst>
          </p:cNvPr>
          <p:cNvSpPr txBox="1"/>
          <p:nvPr/>
        </p:nvSpPr>
        <p:spPr>
          <a:xfrm>
            <a:off x="203200" y="177801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2161794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8244-4053-794D-9DE9-6170754A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8734A-E942-EA4E-A09D-25851948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Wald test is the default method in DESeq2 when comparing two groups.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DESeq2 implements the Wald test by:</a:t>
            </a:r>
          </a:p>
          <a:p>
            <a:r>
              <a:rPr lang="en-US" dirty="0"/>
              <a:t>Divide LFC (log2 fold change) by its standard error to obtain a z-statistic</a:t>
            </a:r>
          </a:p>
          <a:p>
            <a:r>
              <a:rPr lang="en-US" dirty="0"/>
              <a:t>The z-statistic is compared to a standard normal distribution, and a p-value is computed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26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DE output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EFBEF32-9959-3044-9FCC-AF93A6DA3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924402"/>
              </p:ext>
            </p:extLst>
          </p:nvPr>
        </p:nvGraphicFramePr>
        <p:xfrm>
          <a:off x="141020" y="1173595"/>
          <a:ext cx="8861960" cy="5188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33900" imgH="2654300" progId="Excel.Sheet.12">
                  <p:embed/>
                </p:oleObj>
              </mc:Choice>
              <mc:Fallback>
                <p:oleObj name="Worksheet" r:id="rId3" imgW="4533900" imgH="2654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020" y="1173595"/>
                        <a:ext cx="8861960" cy="5188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1048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VI. DE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9036"/>
            <a:ext cx="8369300" cy="35030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de.summary</a:t>
            </a:r>
            <a:r>
              <a:rPr lang="en-US" sz="2400" dirty="0">
                <a:latin typeface="Courier"/>
                <a:cs typeface="Courier"/>
              </a:rPr>
              <a:t> &lt;- </a:t>
            </a:r>
            <a:r>
              <a:rPr lang="en-US" sz="2400" dirty="0" err="1">
                <a:latin typeface="Courier"/>
                <a:cs typeface="Courier"/>
              </a:rPr>
              <a:t>DE.summary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DE.path</a:t>
            </a:r>
            <a:r>
              <a:rPr lang="en-US" sz="2400" dirty="0">
                <a:latin typeface="Courier"/>
                <a:cs typeface="Courier"/>
              </a:rPr>
              <a:t>=".",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DE.files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"cold-norm.DESeq2.txt"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qval.feature</a:t>
            </a:r>
            <a:r>
              <a:rPr lang="en-US" sz="2400" dirty="0">
                <a:latin typeface="Courier"/>
                <a:cs typeface="Courier"/>
              </a:rPr>
              <a:t>=".</a:t>
            </a:r>
            <a:r>
              <a:rPr lang="en-US" sz="2400" dirty="0" err="1">
                <a:latin typeface="Courier"/>
                <a:cs typeface="Courier"/>
              </a:rPr>
              <a:t>qval</a:t>
            </a:r>
            <a:r>
              <a:rPr lang="en-US" sz="24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log2FC.feature=".log2FC",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fdr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 err="1">
                <a:latin typeface="Courier"/>
                <a:cs typeface="Courier"/>
              </a:rPr>
              <a:t>fdr.cutoff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out.path</a:t>
            </a:r>
            <a:r>
              <a:rPr lang="en-US" sz="2400" dirty="0">
                <a:latin typeface="Courier"/>
                <a:cs typeface="Courier"/>
              </a:rPr>
              <a:t>=".",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out.file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"cold-norm.DESeq2.summary.txt"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CD932-C357-FE4B-857E-0ED725A9F06C}"/>
              </a:ext>
            </a:extLst>
          </p:cNvPr>
          <p:cNvSpPr txBox="1"/>
          <p:nvPr/>
        </p:nvSpPr>
        <p:spPr>
          <a:xfrm>
            <a:off x="203200" y="177801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267155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V. 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2057"/>
            <a:ext cx="8712200" cy="572130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### load modules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source("../utils/scripts/DESeq2.single.trt.R")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source("../utils/scripts/</a:t>
            </a:r>
            <a:r>
              <a:rPr lang="en-US" sz="1400" dirty="0" err="1">
                <a:latin typeface="Courier"/>
                <a:cs typeface="Courier"/>
              </a:rPr>
              <a:t>DE.summary.R</a:t>
            </a:r>
            <a:r>
              <a:rPr lang="en-US" sz="1400" dirty="0">
                <a:latin typeface="Courier"/>
                <a:cs typeface="Courier"/>
              </a:rPr>
              <a:t>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### DE parameters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fdr.cutoff</a:t>
            </a:r>
            <a:r>
              <a:rPr lang="en-US" sz="1400" dirty="0">
                <a:latin typeface="Courier"/>
                <a:cs typeface="Courier"/>
              </a:rPr>
              <a:t> &lt;- 0.05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 data reformat: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input &lt;-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[,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2:7</a:t>
            </a:r>
            <a:r>
              <a:rPr lang="en-US" sz="1400" dirty="0">
                <a:latin typeface="Courier"/>
                <a:cs typeface="Courier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rownames</a:t>
            </a:r>
            <a:r>
              <a:rPr lang="en-US" sz="1400" dirty="0">
                <a:latin typeface="Courier"/>
                <a:cs typeface="Courier"/>
              </a:rPr>
              <a:t>(input) &lt;-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[, 1]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 DE statistical analysis: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 &lt;- DESeq2.single.trt(</a:t>
            </a:r>
            <a:r>
              <a:rPr lang="en-US" sz="1400" dirty="0" err="1">
                <a:latin typeface="Courier"/>
                <a:cs typeface="Courier"/>
              </a:rPr>
              <a:t>input.matrix</a:t>
            </a:r>
            <a:r>
              <a:rPr lang="en-US" sz="1400" dirty="0">
                <a:latin typeface="Courier"/>
                <a:cs typeface="Courier"/>
              </a:rPr>
              <a:t> = input,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min.mean.reads</a:t>
            </a:r>
            <a:r>
              <a:rPr lang="en-US" sz="1400" dirty="0">
                <a:latin typeface="Courier"/>
                <a:cs typeface="Courier"/>
              </a:rPr>
              <a:t> = 5,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group1.col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1:3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group2.col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4:6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comparison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c("norm", "cold")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geneID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rownames</a:t>
            </a:r>
            <a:r>
              <a:rPr lang="en-US" sz="1400" dirty="0">
                <a:latin typeface="Courier"/>
                <a:cs typeface="Courier"/>
              </a:rPr>
              <a:t>(input),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fdr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fdr.cutoff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logpath</a:t>
            </a:r>
            <a:r>
              <a:rPr lang="en-US" sz="1400" dirty="0">
                <a:latin typeface="Courier"/>
                <a:cs typeface="Courier"/>
              </a:rPr>
              <a:t> = ".",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logfile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"cold-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norm.log.md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 merge DE with counts and output DE result: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 &lt;- </a:t>
            </a:r>
            <a:r>
              <a:rPr lang="en-US" sz="1400" dirty="0" err="1">
                <a:latin typeface="Courier"/>
                <a:cs typeface="Courier"/>
              </a:rPr>
              <a:t>data.frame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final.out</a:t>
            </a:r>
            <a:r>
              <a:rPr lang="en-US" sz="1400" dirty="0">
                <a:latin typeface="Courier"/>
                <a:cs typeface="Courier"/>
              </a:rPr>
              <a:t> &lt;- merge(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by.x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"Gene"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by.y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GeneID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write.table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final.out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"cold-norm.DESeq2.txt"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sep</a:t>
            </a:r>
            <a:r>
              <a:rPr lang="en-US" sz="1400" dirty="0">
                <a:latin typeface="Courier"/>
                <a:cs typeface="Courier"/>
              </a:rPr>
              <a:t>="\t", quote=F, </a:t>
            </a:r>
            <a:r>
              <a:rPr lang="en-US" sz="1400" dirty="0" err="1">
                <a:latin typeface="Courier"/>
                <a:cs typeface="Courier"/>
              </a:rPr>
              <a:t>row.names</a:t>
            </a:r>
            <a:r>
              <a:rPr lang="en-US" sz="1400" dirty="0">
                <a:latin typeface="Courier"/>
                <a:cs typeface="Courier"/>
              </a:rPr>
              <a:t>=F)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7BF5C-8BA0-9942-9CDF-53EF9E6BB7A2}"/>
              </a:ext>
            </a:extLst>
          </p:cNvPr>
          <p:cNvSpPr txBox="1"/>
          <p:nvPr/>
        </p:nvSpPr>
        <p:spPr>
          <a:xfrm>
            <a:off x="203200" y="177801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253974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2196" y="1279268"/>
            <a:ext cx="8604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 p-value histogram</a:t>
            </a:r>
          </a:p>
          <a:p>
            <a:r>
              <a:rPr lang="en-US" sz="2000" dirty="0" err="1">
                <a:latin typeface="Courier"/>
                <a:cs typeface="Courier"/>
              </a:rPr>
              <a:t>hist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DE.out$cold_norm.pval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xlab</a:t>
            </a:r>
            <a:r>
              <a:rPr lang="en-US" sz="2000" dirty="0">
                <a:latin typeface="Courier"/>
                <a:cs typeface="Courier"/>
              </a:rPr>
              <a:t> = "p-values",</a:t>
            </a:r>
          </a:p>
          <a:p>
            <a:r>
              <a:rPr lang="en-US" sz="2000" dirty="0">
                <a:latin typeface="Courier"/>
                <a:cs typeface="Courier"/>
              </a:rPr>
              <a:t>     </a:t>
            </a:r>
            <a:r>
              <a:rPr lang="en-US" sz="2000" dirty="0" err="1">
                <a:latin typeface="Courier"/>
                <a:cs typeface="Courier"/>
              </a:rPr>
              <a:t>ylab</a:t>
            </a:r>
            <a:r>
              <a:rPr lang="en-US" sz="2000" dirty="0">
                <a:latin typeface="Courier"/>
                <a:cs typeface="Courier"/>
              </a:rPr>
              <a:t> = "Number of genes", main = "cold vs. norm")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387600"/>
            <a:ext cx="5486400" cy="4123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26548F-8415-1B40-A350-D4027E90DCC3}"/>
              </a:ext>
            </a:extLst>
          </p:cNvPr>
          <p:cNvSpPr txBox="1"/>
          <p:nvPr/>
        </p:nvSpPr>
        <p:spPr>
          <a:xfrm>
            <a:off x="203200" y="177801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80146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QC, 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321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10C1-A2E6-2A43-9B63-9DC018819B2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Directories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1F5289-350D-954E-B995-30F9BE465734}"/>
              </a:ext>
            </a:extLst>
          </p:cNvPr>
          <p:cNvSpPr/>
          <p:nvPr/>
        </p:nvSpPr>
        <p:spPr>
          <a:xfrm>
            <a:off x="1995055" y="3152737"/>
            <a:ext cx="25769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0_ref</a:t>
            </a:r>
          </a:p>
          <a:p>
            <a:r>
              <a:rPr lang="en-US" sz="3200" dirty="0"/>
              <a:t>1_raw</a:t>
            </a:r>
          </a:p>
          <a:p>
            <a:r>
              <a:rPr lang="en-US" sz="3200" dirty="0"/>
              <a:t>2_trim</a:t>
            </a:r>
          </a:p>
          <a:p>
            <a:r>
              <a:rPr lang="en-US" sz="3200" dirty="0"/>
              <a:t>3_aln</a:t>
            </a:r>
          </a:p>
          <a:p>
            <a:r>
              <a:rPr lang="en-US" sz="3200" dirty="0"/>
              <a:t>4_DE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FBCC7-FB2E-6C44-BD66-0BD588C6E029}"/>
              </a:ext>
            </a:extLst>
          </p:cNvPr>
          <p:cNvSpPr txBox="1"/>
          <p:nvPr/>
        </p:nvSpPr>
        <p:spPr>
          <a:xfrm>
            <a:off x="457200" y="1904771"/>
            <a:ext cx="770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" pitchFamily="2" charset="0"/>
              </a:rPr>
              <a:t>mkdir</a:t>
            </a:r>
            <a:r>
              <a:rPr lang="en-US" sz="2800" dirty="0">
                <a:latin typeface="Courier" pitchFamily="2" charset="0"/>
              </a:rPr>
              <a:t> 0_ref 1_raw 2_trim 3_aln 4_DE</a:t>
            </a:r>
          </a:p>
        </p:txBody>
      </p:sp>
    </p:spTree>
    <p:extLst>
      <p:ext uri="{BB962C8B-B14F-4D97-AF65-F5344CB8AC3E}">
        <p14:creationId xmlns:p14="http://schemas.microsoft.com/office/powerpoint/2010/main" val="279149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23900"/>
          </a:xfrm>
        </p:spPr>
        <p:txBody>
          <a:bodyPr>
            <a:normAutofit/>
          </a:bodyPr>
          <a:lstStyle/>
          <a:p>
            <a:r>
              <a:rPr lang="en-US" sz="3200" dirty="0"/>
              <a:t>data information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7350" y="5880100"/>
            <a:ext cx="245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Makarevitch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2015</a:t>
            </a:r>
          </a:p>
          <a:p>
            <a:r>
              <a:rPr lang="en-US" dirty="0"/>
              <a:t>Hirsch </a:t>
            </a:r>
            <a:r>
              <a:rPr lang="en-US" i="1" dirty="0"/>
              <a:t>et al</a:t>
            </a:r>
            <a:r>
              <a:rPr lang="en-US" dirty="0"/>
              <a:t>., 2016</a:t>
            </a:r>
          </a:p>
        </p:txBody>
      </p:sp>
      <p:pic>
        <p:nvPicPr>
          <p:cNvPr id="8" name="Picture 7" descr="Screenshot 2017-04-25 09.14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189314"/>
            <a:ext cx="4076700" cy="568128"/>
          </a:xfrm>
          <a:prstGeom prst="rect">
            <a:avLst/>
          </a:prstGeom>
        </p:spPr>
      </p:pic>
      <p:pic>
        <p:nvPicPr>
          <p:cNvPr id="9" name="Picture 8" descr="Screenshot 2017-04-25 09.15.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1502901"/>
            <a:ext cx="6813550" cy="20471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86150" y="4965125"/>
            <a:ext cx="2038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5"/>
              </a:rPr>
              <a:t>SRR1238718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80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9250"/>
          </a:xfrm>
        </p:spPr>
        <p:txBody>
          <a:bodyPr>
            <a:normAutofit/>
          </a:bodyPr>
          <a:lstStyle/>
          <a:p>
            <a:r>
              <a:rPr lang="en-US" sz="3600" dirty="0"/>
              <a:t>Part I: Data downloading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972" y="2014151"/>
            <a:ext cx="5843828" cy="2614999"/>
          </a:xfrm>
        </p:spPr>
        <p:txBody>
          <a:bodyPr>
            <a:normAutofit/>
          </a:bodyPr>
          <a:lstStyle/>
          <a:p>
            <a:r>
              <a:rPr lang="en-US" sz="2800" dirty="0"/>
              <a:t>Introduction of Sequence Read Archive (SRA) (2007)</a:t>
            </a:r>
          </a:p>
          <a:p>
            <a:endParaRPr lang="en-US" sz="2800" dirty="0"/>
          </a:p>
          <a:p>
            <a:r>
              <a:rPr lang="en-US" sz="2800" dirty="0"/>
              <a:t>Data download (SRA toolkit)</a:t>
            </a:r>
          </a:p>
          <a:p>
            <a:pPr marL="0" indent="0">
              <a:buNone/>
            </a:pPr>
            <a:r>
              <a:rPr lang="en-US" sz="2800" dirty="0"/>
              <a:t>- </a:t>
            </a:r>
            <a:r>
              <a:rPr lang="en-US" sz="2800" dirty="0" err="1"/>
              <a:t>fasterq</a:t>
            </a:r>
            <a:r>
              <a:rPr lang="en-US" sz="2800" dirty="0"/>
              <a:t>-dump</a:t>
            </a:r>
          </a:p>
        </p:txBody>
      </p:sp>
    </p:spTree>
    <p:extLst>
      <p:ext uri="{BB962C8B-B14F-4D97-AF65-F5344CB8AC3E}">
        <p14:creationId xmlns:p14="http://schemas.microsoft.com/office/powerpoint/2010/main" val="348853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198453" cy="705569"/>
          </a:xfrm>
        </p:spPr>
        <p:txBody>
          <a:bodyPr>
            <a:normAutofit fontScale="90000"/>
          </a:bodyPr>
          <a:lstStyle/>
          <a:p>
            <a:r>
              <a:rPr lang="en-US" dirty="0"/>
              <a:t>Framework of data submission</a:t>
            </a:r>
          </a:p>
        </p:txBody>
      </p:sp>
      <p:pic>
        <p:nvPicPr>
          <p:cNvPr id="7" name="Picture 6" descr="anatomy_of_SRA_submiss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19" y="1118263"/>
            <a:ext cx="7357996" cy="54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9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8270"/>
          </a:xfrm>
        </p:spPr>
        <p:txBody>
          <a:bodyPr>
            <a:normAutofit/>
          </a:bodyPr>
          <a:lstStyle/>
          <a:p>
            <a:r>
              <a:rPr lang="en-US" sz="3600" dirty="0"/>
              <a:t>Metadata and sequence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833" y="1341237"/>
            <a:ext cx="7535820" cy="5036211"/>
          </a:xfrm>
        </p:spPr>
        <p:txBody>
          <a:bodyPr>
            <a:noAutofit/>
          </a:bodyPr>
          <a:lstStyle/>
          <a:p>
            <a:r>
              <a:rPr lang="en-US" sz="2400" b="1" dirty="0"/>
              <a:t>Study</a:t>
            </a:r>
            <a:r>
              <a:rPr lang="en-US" sz="2400" dirty="0"/>
              <a:t> – a set of experiments with an overall goal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SRA Study accessions – SRP, DRP, or ERP</a:t>
            </a:r>
          </a:p>
          <a:p>
            <a:endParaRPr lang="en-US" sz="2400" b="1" dirty="0"/>
          </a:p>
          <a:p>
            <a:r>
              <a:rPr lang="en-US" sz="2400" b="1" dirty="0"/>
              <a:t>Experiment</a:t>
            </a:r>
            <a:r>
              <a:rPr lang="en-US" sz="2400" dirty="0"/>
              <a:t> –laboratory operations on input material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SRA Experiment accessions – SRE, DRE, or ERE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Sample</a:t>
            </a:r>
            <a:r>
              <a:rPr lang="en-US" sz="2400" dirty="0"/>
              <a:t> – An experiment targets one or more samples 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SRA Sample accessions – SRS, DRS, or ERS</a:t>
            </a:r>
          </a:p>
          <a:p>
            <a:endParaRPr lang="en-US" sz="2400" dirty="0"/>
          </a:p>
          <a:p>
            <a:r>
              <a:rPr lang="en-US" sz="2400" b="1" dirty="0"/>
              <a:t>Run</a:t>
            </a:r>
            <a:r>
              <a:rPr lang="en-US" sz="2400" dirty="0"/>
              <a:t> –the data gathered for a sample or sample bundle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17375E"/>
                </a:solidFill>
              </a:rPr>
              <a:t>SRA Run accessions – SRR, DRR, or ERR</a:t>
            </a:r>
          </a:p>
        </p:txBody>
      </p:sp>
    </p:spTree>
    <p:extLst>
      <p:ext uri="{BB962C8B-B14F-4D97-AF65-F5344CB8AC3E}">
        <p14:creationId xmlns:p14="http://schemas.microsoft.com/office/powerpoint/2010/main" val="183509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51313</TotalTime>
  <Words>2615</Words>
  <Application>Microsoft Macintosh PowerPoint</Application>
  <PresentationFormat>On-screen Show (4:3)</PresentationFormat>
  <Paragraphs>454</Paragraphs>
  <Slides>35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Courier</vt:lpstr>
      <vt:lpstr>Courier New</vt:lpstr>
      <vt:lpstr>Monaco</vt:lpstr>
      <vt:lpstr>Office Theme</vt:lpstr>
      <vt:lpstr>Worksheet</vt:lpstr>
      <vt:lpstr>Lab – DE  Bioinformatics Applications (PLPTH813)</vt:lpstr>
      <vt:lpstr>Install DESeq2</vt:lpstr>
      <vt:lpstr>PowerPoint Presentation</vt:lpstr>
      <vt:lpstr>RNA-Seq procedure</vt:lpstr>
      <vt:lpstr>Directories</vt:lpstr>
      <vt:lpstr>data information</vt:lpstr>
      <vt:lpstr>Part I: Data downloading</vt:lpstr>
      <vt:lpstr>Framework of data submission</vt:lpstr>
      <vt:lpstr>Metadata and sequence data</vt:lpstr>
      <vt:lpstr>sra-toolkit</vt:lpstr>
      <vt:lpstr>format conversion - fastq-dump in Beocat</vt:lpstr>
      <vt:lpstr>Beocat pipeline to download SRA in batch - I</vt:lpstr>
      <vt:lpstr>Beocat pipeline to download SRA in batch - II</vt:lpstr>
      <vt:lpstr>Beocat pipeline to download SRA in batch - III</vt:lpstr>
      <vt:lpstr>Part II. Trimming</vt:lpstr>
      <vt:lpstr>Part II. Trimming: sbatch command</vt:lpstr>
      <vt:lpstr>RNA-Seq procedure</vt:lpstr>
      <vt:lpstr>STAR</vt:lpstr>
      <vt:lpstr>STAR Reference genome indexing</vt:lpstr>
      <vt:lpstr>Part III. STAR: sbatch script (one sample)</vt:lpstr>
      <vt:lpstr>Part III. STAR: generate sbatch scripts and submit jobs</vt:lpstr>
      <vt:lpstr>Part III. STAR: generate sbatch script and submit jobs</vt:lpstr>
      <vt:lpstr>STAR output – cold1 sample</vt:lpstr>
      <vt:lpstr>Install DESeq2</vt:lpstr>
      <vt:lpstr>cold1Log.final.out</vt:lpstr>
      <vt:lpstr>cold1ReadsPerGene.out.tab</vt:lpstr>
      <vt:lpstr>RNA-Seq procedure</vt:lpstr>
      <vt:lpstr>PowerPoint Presentation</vt:lpstr>
      <vt:lpstr>Part IV. DE: merge counting data</vt:lpstr>
      <vt:lpstr>data preparation for DESeq2</vt:lpstr>
      <vt:lpstr>Wald test</vt:lpstr>
      <vt:lpstr>DE output</vt:lpstr>
      <vt:lpstr>Part VI. DE summary</vt:lpstr>
      <vt:lpstr>Part V. DE</vt:lpstr>
      <vt:lpstr>p-values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Sanzhen Liu</dc:creator>
  <cp:lastModifiedBy>Sanzhen Liu</cp:lastModifiedBy>
  <cp:revision>379</cp:revision>
  <cp:lastPrinted>2015-04-30T14:29:06Z</cp:lastPrinted>
  <dcterms:created xsi:type="dcterms:W3CDTF">2014-05-23T20:11:37Z</dcterms:created>
  <dcterms:modified xsi:type="dcterms:W3CDTF">2023-04-19T23:08:09Z</dcterms:modified>
</cp:coreProperties>
</file>