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1"/>
  </p:notesMasterIdLst>
  <p:handoutMasterIdLst>
    <p:handoutMasterId r:id="rId62"/>
  </p:handoutMasterIdLst>
  <p:sldIdLst>
    <p:sldId id="256" r:id="rId2"/>
    <p:sldId id="622" r:id="rId3"/>
    <p:sldId id="258" r:id="rId4"/>
    <p:sldId id="275" r:id="rId5"/>
    <p:sldId id="311" r:id="rId6"/>
    <p:sldId id="318" r:id="rId7"/>
    <p:sldId id="283" r:id="rId8"/>
    <p:sldId id="287" r:id="rId9"/>
    <p:sldId id="342" r:id="rId10"/>
    <p:sldId id="292" r:id="rId11"/>
    <p:sldId id="289" r:id="rId12"/>
    <p:sldId id="294" r:id="rId13"/>
    <p:sldId id="290" r:id="rId14"/>
    <p:sldId id="291" r:id="rId15"/>
    <p:sldId id="355" r:id="rId16"/>
    <p:sldId id="288" r:id="rId17"/>
    <p:sldId id="316" r:id="rId18"/>
    <p:sldId id="284" r:id="rId19"/>
    <p:sldId id="298" r:id="rId20"/>
    <p:sldId id="317" r:id="rId21"/>
    <p:sldId id="262" r:id="rId22"/>
    <p:sldId id="299" r:id="rId23"/>
    <p:sldId id="264" r:id="rId24"/>
    <p:sldId id="319" r:id="rId25"/>
    <p:sldId id="354" r:id="rId26"/>
    <p:sldId id="265" r:id="rId27"/>
    <p:sldId id="301" r:id="rId28"/>
    <p:sldId id="351" r:id="rId29"/>
    <p:sldId id="352" r:id="rId30"/>
    <p:sldId id="300" r:id="rId31"/>
    <p:sldId id="353" r:id="rId32"/>
    <p:sldId id="349" r:id="rId33"/>
    <p:sldId id="344" r:id="rId34"/>
    <p:sldId id="286" r:id="rId35"/>
    <p:sldId id="308" r:id="rId36"/>
    <p:sldId id="307" r:id="rId37"/>
    <p:sldId id="340" r:id="rId38"/>
    <p:sldId id="320" r:id="rId39"/>
    <p:sldId id="321" r:id="rId40"/>
    <p:sldId id="322" r:id="rId41"/>
    <p:sldId id="323" r:id="rId42"/>
    <p:sldId id="324" r:id="rId43"/>
    <p:sldId id="325" r:id="rId44"/>
    <p:sldId id="326" r:id="rId45"/>
    <p:sldId id="327" r:id="rId46"/>
    <p:sldId id="330" r:id="rId47"/>
    <p:sldId id="332" r:id="rId48"/>
    <p:sldId id="341" r:id="rId49"/>
    <p:sldId id="334" r:id="rId50"/>
    <p:sldId id="335" r:id="rId51"/>
    <p:sldId id="336" r:id="rId52"/>
    <p:sldId id="338" r:id="rId53"/>
    <p:sldId id="339" r:id="rId54"/>
    <p:sldId id="293" r:id="rId55"/>
    <p:sldId id="295" r:id="rId56"/>
    <p:sldId id="309" r:id="rId57"/>
    <p:sldId id="345" r:id="rId58"/>
    <p:sldId id="343" r:id="rId59"/>
    <p:sldId id="346" r:id="rId60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649" autoAdjust="0"/>
    <p:restoredTop sz="95743" autoAdjust="0"/>
  </p:normalViewPr>
  <p:slideViewPr>
    <p:cSldViewPr snapToGrid="0" snapToObjects="1">
      <p:cViewPr varScale="1">
        <p:scale>
          <a:sx n="278" d="100"/>
          <a:sy n="278" d="100"/>
        </p:scale>
        <p:origin x="1368" y="17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34008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EAF399-D5F0-9649-84A2-5C103406A1E5}" type="datetimeFigureOut">
              <a:rPr lang="en-US" smtClean="0"/>
              <a:t>2/25/25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F3B7C7-8170-C243-97FE-7944E2614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70126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E6BB87-626E-9C4B-A7F4-9EF6478BD5F6}" type="datetimeFigureOut">
              <a:rPr lang="en-US" smtClean="0"/>
              <a:t>2/25/25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46D73F-96E8-4140-88A9-011E5B136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87382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C4C52C-F579-D748-8F0F-8523A9278DE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890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46D73F-96E8-4140-88A9-011E5B136DCE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2751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Ross Ihaka and Robert Gentleman at the University of Auckland, New Zealand in 1993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46D73F-96E8-4140-88A9-011E5B136DC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4032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Elementary commands consist of either expressions or assignments.  If an expression is given as a command, it is evaluated, printed (unless specifically made invisible), and the value is lost. An assignment also evaluates an expression and passes the value to a variable but the result is not automatically printed.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46D73F-96E8-4140-88A9-011E5B136DC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9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stop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46D73F-96E8-4140-88A9-011E5B136DC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2526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E2425D-B698-5198-B403-328B3045AE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3B88A8C-BBE2-93E5-E53A-10FE7CA7ED0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1B41272-2A34-9250-170D-15911F7617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stop here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4A8D60-17C5-A437-62A4-F1CB80065C1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46D73F-96E8-4140-88A9-011E5B136DC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1610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lists are a general form of vector in which the various elements need not be of the same type, and are often themselves vectors or lists. Lists provide a convenient way to return the results of a statistical computation.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46D73F-96E8-4140-88A9-011E5B136DC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4464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• </a:t>
            </a:r>
            <a:r>
              <a:rPr lang="en-US" b="1" dirty="0"/>
              <a:t>Use </a:t>
            </a:r>
            <a:r>
              <a:rPr lang="en-US" b="1" dirty="0" err="1"/>
              <a:t>facet_wrap</a:t>
            </a:r>
            <a:r>
              <a:rPr lang="en-US" b="1" dirty="0"/>
              <a:t>()</a:t>
            </a:r>
            <a:r>
              <a:rPr lang="en-US" dirty="0"/>
              <a:t> when you </a:t>
            </a:r>
            <a:r>
              <a:rPr lang="en-US" b="1" dirty="0"/>
              <a:t>only need one variable</a:t>
            </a:r>
            <a:r>
              <a:rPr lang="en-US" dirty="0"/>
              <a:t> and want a flexible layout.</a:t>
            </a:r>
          </a:p>
          <a:p>
            <a:r>
              <a:rPr lang="en-US" dirty="0"/>
              <a:t>• </a:t>
            </a:r>
            <a:r>
              <a:rPr lang="en-US" b="1" dirty="0"/>
              <a:t>Use </a:t>
            </a:r>
            <a:r>
              <a:rPr lang="en-US" b="1" dirty="0" err="1"/>
              <a:t>facet_grid</a:t>
            </a:r>
            <a:r>
              <a:rPr lang="en-US" b="1" dirty="0"/>
              <a:t>()</a:t>
            </a:r>
            <a:r>
              <a:rPr lang="en-US" dirty="0"/>
              <a:t> when you need </a:t>
            </a:r>
            <a:r>
              <a:rPr lang="en-US" b="1" dirty="0"/>
              <a:t>two variables</a:t>
            </a:r>
            <a:r>
              <a:rPr lang="en-US" dirty="0"/>
              <a:t> to organize facets in a structured way.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46D73F-96E8-4140-88A9-011E5B136DCE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7080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46D73F-96E8-4140-88A9-011E5B136DCE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0168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46D73F-96E8-4140-88A9-011E5B136DCE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5243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01829"/>
            <a:ext cx="7772400" cy="110251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12399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D1B58-3C22-B242-BFAC-B282FC780798}" type="datetime1">
              <a:rPr lang="en-US" smtClean="0"/>
              <a:t>2/25/25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043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99FA8-59A4-3449-B9EA-DE16BADC5820}" type="datetime1">
              <a:rPr lang="en-US" smtClean="0"/>
              <a:t>2/25/25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851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5B76A-CD35-2B42-A442-25EF78C59FA5}" type="datetime1">
              <a:rPr lang="en-US" smtClean="0"/>
              <a:t>2/25/25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953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0558C-34F7-B344-A63E-1E1B8C95D406}" type="datetime1">
              <a:rPr lang="en-US" smtClean="0"/>
              <a:t>2/25/25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682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3566C-29A4-7E43-A2F5-6D37AEA1DD1D}" type="datetime1">
              <a:rPr lang="en-US" smtClean="0"/>
              <a:t>2/25/25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367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09366-4084-4744-B95C-652E569E368E}" type="datetime1">
              <a:rPr lang="en-US" smtClean="0"/>
              <a:t>2/25/25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054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2D937-DC03-7D4B-8168-122769765614}" type="datetime1">
              <a:rPr lang="en-US" smtClean="0"/>
              <a:t>2/25/25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496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FE258-FCEC-8A45-85FA-C8B9971F1FD3}" type="datetime1">
              <a:rPr lang="en-US" smtClean="0"/>
              <a:t>2/25/25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010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44DE3-C839-FF46-9270-3D6D6C1035A3}" type="datetime1">
              <a:rPr lang="en-US" smtClean="0"/>
              <a:t>2/25/25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166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F444F-6ACF-BB45-88A4-2CF042AC7BA7}" type="datetime1">
              <a:rPr lang="en-US" smtClean="0"/>
              <a:t>2/25/25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291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D84ED-0DCF-B140-A2B4-079461A99FA9}" type="datetime1">
              <a:rPr lang="en-US" smtClean="0"/>
              <a:t>2/25/25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749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797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38657"/>
            <a:ext cx="8229600" cy="35559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108234-5E75-8842-AA3C-94BBCFB7E1D3}" type="datetime1">
              <a:rPr lang="en-US" smtClean="0"/>
              <a:t>2/25/25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070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-project.org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nalyticsforfun.com/2014/06/performing-anova-test-in-r-results-and.html" TargetMode="External"/><Relationship Id="rId2" Type="http://schemas.openxmlformats.org/officeDocument/2006/relationships/hyperlink" Target="https://www.datacamp.com/community/tutorials/r-tutorial-apply-family#gs.YUI=Luc" TargetMode="Externa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://cran.r-project.org/doc/contrib/Short-refcard.pdf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swirlstats.com/" TargetMode="Externa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studio.com" TargetMode="External"/><Relationship Id="rId2" Type="http://schemas.openxmlformats.org/officeDocument/2006/relationships/hyperlink" Target="http://www.r-project.org" TargetMode="Externa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40176"/>
            <a:ext cx="7772400" cy="1831575"/>
          </a:xfrm>
        </p:spPr>
        <p:txBody>
          <a:bodyPr>
            <a:normAutofit/>
          </a:bodyPr>
          <a:lstStyle/>
          <a:p>
            <a:r>
              <a:rPr lang="en-US" sz="4400" dirty="0"/>
              <a:t>R</a:t>
            </a:r>
            <a:br>
              <a:rPr lang="en-US" sz="3200" dirty="0"/>
            </a:br>
            <a:br>
              <a:rPr lang="en-US" dirty="0"/>
            </a:br>
            <a:r>
              <a:rPr lang="en-US" sz="2700" dirty="0"/>
              <a:t>Bioinformatics Applications (PLPTH813)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014663"/>
            <a:ext cx="6400800" cy="1752600"/>
          </a:xfrm>
        </p:spPr>
        <p:txBody>
          <a:bodyPr>
            <a:normAutofit/>
          </a:bodyPr>
          <a:lstStyle/>
          <a:p>
            <a:r>
              <a:rPr lang="en-US" sz="2800" dirty="0"/>
              <a:t>Sanzhen Liu</a:t>
            </a:r>
          </a:p>
          <a:p>
            <a:endParaRPr lang="en-US" sz="2800" dirty="0"/>
          </a:p>
          <a:p>
            <a:r>
              <a:rPr lang="en-US" sz="2800" dirty="0"/>
              <a:t>2/20/2025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2148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 a subset and modify a vector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>
                <a:solidFill>
                  <a:srgbClr val="17375E"/>
                </a:solidFill>
              </a:rPr>
              <a:t>Select a subset of a vector</a:t>
            </a:r>
          </a:p>
          <a:p>
            <a:pPr marL="0" indent="0">
              <a:buNone/>
            </a:pPr>
            <a:r>
              <a:rPr lang="fr-FR" dirty="0"/>
              <a:t>x &lt;- c(4, 5, 7, 3, 9)</a:t>
            </a:r>
          </a:p>
          <a:p>
            <a:pPr marL="0" indent="0">
              <a:buNone/>
            </a:pPr>
            <a:r>
              <a:rPr lang="fr-FR" dirty="0"/>
              <a:t>x</a:t>
            </a:r>
            <a:r>
              <a:rPr lang="en-US" dirty="0"/>
              <a:t>[c(2, 3)]</a:t>
            </a:r>
          </a:p>
          <a:p>
            <a:pPr marL="0" indent="0">
              <a:buNone/>
            </a:pPr>
            <a:r>
              <a:rPr lang="en-US" dirty="0"/>
              <a:t>x[x&gt;10]</a:t>
            </a:r>
          </a:p>
          <a:p>
            <a:pPr marL="0" indent="0">
              <a:buNone/>
            </a:pPr>
            <a:r>
              <a:rPr lang="en-US" dirty="0"/>
              <a:t>x[-c(1,5)]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>
                <a:solidFill>
                  <a:srgbClr val="17375E"/>
                </a:solidFill>
              </a:rPr>
              <a:t>Modify a vector</a:t>
            </a:r>
          </a:p>
          <a:p>
            <a:pPr marL="0" indent="0">
              <a:buNone/>
            </a:pPr>
            <a:r>
              <a:rPr lang="en-US" dirty="0"/>
              <a:t>x[3] &lt;- 23.1</a:t>
            </a:r>
          </a:p>
          <a:p>
            <a:pPr marL="0" indent="0">
              <a:buNone/>
            </a:pPr>
            <a:r>
              <a:rPr lang="en-US" dirty="0"/>
              <a:t>x &lt;- c(x, 10.9)</a:t>
            </a:r>
          </a:p>
          <a:p>
            <a:pPr marL="0" indent="0">
              <a:buNone/>
            </a:pPr>
            <a:r>
              <a:rPr lang="en-US" dirty="0"/>
              <a:t>names(x) &lt;- c("a", "b", "c", "d", "e", "f")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9866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 and length of a vector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16590"/>
            <a:ext cx="8343485" cy="4384046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17375E"/>
                </a:solidFill>
              </a:rPr>
              <a:t>Mode</a:t>
            </a:r>
          </a:p>
          <a:p>
            <a:pPr marL="0" indent="0">
              <a:buNone/>
            </a:pPr>
            <a:r>
              <a:rPr lang="en-US" dirty="0"/>
              <a:t>Vectors must have their values with the same mode, either numeric, character, logical, or other types.</a:t>
            </a:r>
          </a:p>
          <a:p>
            <a:pPr marL="0" indent="0">
              <a:buNone/>
            </a:pPr>
            <a:r>
              <a:rPr lang="en-US" dirty="0"/>
              <a:t>z &lt;- 0:9</a:t>
            </a:r>
          </a:p>
          <a:p>
            <a:pPr marL="0" indent="0">
              <a:buNone/>
            </a:pPr>
            <a:r>
              <a:rPr lang="en-US" dirty="0" err="1"/>
              <a:t>is.numeric</a:t>
            </a:r>
            <a:r>
              <a:rPr lang="en-US" dirty="0"/>
              <a:t>(z)</a:t>
            </a:r>
          </a:p>
          <a:p>
            <a:pPr marL="0" indent="0">
              <a:buNone/>
            </a:pPr>
            <a:r>
              <a:rPr lang="en-US" dirty="0"/>
              <a:t>digits &lt;- </a:t>
            </a:r>
            <a:r>
              <a:rPr lang="en-US" dirty="0" err="1"/>
              <a:t>as.character</a:t>
            </a:r>
            <a:r>
              <a:rPr lang="en-US" dirty="0"/>
              <a:t>(z) # convert to character</a:t>
            </a:r>
          </a:p>
          <a:p>
            <a:pPr marL="0" indent="0">
              <a:buNone/>
            </a:pPr>
            <a:r>
              <a:rPr lang="en-US" dirty="0"/>
              <a:t>d &lt;- </a:t>
            </a:r>
            <a:r>
              <a:rPr lang="en-US" dirty="0" err="1"/>
              <a:t>as.integer</a:t>
            </a:r>
            <a:r>
              <a:rPr lang="en-US" dirty="0"/>
              <a:t>(digits) # convert to integer</a:t>
            </a:r>
          </a:p>
          <a:p>
            <a:r>
              <a:rPr lang="en-US" b="1" dirty="0">
                <a:solidFill>
                  <a:srgbClr val="17375E"/>
                </a:solidFill>
              </a:rPr>
              <a:t>Length</a:t>
            </a:r>
          </a:p>
          <a:p>
            <a:pPr marL="0" indent="0">
              <a:buNone/>
            </a:pPr>
            <a:r>
              <a:rPr lang="en-US" dirty="0"/>
              <a:t>length(z)</a:t>
            </a:r>
          </a:p>
          <a:p>
            <a:pPr marL="0" indent="0">
              <a:buNone/>
            </a:pPr>
            <a:r>
              <a:rPr lang="en-US" dirty="0"/>
              <a:t>length(z) &lt;- 5  # retain just the first 5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341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3115"/>
            <a:ext cx="8229600" cy="579740"/>
          </a:xfrm>
        </p:spPr>
        <p:txBody>
          <a:bodyPr/>
          <a:lstStyle/>
          <a:p>
            <a:r>
              <a:rPr lang="en-US" dirty="0"/>
              <a:t>factor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1394" y="2044058"/>
            <a:ext cx="8101211" cy="29886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state &lt;- c("</a:t>
            </a:r>
            <a:r>
              <a:rPr lang="en-US" sz="1600" dirty="0" err="1">
                <a:latin typeface="Courier"/>
                <a:cs typeface="Courier"/>
              </a:rPr>
              <a:t>tas</a:t>
            </a:r>
            <a:r>
              <a:rPr lang="en-US" sz="1600" dirty="0">
                <a:latin typeface="Courier"/>
                <a:cs typeface="Courier"/>
              </a:rPr>
              <a:t>", "</a:t>
            </a:r>
            <a:r>
              <a:rPr lang="en-US" sz="1600" dirty="0" err="1">
                <a:latin typeface="Courier"/>
                <a:cs typeface="Courier"/>
              </a:rPr>
              <a:t>sa</a:t>
            </a:r>
            <a:r>
              <a:rPr lang="en-US" sz="1600" dirty="0">
                <a:latin typeface="Courier"/>
                <a:cs typeface="Courier"/>
              </a:rPr>
              <a:t>", "</a:t>
            </a:r>
            <a:r>
              <a:rPr lang="en-US" sz="1600" dirty="0" err="1">
                <a:latin typeface="Courier"/>
                <a:cs typeface="Courier"/>
              </a:rPr>
              <a:t>qld</a:t>
            </a:r>
            <a:r>
              <a:rPr lang="en-US" sz="1600" dirty="0">
                <a:latin typeface="Courier"/>
                <a:cs typeface="Courier"/>
              </a:rPr>
              <a:t>", "</a:t>
            </a:r>
            <a:r>
              <a:rPr lang="en-US" sz="1600" dirty="0" err="1">
                <a:latin typeface="Courier"/>
                <a:cs typeface="Courier"/>
              </a:rPr>
              <a:t>nsw</a:t>
            </a:r>
            <a:r>
              <a:rPr lang="en-US" sz="1600" dirty="0">
                <a:latin typeface="Courier"/>
                <a:cs typeface="Courier"/>
              </a:rPr>
              <a:t>", "</a:t>
            </a:r>
            <a:r>
              <a:rPr lang="en-US" sz="1600" dirty="0" err="1">
                <a:latin typeface="Courier"/>
                <a:cs typeface="Courier"/>
              </a:rPr>
              <a:t>nsw</a:t>
            </a:r>
            <a:r>
              <a:rPr lang="en-US" sz="1600" dirty="0">
                <a:latin typeface="Courier"/>
                <a:cs typeface="Courier"/>
              </a:rPr>
              <a:t>", "</a:t>
            </a:r>
            <a:r>
              <a:rPr lang="en-US" sz="1600" dirty="0" err="1">
                <a:latin typeface="Courier"/>
                <a:cs typeface="Courier"/>
              </a:rPr>
              <a:t>nt</a:t>
            </a:r>
            <a:r>
              <a:rPr lang="en-US" sz="1600" dirty="0">
                <a:latin typeface="Courier"/>
                <a:cs typeface="Courier"/>
              </a:rPr>
              <a:t>",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           "</a:t>
            </a:r>
            <a:r>
              <a:rPr lang="en-US" sz="1600" dirty="0" err="1">
                <a:latin typeface="Courier"/>
                <a:cs typeface="Courier"/>
              </a:rPr>
              <a:t>wa</a:t>
            </a:r>
            <a:r>
              <a:rPr lang="en-US" sz="1600" dirty="0">
                <a:latin typeface="Courier"/>
                <a:cs typeface="Courier"/>
              </a:rPr>
              <a:t>", "</a:t>
            </a:r>
            <a:r>
              <a:rPr lang="en-US" sz="1600" dirty="0" err="1">
                <a:latin typeface="Courier"/>
                <a:cs typeface="Courier"/>
              </a:rPr>
              <a:t>wa</a:t>
            </a:r>
            <a:r>
              <a:rPr lang="en-US" sz="1600" dirty="0">
                <a:latin typeface="Courier"/>
                <a:cs typeface="Courier"/>
              </a:rPr>
              <a:t>", "</a:t>
            </a:r>
            <a:r>
              <a:rPr lang="en-US" sz="1600" dirty="0" err="1">
                <a:latin typeface="Courier"/>
                <a:cs typeface="Courier"/>
              </a:rPr>
              <a:t>qld</a:t>
            </a:r>
            <a:r>
              <a:rPr lang="en-US" sz="1600" dirty="0">
                <a:latin typeface="Courier"/>
                <a:cs typeface="Courier"/>
              </a:rPr>
              <a:t>", "</a:t>
            </a:r>
            <a:r>
              <a:rPr lang="en-US" sz="1600" dirty="0" err="1">
                <a:latin typeface="Courier"/>
                <a:cs typeface="Courier"/>
              </a:rPr>
              <a:t>vic</a:t>
            </a:r>
            <a:r>
              <a:rPr lang="en-US" sz="1600" dirty="0">
                <a:latin typeface="Courier"/>
                <a:cs typeface="Courier"/>
              </a:rPr>
              <a:t>", "</a:t>
            </a:r>
            <a:r>
              <a:rPr lang="en-US" sz="1600" dirty="0" err="1">
                <a:latin typeface="Courier"/>
                <a:cs typeface="Courier"/>
              </a:rPr>
              <a:t>nsw</a:t>
            </a:r>
            <a:r>
              <a:rPr lang="en-US" sz="1600" dirty="0">
                <a:latin typeface="Courier"/>
                <a:cs typeface="Courier"/>
              </a:rPr>
              <a:t>", "</a:t>
            </a:r>
            <a:r>
              <a:rPr lang="en-US" sz="1600" dirty="0" err="1">
                <a:latin typeface="Courier"/>
                <a:cs typeface="Courier"/>
              </a:rPr>
              <a:t>vic</a:t>
            </a:r>
            <a:r>
              <a:rPr lang="en-US" sz="1600" dirty="0">
                <a:latin typeface="Courier"/>
                <a:cs typeface="Courier"/>
              </a:rPr>
              <a:t>")</a:t>
            </a:r>
          </a:p>
          <a:p>
            <a:pPr marL="0" indent="0">
              <a:buNone/>
            </a:pPr>
            <a:r>
              <a:rPr lang="en-US" sz="1600" dirty="0" err="1">
                <a:latin typeface="Courier"/>
                <a:cs typeface="Courier"/>
              </a:rPr>
              <a:t>statef</a:t>
            </a:r>
            <a:r>
              <a:rPr lang="en-US" sz="1600" dirty="0">
                <a:latin typeface="Courier"/>
                <a:cs typeface="Courier"/>
              </a:rPr>
              <a:t> &lt;- factor(state)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&gt; </a:t>
            </a:r>
            <a:r>
              <a:rPr lang="en-US" sz="1600" dirty="0" err="1">
                <a:latin typeface="Courier"/>
                <a:cs typeface="Courier"/>
              </a:rPr>
              <a:t>statef</a:t>
            </a:r>
            <a:endParaRPr lang="en-US" sz="16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[1] </a:t>
            </a:r>
            <a:r>
              <a:rPr lang="en-US" sz="1600" dirty="0" err="1">
                <a:latin typeface="Courier"/>
                <a:cs typeface="Courier"/>
              </a:rPr>
              <a:t>tas</a:t>
            </a: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err="1">
                <a:latin typeface="Courier"/>
                <a:cs typeface="Courier"/>
              </a:rPr>
              <a:t>sa</a:t>
            </a: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err="1">
                <a:latin typeface="Courier"/>
                <a:cs typeface="Courier"/>
              </a:rPr>
              <a:t>qld</a:t>
            </a: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err="1">
                <a:latin typeface="Courier"/>
                <a:cs typeface="Courier"/>
              </a:rPr>
              <a:t>nsw</a:t>
            </a: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err="1">
                <a:latin typeface="Courier"/>
                <a:cs typeface="Courier"/>
              </a:rPr>
              <a:t>nsw</a:t>
            </a: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err="1">
                <a:latin typeface="Courier"/>
                <a:cs typeface="Courier"/>
              </a:rPr>
              <a:t>nt</a:t>
            </a: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err="1">
                <a:latin typeface="Courier"/>
                <a:cs typeface="Courier"/>
              </a:rPr>
              <a:t>wa</a:t>
            </a: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err="1">
                <a:latin typeface="Courier"/>
                <a:cs typeface="Courier"/>
              </a:rPr>
              <a:t>wa</a:t>
            </a: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err="1">
                <a:latin typeface="Courier"/>
                <a:cs typeface="Courier"/>
              </a:rPr>
              <a:t>qld</a:t>
            </a: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err="1">
                <a:latin typeface="Courier"/>
                <a:cs typeface="Courier"/>
              </a:rPr>
              <a:t>vic</a:t>
            </a: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err="1">
                <a:latin typeface="Courier"/>
                <a:cs typeface="Courier"/>
              </a:rPr>
              <a:t>nsw</a:t>
            </a: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err="1">
                <a:latin typeface="Courier"/>
                <a:cs typeface="Courier"/>
              </a:rPr>
              <a:t>vic</a:t>
            </a:r>
            <a:endParaRPr lang="en-US" sz="16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Levels: </a:t>
            </a:r>
            <a:r>
              <a:rPr lang="en-US" sz="1600" dirty="0" err="1">
                <a:latin typeface="Courier"/>
                <a:cs typeface="Courier"/>
              </a:rPr>
              <a:t>nsw</a:t>
            </a: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err="1">
                <a:latin typeface="Courier"/>
                <a:cs typeface="Courier"/>
              </a:rPr>
              <a:t>nt</a:t>
            </a: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err="1">
                <a:latin typeface="Courier"/>
                <a:cs typeface="Courier"/>
              </a:rPr>
              <a:t>qld</a:t>
            </a: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err="1">
                <a:latin typeface="Courier"/>
                <a:cs typeface="Courier"/>
              </a:rPr>
              <a:t>sa</a:t>
            </a: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err="1">
                <a:latin typeface="Courier"/>
                <a:cs typeface="Courier"/>
              </a:rPr>
              <a:t>tas</a:t>
            </a: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err="1">
                <a:latin typeface="Courier"/>
                <a:cs typeface="Courier"/>
              </a:rPr>
              <a:t>vic</a:t>
            </a: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err="1">
                <a:latin typeface="Courier"/>
                <a:cs typeface="Courier"/>
              </a:rPr>
              <a:t>wa</a:t>
            </a:r>
            <a:endParaRPr lang="en-US" sz="16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&gt; levels(</a:t>
            </a:r>
            <a:r>
              <a:rPr lang="en-US" sz="1600" dirty="0" err="1">
                <a:latin typeface="Courier"/>
                <a:cs typeface="Courier"/>
              </a:rPr>
              <a:t>statef</a:t>
            </a:r>
            <a:r>
              <a:rPr lang="en-US" sz="1600" dirty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[1] "</a:t>
            </a:r>
            <a:r>
              <a:rPr lang="en-US" sz="1600" dirty="0" err="1">
                <a:latin typeface="Courier"/>
                <a:cs typeface="Courier"/>
              </a:rPr>
              <a:t>nsw</a:t>
            </a:r>
            <a:r>
              <a:rPr lang="en-US" sz="1600" dirty="0">
                <a:latin typeface="Courier"/>
                <a:cs typeface="Courier"/>
              </a:rPr>
              <a:t>" "</a:t>
            </a:r>
            <a:r>
              <a:rPr lang="en-US" sz="1600" dirty="0" err="1">
                <a:latin typeface="Courier"/>
                <a:cs typeface="Courier"/>
              </a:rPr>
              <a:t>nt</a:t>
            </a:r>
            <a:r>
              <a:rPr lang="en-US" sz="1600" dirty="0">
                <a:latin typeface="Courier"/>
                <a:cs typeface="Courier"/>
              </a:rPr>
              <a:t>" "</a:t>
            </a:r>
            <a:r>
              <a:rPr lang="en-US" sz="1600" dirty="0" err="1">
                <a:latin typeface="Courier"/>
                <a:cs typeface="Courier"/>
              </a:rPr>
              <a:t>qld</a:t>
            </a:r>
            <a:r>
              <a:rPr lang="en-US" sz="1600" dirty="0">
                <a:latin typeface="Courier"/>
                <a:cs typeface="Courier"/>
              </a:rPr>
              <a:t>" "</a:t>
            </a:r>
            <a:r>
              <a:rPr lang="en-US" sz="1600" dirty="0" err="1">
                <a:latin typeface="Courier"/>
                <a:cs typeface="Courier"/>
              </a:rPr>
              <a:t>sa</a:t>
            </a:r>
            <a:r>
              <a:rPr lang="en-US" sz="1600" dirty="0">
                <a:latin typeface="Courier"/>
                <a:cs typeface="Courier"/>
              </a:rPr>
              <a:t>" "</a:t>
            </a:r>
            <a:r>
              <a:rPr lang="en-US" sz="1600" dirty="0" err="1">
                <a:latin typeface="Courier"/>
                <a:cs typeface="Courier"/>
              </a:rPr>
              <a:t>tas</a:t>
            </a:r>
            <a:r>
              <a:rPr lang="en-US" sz="1600" dirty="0">
                <a:latin typeface="Courier"/>
                <a:cs typeface="Courier"/>
              </a:rPr>
              <a:t>" "</a:t>
            </a:r>
            <a:r>
              <a:rPr lang="en-US" sz="1600" dirty="0" err="1">
                <a:latin typeface="Courier"/>
                <a:cs typeface="Courier"/>
              </a:rPr>
              <a:t>vic</a:t>
            </a:r>
            <a:r>
              <a:rPr lang="en-US" sz="1600" dirty="0">
                <a:latin typeface="Courier"/>
                <a:cs typeface="Courier"/>
              </a:rPr>
              <a:t>" "</a:t>
            </a:r>
            <a:r>
              <a:rPr lang="en-US" sz="1600" dirty="0" err="1">
                <a:latin typeface="Courier"/>
                <a:cs typeface="Courier"/>
              </a:rPr>
              <a:t>wa</a:t>
            </a:r>
            <a:r>
              <a:rPr lang="en-US" sz="1600" dirty="0">
                <a:latin typeface="Courier"/>
                <a:cs typeface="Courier"/>
              </a:rPr>
              <a:t>"</a:t>
            </a:r>
          </a:p>
          <a:p>
            <a:pPr marL="0" indent="0">
              <a:buNone/>
            </a:pPr>
            <a:endParaRPr lang="en-US" sz="16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b="1" dirty="0">
                <a:latin typeface="Courier"/>
                <a:cs typeface="Courier"/>
              </a:rPr>
              <a:t>state2 &lt;- </a:t>
            </a:r>
            <a:r>
              <a:rPr lang="en-US" sz="1600" b="1" dirty="0" err="1">
                <a:latin typeface="Courier"/>
                <a:cs typeface="Courier"/>
              </a:rPr>
              <a:t>as.character</a:t>
            </a:r>
            <a:r>
              <a:rPr lang="en-US" sz="1600" b="1" dirty="0">
                <a:latin typeface="Courier"/>
                <a:cs typeface="Courier"/>
              </a:rPr>
              <a:t>(</a:t>
            </a:r>
            <a:r>
              <a:rPr lang="en-US" sz="1600" b="1" dirty="0" err="1">
                <a:latin typeface="Courier"/>
                <a:cs typeface="Courier"/>
              </a:rPr>
              <a:t>statef</a:t>
            </a:r>
            <a:r>
              <a:rPr lang="en-US" sz="1600" b="1" dirty="0">
                <a:latin typeface="Courier"/>
                <a:cs typeface="Courier"/>
              </a:rPr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8111" y="712267"/>
            <a:ext cx="814151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Definition: A factor is a vector object used to specify a discrete classification (grouping) of the components of other vectors with the same length.</a:t>
            </a:r>
          </a:p>
          <a:p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b="1" dirty="0">
                <a:solidFill>
                  <a:srgbClr val="17375E"/>
                </a:solidFill>
              </a:rPr>
              <a:t>factor = regular vector + levels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4375" y="542131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5753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374" y="907760"/>
            <a:ext cx="8563254" cy="839850"/>
          </a:xfrm>
        </p:spPr>
        <p:txBody>
          <a:bodyPr>
            <a:normAutofit/>
          </a:bodyPr>
          <a:lstStyle/>
          <a:p>
            <a:r>
              <a:rPr lang="en-US" dirty="0"/>
              <a:t>matrix: a collection of data elements arranged in a two-dimensional rectangular layout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2582983"/>
            <a:ext cx="8101211" cy="9262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num &lt;- 1:6</a:t>
            </a:r>
          </a:p>
          <a:p>
            <a:pPr marL="0" indent="0">
              <a:buNone/>
            </a:pPr>
            <a:r>
              <a:rPr lang="en-US" dirty="0" err="1">
                <a:latin typeface="Courier"/>
                <a:cs typeface="Courier"/>
              </a:rPr>
              <a:t>numm</a:t>
            </a:r>
            <a:r>
              <a:rPr lang="en-US" dirty="0">
                <a:latin typeface="Courier"/>
                <a:cs typeface="Courier"/>
              </a:rPr>
              <a:t> &lt;- matrix(num, </a:t>
            </a:r>
            <a:r>
              <a:rPr lang="en-US" dirty="0" err="1">
                <a:latin typeface="Courier"/>
                <a:cs typeface="Courier"/>
              </a:rPr>
              <a:t>nrow</a:t>
            </a:r>
            <a:r>
              <a:rPr lang="en-US" dirty="0">
                <a:latin typeface="Courier"/>
                <a:cs typeface="Courier"/>
              </a:rPr>
              <a:t>=2, </a:t>
            </a:r>
            <a:r>
              <a:rPr lang="en-US" dirty="0" err="1">
                <a:latin typeface="Courier"/>
                <a:cs typeface="Courier"/>
              </a:rPr>
              <a:t>byrow</a:t>
            </a:r>
            <a:r>
              <a:rPr lang="en-US" dirty="0">
                <a:latin typeface="Courier"/>
                <a:cs typeface="Courier"/>
              </a:rPr>
              <a:t>=T)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1373" y="3511760"/>
            <a:ext cx="854125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matrices can be built up by using the functions </a:t>
            </a:r>
            <a:r>
              <a:rPr lang="en-US" sz="2400" dirty="0" err="1"/>
              <a:t>cbind</a:t>
            </a:r>
            <a:r>
              <a:rPr lang="en-US" sz="2400" dirty="0"/>
              <a:t>() and </a:t>
            </a:r>
            <a:r>
              <a:rPr lang="en-US" sz="2400" dirty="0" err="1"/>
              <a:t>rbind</a:t>
            </a:r>
            <a:r>
              <a:rPr lang="en-US" sz="2400" dirty="0"/>
              <a:t>():</a:t>
            </a:r>
          </a:p>
          <a:p>
            <a:endParaRPr lang="en-US" sz="1200" dirty="0"/>
          </a:p>
          <a:p>
            <a:r>
              <a:rPr lang="en-US" sz="2400" b="1" dirty="0" err="1">
                <a:solidFill>
                  <a:srgbClr val="17375E"/>
                </a:solidFill>
              </a:rPr>
              <a:t>cbind</a:t>
            </a:r>
            <a:r>
              <a:rPr lang="en-US" sz="2400" b="1" dirty="0">
                <a:solidFill>
                  <a:srgbClr val="17375E"/>
                </a:solidFill>
              </a:rPr>
              <a:t>():</a:t>
            </a:r>
            <a:r>
              <a:rPr lang="en-US" sz="2400" dirty="0"/>
              <a:t> binding together horizontally, or column-wise</a:t>
            </a:r>
          </a:p>
          <a:p>
            <a:r>
              <a:rPr lang="en-US" sz="2400" b="1" dirty="0" err="1">
                <a:solidFill>
                  <a:srgbClr val="17375E"/>
                </a:solidFill>
              </a:rPr>
              <a:t>rbind</a:t>
            </a:r>
            <a:r>
              <a:rPr lang="en-US" sz="2400" b="1" dirty="0">
                <a:solidFill>
                  <a:srgbClr val="17375E"/>
                </a:solidFill>
              </a:rPr>
              <a:t>(): </a:t>
            </a:r>
            <a:r>
              <a:rPr lang="en-US" sz="2400" dirty="0"/>
              <a:t>binding together vertically, or row-wise.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F84731C-47D8-F34A-B996-7D2FDA02EEE8}"/>
                  </a:ext>
                </a:extLst>
              </p:cNvPr>
              <p:cNvSpPr txBox="1"/>
              <p:nvPr/>
            </p:nvSpPr>
            <p:spPr>
              <a:xfrm>
                <a:off x="470867" y="1903680"/>
                <a:ext cx="1301799" cy="61581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1  2  3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4  5  6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F84731C-47D8-F34A-B996-7D2FDA02EE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867" y="1903680"/>
                <a:ext cx="1301799" cy="615810"/>
              </a:xfrm>
              <a:prstGeom prst="rect">
                <a:avLst/>
              </a:prstGeom>
              <a:blipFill>
                <a:blip r:embed="rId2"/>
                <a:stretch>
                  <a:fillRect t="-10000" b="-3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8201D911-8BB2-2743-9AD8-84F294F9570F}"/>
              </a:ext>
            </a:extLst>
          </p:cNvPr>
          <p:cNvSpPr txBox="1"/>
          <p:nvPr/>
        </p:nvSpPr>
        <p:spPr>
          <a:xfrm>
            <a:off x="1680054" y="1984105"/>
            <a:ext cx="28919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 rows and 3 columns</a:t>
            </a:r>
          </a:p>
        </p:txBody>
      </p:sp>
    </p:spTree>
    <p:extLst>
      <p:ext uri="{BB962C8B-B14F-4D97-AF65-F5344CB8AC3E}">
        <p14:creationId xmlns:p14="http://schemas.microsoft.com/office/powerpoint/2010/main" val="19272049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131774"/>
            <a:ext cx="7083255" cy="772987"/>
          </a:xfrm>
        </p:spPr>
        <p:txBody>
          <a:bodyPr>
            <a:normAutofit/>
          </a:bodyPr>
          <a:lstStyle/>
          <a:p>
            <a:r>
              <a:rPr lang="en-US" sz="3200" dirty="0" err="1"/>
              <a:t>data.frame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684838"/>
            <a:ext cx="8229600" cy="2912125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17375E"/>
                </a:solidFill>
              </a:rPr>
              <a:t>Dataframe</a:t>
            </a:r>
            <a:endParaRPr lang="en-US" b="1" dirty="0">
              <a:solidFill>
                <a:srgbClr val="17375E"/>
              </a:solidFill>
            </a:endParaRPr>
          </a:p>
          <a:p>
            <a:pPr marL="0" indent="0">
              <a:buNone/>
            </a:pPr>
            <a:r>
              <a:rPr lang="en-US" dirty="0"/>
              <a:t>A data frame may be regarded as a matrix with columns possibly of differing modes and attributes. The data of a matrix are of the same type or mode.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>
                <a:solidFill>
                  <a:srgbClr val="17375E"/>
                </a:solidFill>
              </a:rPr>
              <a:t>Create a </a:t>
            </a:r>
            <a:r>
              <a:rPr lang="en-US" b="1" dirty="0" err="1">
                <a:solidFill>
                  <a:srgbClr val="17375E"/>
                </a:solidFill>
              </a:rPr>
              <a:t>dataframe</a:t>
            </a:r>
            <a:endParaRPr lang="en-US" b="1" dirty="0">
              <a:solidFill>
                <a:srgbClr val="17375E"/>
              </a:solidFill>
            </a:endParaRPr>
          </a:p>
          <a:p>
            <a:pPr marL="0" indent="0">
              <a:buNone/>
            </a:pPr>
            <a:r>
              <a:rPr lang="en-US" sz="1900" dirty="0" err="1">
                <a:latin typeface="Courier"/>
                <a:cs typeface="Courier"/>
              </a:rPr>
              <a:t>df</a:t>
            </a:r>
            <a:r>
              <a:rPr lang="en-US" sz="1900" dirty="0">
                <a:latin typeface="Courier"/>
                <a:cs typeface="Courier"/>
              </a:rPr>
              <a:t> &lt;- </a:t>
            </a:r>
            <a:r>
              <a:rPr lang="en-US" sz="1900" dirty="0" err="1">
                <a:latin typeface="Courier"/>
                <a:cs typeface="Courier"/>
              </a:rPr>
              <a:t>data.frame</a:t>
            </a:r>
            <a:r>
              <a:rPr lang="en-US" sz="1900" dirty="0">
                <a:latin typeface="Courier"/>
                <a:cs typeface="Courier"/>
              </a:rPr>
              <a:t>(name=c("Josh", "rose"), age=c(23, 35))</a:t>
            </a:r>
          </a:p>
        </p:txBody>
      </p:sp>
      <p:pic>
        <p:nvPicPr>
          <p:cNvPr id="4" name="Picture 3" descr="Screen Shot 2014-12-27 at 1.17.26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0575" y="652956"/>
            <a:ext cx="3338828" cy="1046640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353359" y="3770145"/>
            <a:ext cx="8229600" cy="16262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600" dirty="0">
              <a:latin typeface="Courier"/>
              <a:cs typeface="Courier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14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23107FB-85E0-DA95-185A-9145A90CD711}"/>
              </a:ext>
            </a:extLst>
          </p:cNvPr>
          <p:cNvSpPr txBox="1"/>
          <p:nvPr/>
        </p:nvSpPr>
        <p:spPr>
          <a:xfrm>
            <a:off x="6138849" y="128342"/>
            <a:ext cx="21955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[row, column]</a:t>
            </a:r>
          </a:p>
        </p:txBody>
      </p:sp>
    </p:spTree>
    <p:extLst>
      <p:ext uri="{BB962C8B-B14F-4D97-AF65-F5344CB8AC3E}">
        <p14:creationId xmlns:p14="http://schemas.microsoft.com/office/powerpoint/2010/main" val="1907774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C82E91-9503-AE06-39B1-7C39FC0B6B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EAFD8-5764-F809-0267-2A1C316D5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88910"/>
            <a:ext cx="8229599" cy="772987"/>
          </a:xfrm>
        </p:spPr>
        <p:txBody>
          <a:bodyPr/>
          <a:lstStyle/>
          <a:p>
            <a:r>
              <a:rPr lang="en-US" b="1" dirty="0">
                <a:solidFill>
                  <a:srgbClr val="17375E"/>
                </a:solidFill>
              </a:rPr>
              <a:t>Working with data frames</a:t>
            </a:r>
          </a:p>
        </p:txBody>
      </p:sp>
      <p:pic>
        <p:nvPicPr>
          <p:cNvPr id="4" name="Picture 3" descr="Screen Shot 2014-12-27 at 1.17.26 PM.png">
            <a:extLst>
              <a:ext uri="{FF2B5EF4-FFF2-40B4-BE49-F238E27FC236}">
                <a16:creationId xmlns:a16="http://schemas.microsoft.com/office/drawing/2014/main" id="{BD37FC40-DA7D-421E-3213-D7093A0A7C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7971" y="888347"/>
            <a:ext cx="3338828" cy="1046640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39A93DE-3BB0-84E8-DAF8-93680AE7883F}"/>
              </a:ext>
            </a:extLst>
          </p:cNvPr>
          <p:cNvSpPr txBox="1">
            <a:spLocks/>
          </p:cNvSpPr>
          <p:nvPr/>
        </p:nvSpPr>
        <p:spPr>
          <a:xfrm>
            <a:off x="353359" y="3770145"/>
            <a:ext cx="8229600" cy="16262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600" dirty="0">
              <a:latin typeface="Courier"/>
              <a:cs typeface="Courier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2E55CB5-CAD9-246A-E170-ECD6F150CA8C}"/>
              </a:ext>
            </a:extLst>
          </p:cNvPr>
          <p:cNvSpPr txBox="1">
            <a:spLocks/>
          </p:cNvSpPr>
          <p:nvPr/>
        </p:nvSpPr>
        <p:spPr>
          <a:xfrm>
            <a:off x="554892" y="1734115"/>
            <a:ext cx="3241138" cy="21454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&gt; </a:t>
            </a:r>
            <a:r>
              <a:rPr lang="en-US" sz="1800" dirty="0" err="1">
                <a:latin typeface="Courier"/>
                <a:cs typeface="Courier"/>
              </a:rPr>
              <a:t>df$name</a:t>
            </a:r>
            <a:endParaRPr lang="en-US" sz="18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[1] Josh rose</a:t>
            </a: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Levels: Josh rose</a:t>
            </a: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&gt; </a:t>
            </a:r>
            <a:r>
              <a:rPr lang="en-US" sz="1800" dirty="0" err="1">
                <a:latin typeface="Courier"/>
                <a:cs typeface="Courier"/>
              </a:rPr>
              <a:t>df</a:t>
            </a:r>
            <a:r>
              <a:rPr lang="en-US" sz="1800" dirty="0">
                <a:latin typeface="Courier"/>
                <a:cs typeface="Courier"/>
              </a:rPr>
              <a:t>[, 1]</a:t>
            </a: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[1] Josh rose</a:t>
            </a: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Levels: Josh rose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373A1D-EA7D-7039-1843-03567F40CA5F}"/>
              </a:ext>
            </a:extLst>
          </p:cNvPr>
          <p:cNvSpPr txBox="1"/>
          <p:nvPr/>
        </p:nvSpPr>
        <p:spPr>
          <a:xfrm>
            <a:off x="4119051" y="2079971"/>
            <a:ext cx="329894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"/>
                <a:cs typeface="Courier"/>
              </a:rPr>
              <a:t>&gt; </a:t>
            </a:r>
            <a:r>
              <a:rPr lang="en-US" dirty="0" err="1">
                <a:latin typeface="Courier"/>
                <a:cs typeface="Courier"/>
              </a:rPr>
              <a:t>df</a:t>
            </a:r>
            <a:r>
              <a:rPr lang="en-US" dirty="0">
                <a:latin typeface="Courier"/>
                <a:cs typeface="Courier"/>
              </a:rPr>
              <a:t>[[1]]</a:t>
            </a:r>
          </a:p>
          <a:p>
            <a:r>
              <a:rPr lang="en-US" dirty="0">
                <a:latin typeface="Courier"/>
                <a:cs typeface="Courier"/>
              </a:rPr>
              <a:t>[1] Josh rose</a:t>
            </a:r>
          </a:p>
          <a:p>
            <a:r>
              <a:rPr lang="en-US" dirty="0">
                <a:latin typeface="Courier"/>
                <a:cs typeface="Courier"/>
              </a:rPr>
              <a:t>Levels: Josh rose</a:t>
            </a:r>
          </a:p>
          <a:p>
            <a:r>
              <a:rPr lang="en-US" dirty="0">
                <a:latin typeface="Courier"/>
                <a:cs typeface="Courier"/>
              </a:rPr>
              <a:t>&gt; </a:t>
            </a:r>
            <a:r>
              <a:rPr lang="en-US" dirty="0" err="1">
                <a:latin typeface="Courier"/>
                <a:cs typeface="Courier"/>
              </a:rPr>
              <a:t>df</a:t>
            </a:r>
            <a:r>
              <a:rPr lang="en-US" dirty="0">
                <a:latin typeface="Courier"/>
                <a:cs typeface="Courier"/>
              </a:rPr>
              <a:t>[1]</a:t>
            </a:r>
          </a:p>
          <a:p>
            <a:r>
              <a:rPr lang="en-US" dirty="0">
                <a:latin typeface="Courier"/>
                <a:cs typeface="Courier"/>
              </a:rPr>
              <a:t>  name</a:t>
            </a:r>
          </a:p>
          <a:p>
            <a:r>
              <a:rPr lang="en-US" dirty="0">
                <a:latin typeface="Courier"/>
                <a:cs typeface="Courier"/>
              </a:rPr>
              <a:t>1 Josh</a:t>
            </a:r>
          </a:p>
          <a:p>
            <a:r>
              <a:rPr lang="en-US" dirty="0">
                <a:latin typeface="Courier"/>
                <a:cs typeface="Courier"/>
              </a:rPr>
              <a:t>2 rose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F86DC8-3D32-FD04-2DA2-DFE898E1DA17}"/>
              </a:ext>
            </a:extLst>
          </p:cNvPr>
          <p:cNvSpPr txBox="1"/>
          <p:nvPr/>
        </p:nvSpPr>
        <p:spPr>
          <a:xfrm>
            <a:off x="405184" y="4408042"/>
            <a:ext cx="6096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"/>
                <a:cs typeface="Courier"/>
              </a:rPr>
              <a:t>head(</a:t>
            </a:r>
            <a:r>
              <a:rPr lang="en-US" dirty="0" err="1">
                <a:latin typeface="Courier"/>
                <a:cs typeface="Courier"/>
              </a:rPr>
              <a:t>df</a:t>
            </a:r>
            <a:r>
              <a:rPr lang="en-US" dirty="0">
                <a:latin typeface="Courier"/>
                <a:cs typeface="Courier"/>
              </a:rPr>
              <a:t>); tail(</a:t>
            </a:r>
            <a:r>
              <a:rPr lang="en-US" dirty="0" err="1">
                <a:latin typeface="Courier"/>
                <a:cs typeface="Courier"/>
              </a:rPr>
              <a:t>df</a:t>
            </a:r>
            <a:r>
              <a:rPr lang="en-US" dirty="0">
                <a:latin typeface="Courier"/>
                <a:cs typeface="Courier"/>
              </a:rPr>
              <a:t>); summary(</a:t>
            </a:r>
            <a:r>
              <a:rPr lang="en-US" dirty="0" err="1">
                <a:latin typeface="Courier"/>
                <a:cs typeface="Courier"/>
              </a:rPr>
              <a:t>df</a:t>
            </a:r>
            <a:r>
              <a:rPr lang="en-US" dirty="0">
                <a:latin typeface="Courier"/>
                <a:cs typeface="Courier"/>
              </a:rPr>
              <a:t>); </a:t>
            </a:r>
            <a:r>
              <a:rPr lang="en-US" dirty="0" err="1">
                <a:latin typeface="Courier"/>
                <a:cs typeface="Courier"/>
              </a:rPr>
              <a:t>str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df</a:t>
            </a:r>
            <a:r>
              <a:rPr lang="en-US" dirty="0">
                <a:latin typeface="Courier"/>
                <a:cs typeface="Courier"/>
              </a:rPr>
              <a:t>)</a:t>
            </a:r>
            <a:r>
              <a:rPr lang="en-US" dirty="0"/>
              <a:t>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37F51-754D-34BC-4AF1-E5FBD675E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0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422" y="2222728"/>
            <a:ext cx="8229600" cy="28100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err="1">
                <a:latin typeface="Courier"/>
                <a:cs typeface="Courier"/>
              </a:rPr>
              <a:t>lst</a:t>
            </a:r>
            <a:r>
              <a:rPr lang="en-US" sz="1600" dirty="0">
                <a:latin typeface="Courier"/>
                <a:cs typeface="Courier"/>
              </a:rPr>
              <a:t> &lt;- list(name="Fred", wife="Mary", </a:t>
            </a:r>
            <a:r>
              <a:rPr lang="en-US" sz="1600" dirty="0" err="1">
                <a:latin typeface="Courier"/>
                <a:cs typeface="Courier"/>
              </a:rPr>
              <a:t>nkids</a:t>
            </a:r>
            <a:r>
              <a:rPr lang="en-US" sz="1600" dirty="0">
                <a:latin typeface="Courier"/>
                <a:cs typeface="Courier"/>
              </a:rPr>
              <a:t>=3, </a:t>
            </a:r>
            <a:r>
              <a:rPr lang="en-US" sz="1600" dirty="0" err="1">
                <a:latin typeface="Courier"/>
                <a:cs typeface="Courier"/>
              </a:rPr>
              <a:t>kid.ages</a:t>
            </a:r>
            <a:r>
              <a:rPr lang="en-US" sz="1600" dirty="0">
                <a:latin typeface="Courier"/>
                <a:cs typeface="Courier"/>
              </a:rPr>
              <a:t>=c(4,7,9))</a:t>
            </a:r>
          </a:p>
          <a:p>
            <a:pPr marL="0" indent="0">
              <a:buNone/>
            </a:pPr>
            <a:endParaRPr lang="en-US" sz="16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&gt; </a:t>
            </a:r>
            <a:r>
              <a:rPr lang="en-US" sz="1600" dirty="0" err="1">
                <a:latin typeface="Courier"/>
                <a:cs typeface="Courier"/>
              </a:rPr>
              <a:t>lst</a:t>
            </a:r>
            <a:r>
              <a:rPr lang="en-US" sz="1600" dirty="0">
                <a:latin typeface="Courier"/>
                <a:cs typeface="Courier"/>
              </a:rPr>
              <a:t>[1]  # </a:t>
            </a:r>
            <a:r>
              <a:rPr lang="en-US" sz="1600" dirty="0" err="1">
                <a:latin typeface="Courier"/>
                <a:cs typeface="Courier"/>
              </a:rPr>
              <a:t>sublist</a:t>
            </a:r>
            <a:endParaRPr lang="en-US" sz="16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$name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[1] "Fred"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&gt; </a:t>
            </a:r>
            <a:r>
              <a:rPr lang="en-US" sz="1600" dirty="0" err="1">
                <a:latin typeface="Courier"/>
                <a:cs typeface="Courier"/>
              </a:rPr>
              <a:t>lst</a:t>
            </a:r>
            <a:r>
              <a:rPr lang="en-US" sz="1600" dirty="0">
                <a:latin typeface="Courier"/>
                <a:cs typeface="Courier"/>
              </a:rPr>
              <a:t>[[1]] # first element in the list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[1] "Fred"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&gt; </a:t>
            </a:r>
            <a:r>
              <a:rPr lang="en-US" sz="1600" dirty="0" err="1">
                <a:latin typeface="Courier"/>
                <a:cs typeface="Courier"/>
              </a:rPr>
              <a:t>lst$name</a:t>
            </a:r>
            <a:r>
              <a:rPr lang="en-US" sz="1600" dirty="0">
                <a:latin typeface="Courier"/>
                <a:cs typeface="Courier"/>
              </a:rPr>
              <a:t> # the element named “name”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[1] "Fred”</a:t>
            </a:r>
          </a:p>
          <a:p>
            <a:pPr marL="0" indent="0">
              <a:buNone/>
            </a:pPr>
            <a:endParaRPr lang="en-US" sz="1600" dirty="0">
              <a:latin typeface="Courier"/>
              <a:cs typeface="Courier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1228" y="730551"/>
            <a:ext cx="75082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 list is a general form of vector in which various elements need not be of the same type.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91422" y="1708534"/>
            <a:ext cx="7202440" cy="4407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rgbClr val="17375E"/>
                </a:solidFill>
              </a:rPr>
              <a:t>Objects can be any types or modes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5975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44560"/>
            <a:ext cx="8229600" cy="951126"/>
          </a:xfrm>
        </p:spPr>
        <p:txBody>
          <a:bodyPr>
            <a:normAutofit/>
          </a:bodyPr>
          <a:lstStyle/>
          <a:p>
            <a:r>
              <a:rPr lang="en-US" sz="3200" dirty="0"/>
              <a:t>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53184"/>
            <a:ext cx="8229600" cy="43879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df &lt;- </a:t>
            </a:r>
            <a:r>
              <a:rPr lang="en-US" dirty="0" err="1">
                <a:latin typeface="Courier"/>
                <a:cs typeface="Courier"/>
              </a:rPr>
              <a:t>data.frame</a:t>
            </a:r>
            <a:r>
              <a:rPr lang="en-US" dirty="0">
                <a:latin typeface="Courier"/>
                <a:cs typeface="Courier"/>
              </a:rPr>
              <a:t>(name=c("</a:t>
            </a:r>
            <a:r>
              <a:rPr lang="en-US" dirty="0" err="1">
                <a:latin typeface="Courier"/>
                <a:cs typeface="Courier"/>
              </a:rPr>
              <a:t>Josh","rose","John</a:t>
            </a:r>
            <a:r>
              <a:rPr lang="en-US" dirty="0">
                <a:latin typeface="Courier"/>
                <a:cs typeface="Courier"/>
              </a:rPr>
              <a:t>"),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age=c(23, 35, 18))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 err="1"/>
              <a:t>What</a:t>
            </a:r>
            <a:r>
              <a:rPr lang="fr-FR" dirty="0"/>
              <a:t> are the values of</a:t>
            </a:r>
          </a:p>
          <a:p>
            <a:pPr marL="0" indent="0">
              <a:buNone/>
            </a:pPr>
            <a:r>
              <a:rPr lang="fr-FR" dirty="0"/>
              <a:t>d</a:t>
            </a:r>
            <a:r>
              <a:rPr lang="en-US" dirty="0"/>
              <a:t>f[2, 1]</a:t>
            </a:r>
          </a:p>
          <a:p>
            <a:pPr marL="0" indent="0">
              <a:buNone/>
            </a:pPr>
            <a:r>
              <a:rPr lang="en-US" dirty="0" err="1"/>
              <a:t>df</a:t>
            </a:r>
            <a:r>
              <a:rPr lang="en-US" dirty="0"/>
              <a:t>[3, 2]</a:t>
            </a:r>
            <a:endParaRPr lang="fr-FR" dirty="0"/>
          </a:p>
          <a:p>
            <a:pPr marL="0" indent="0">
              <a:buNone/>
            </a:pPr>
            <a:r>
              <a:rPr lang="fr-FR" dirty="0" err="1"/>
              <a:t>df</a:t>
            </a:r>
            <a:r>
              <a:rPr lang="fr-FR" dirty="0"/>
              <a:t>[2]</a:t>
            </a:r>
          </a:p>
          <a:p>
            <a:pPr marL="0" indent="0">
              <a:buNone/>
            </a:pPr>
            <a:r>
              <a:rPr lang="fr-FR" dirty="0" err="1"/>
              <a:t>df</a:t>
            </a:r>
            <a:r>
              <a:rPr lang="fr-FR" dirty="0"/>
              <a:t>[, 2]</a:t>
            </a:r>
          </a:p>
          <a:p>
            <a:pPr marL="0" indent="0">
              <a:buNone/>
            </a:pPr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the </a:t>
            </a:r>
            <a:r>
              <a:rPr lang="fr-FR" dirty="0" err="1"/>
              <a:t>difference</a:t>
            </a:r>
            <a:r>
              <a:rPr lang="fr-FR" dirty="0"/>
              <a:t> </a:t>
            </a:r>
            <a:r>
              <a:rPr lang="fr-FR" dirty="0" err="1"/>
              <a:t>between</a:t>
            </a:r>
            <a:r>
              <a:rPr lang="fr-FR" dirty="0"/>
              <a:t> the last </a:t>
            </a:r>
            <a:r>
              <a:rPr lang="fr-FR" dirty="0" err="1"/>
              <a:t>two</a:t>
            </a:r>
            <a:r>
              <a:rPr lang="fr-FR" dirty="0"/>
              <a:t>?</a:t>
            </a:r>
          </a:p>
        </p:txBody>
      </p:sp>
      <p:pic>
        <p:nvPicPr>
          <p:cNvPr id="4" name="Picture 3" descr="Screen Shot 2015-02-04 at 12.11.2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108" y="2388576"/>
            <a:ext cx="3200692" cy="1270504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5987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132683"/>
            <a:ext cx="8229600" cy="579740"/>
          </a:xfrm>
        </p:spPr>
        <p:txBody>
          <a:bodyPr>
            <a:normAutofit/>
          </a:bodyPr>
          <a:lstStyle/>
          <a:p>
            <a:r>
              <a:rPr lang="en-US" dirty="0"/>
              <a:t>Data import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818341"/>
            <a:ext cx="7404542" cy="1634573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17375E"/>
                </a:solidFill>
              </a:rPr>
              <a:t>read.table</a:t>
            </a:r>
            <a:r>
              <a:rPr lang="en-US" b="1" dirty="0">
                <a:solidFill>
                  <a:srgbClr val="17375E"/>
                </a:solidFill>
              </a:rPr>
              <a:t>()</a:t>
            </a:r>
            <a:r>
              <a:rPr lang="en-US" dirty="0"/>
              <a:t>: to read a data frame (table) directly</a:t>
            </a:r>
          </a:p>
          <a:p>
            <a:pPr marL="0" indent="0">
              <a:buNone/>
            </a:pPr>
            <a:r>
              <a:rPr lang="en-US" dirty="0" err="1"/>
              <a:t>read.delim</a:t>
            </a:r>
            <a:r>
              <a:rPr lang="en-US" dirty="0"/>
              <a:t>, </a:t>
            </a:r>
            <a:r>
              <a:rPr lang="en-US" dirty="0" err="1"/>
              <a:t>read.csv</a:t>
            </a:r>
            <a:endParaRPr lang="en-US" dirty="0"/>
          </a:p>
          <a:p>
            <a:pPr marL="0" indent="0">
              <a:buNone/>
            </a:pPr>
            <a:r>
              <a:rPr lang="en-US" dirty="0">
                <a:cs typeface="Courier"/>
              </a:rPr>
              <a:t>d &lt;- </a:t>
            </a:r>
            <a:r>
              <a:rPr lang="en-US" dirty="0" err="1">
                <a:cs typeface="Courier"/>
              </a:rPr>
              <a:t>read.table</a:t>
            </a:r>
            <a:r>
              <a:rPr lang="en-US" dirty="0">
                <a:cs typeface="Courier"/>
              </a:rPr>
              <a:t>(data)</a:t>
            </a:r>
          </a:p>
        </p:txBody>
      </p:sp>
      <p:pic>
        <p:nvPicPr>
          <p:cNvPr id="2" name="Picture 1" descr="Screen Shot 2014-12-27 at 4.58.4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354" y="2331394"/>
            <a:ext cx="6493339" cy="220855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601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3409"/>
            <a:ext cx="8229600" cy="579740"/>
          </a:xfrm>
        </p:spPr>
        <p:txBody>
          <a:bodyPr/>
          <a:lstStyle/>
          <a:p>
            <a:r>
              <a:rPr lang="en-US" dirty="0"/>
              <a:t>Data export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33606"/>
            <a:ext cx="8583804" cy="4033658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17375E"/>
                </a:solidFill>
              </a:rPr>
              <a:t>write.table</a:t>
            </a:r>
            <a:r>
              <a:rPr lang="en-US" b="1" dirty="0">
                <a:solidFill>
                  <a:srgbClr val="17375E"/>
                </a:solidFill>
              </a:rPr>
              <a:t>()</a:t>
            </a:r>
            <a:r>
              <a:rPr lang="en-US" dirty="0"/>
              <a:t> or </a:t>
            </a:r>
            <a:r>
              <a:rPr lang="en-US" b="1" dirty="0" err="1">
                <a:solidFill>
                  <a:srgbClr val="17375E"/>
                </a:solidFill>
              </a:rPr>
              <a:t>write.csv</a:t>
            </a:r>
            <a:r>
              <a:rPr lang="en-US" b="1" dirty="0">
                <a:solidFill>
                  <a:srgbClr val="17375E"/>
                </a:solidFill>
              </a:rPr>
              <a:t>()</a:t>
            </a:r>
          </a:p>
          <a:p>
            <a:pPr marL="0" indent="0">
              <a:buNone/>
            </a:pPr>
            <a:r>
              <a:rPr lang="en-US" sz="1900" dirty="0">
                <a:solidFill>
                  <a:srgbClr val="17375E"/>
                </a:solidFill>
                <a:latin typeface="Courier"/>
                <a:cs typeface="Courier"/>
              </a:rPr>
              <a:t>## To write a tab-delimited file:</a:t>
            </a:r>
          </a:p>
          <a:p>
            <a:pPr marL="0" indent="0">
              <a:buNone/>
            </a:pPr>
            <a:r>
              <a:rPr lang="it-IT" sz="1900" dirty="0">
                <a:latin typeface="Courier"/>
                <a:cs typeface="Courier"/>
              </a:rPr>
              <a:t>x &lt;- </a:t>
            </a:r>
            <a:r>
              <a:rPr lang="it-IT" sz="1900" dirty="0" err="1">
                <a:latin typeface="Courier"/>
                <a:cs typeface="Courier"/>
              </a:rPr>
              <a:t>data.frame</a:t>
            </a:r>
            <a:r>
              <a:rPr lang="it-IT" sz="1900" dirty="0">
                <a:latin typeface="Courier"/>
                <a:cs typeface="Courier"/>
              </a:rPr>
              <a:t>(a = "</a:t>
            </a:r>
            <a:r>
              <a:rPr lang="it-IT" sz="1900" dirty="0" err="1">
                <a:latin typeface="Courier"/>
                <a:cs typeface="Courier"/>
              </a:rPr>
              <a:t>pi</a:t>
            </a:r>
            <a:r>
              <a:rPr lang="it-IT" sz="1900" dirty="0">
                <a:latin typeface="Courier"/>
                <a:cs typeface="Courier"/>
              </a:rPr>
              <a:t>", b = </a:t>
            </a:r>
            <a:r>
              <a:rPr lang="it-IT" sz="1900" dirty="0" err="1">
                <a:latin typeface="Courier"/>
                <a:cs typeface="Courier"/>
              </a:rPr>
              <a:t>pi</a:t>
            </a:r>
            <a:r>
              <a:rPr lang="it-IT" sz="1900" dirty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r>
              <a:rPr lang="it-IT" sz="1900" dirty="0" err="1">
                <a:latin typeface="Courier"/>
                <a:cs typeface="Courier"/>
              </a:rPr>
              <a:t>write.table</a:t>
            </a:r>
            <a:r>
              <a:rPr lang="it-IT" sz="1900" dirty="0">
                <a:latin typeface="Courier"/>
                <a:cs typeface="Courier"/>
              </a:rPr>
              <a:t>(x, file="</a:t>
            </a:r>
            <a:r>
              <a:rPr lang="it-IT" sz="1900" dirty="0" err="1">
                <a:latin typeface="Courier"/>
                <a:cs typeface="Courier"/>
              </a:rPr>
              <a:t>foo.txt</a:t>
            </a:r>
            <a:r>
              <a:rPr lang="it-IT" sz="1900" dirty="0">
                <a:latin typeface="Courier"/>
                <a:cs typeface="Courier"/>
              </a:rPr>
              <a:t>", </a:t>
            </a:r>
            <a:r>
              <a:rPr lang="it-IT" sz="1900" dirty="0" err="1">
                <a:solidFill>
                  <a:srgbClr val="17375E"/>
                </a:solidFill>
                <a:latin typeface="Courier"/>
                <a:cs typeface="Courier"/>
              </a:rPr>
              <a:t>sep</a:t>
            </a:r>
            <a:r>
              <a:rPr lang="it-IT" sz="1900" dirty="0">
                <a:solidFill>
                  <a:srgbClr val="17375E"/>
                </a:solidFill>
                <a:latin typeface="Courier"/>
                <a:cs typeface="Courier"/>
              </a:rPr>
              <a:t>=</a:t>
            </a:r>
            <a:r>
              <a:rPr lang="it-IT" sz="2000" dirty="0"/>
              <a:t>"</a:t>
            </a:r>
            <a:r>
              <a:rPr lang="it-IT" sz="1900" dirty="0">
                <a:solidFill>
                  <a:srgbClr val="17375E"/>
                </a:solidFill>
                <a:latin typeface="Courier"/>
                <a:cs typeface="Courier"/>
              </a:rPr>
              <a:t>\t", </a:t>
            </a:r>
            <a:r>
              <a:rPr lang="it-IT" sz="1900" dirty="0" err="1">
                <a:solidFill>
                  <a:srgbClr val="17375E"/>
                </a:solidFill>
                <a:latin typeface="Courier"/>
                <a:cs typeface="Courier"/>
              </a:rPr>
              <a:t>row.names</a:t>
            </a:r>
            <a:r>
              <a:rPr lang="it-IT" sz="1900" dirty="0">
                <a:latin typeface="Courier"/>
                <a:cs typeface="Courier"/>
              </a:rPr>
              <a:t>=FALSE)</a:t>
            </a:r>
          </a:p>
          <a:p>
            <a:pPr marL="0" indent="0">
              <a:buNone/>
            </a:pPr>
            <a:endParaRPr lang="en-US" sz="19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900" dirty="0">
                <a:latin typeface="Courier"/>
                <a:cs typeface="Courier"/>
              </a:rPr>
              <a:t>## and to read this file back into R one needs</a:t>
            </a:r>
          </a:p>
          <a:p>
            <a:pPr marL="0" indent="0">
              <a:buNone/>
            </a:pPr>
            <a:r>
              <a:rPr lang="en-US" sz="1900" dirty="0" err="1">
                <a:latin typeface="Courier"/>
                <a:cs typeface="Courier"/>
              </a:rPr>
              <a:t>read.table</a:t>
            </a:r>
            <a:r>
              <a:rPr lang="en-US" sz="1900" dirty="0">
                <a:latin typeface="Courier"/>
                <a:cs typeface="Courier"/>
              </a:rPr>
              <a:t>("</a:t>
            </a:r>
            <a:r>
              <a:rPr lang="en-US" sz="1900" dirty="0" err="1">
                <a:latin typeface="Courier"/>
                <a:cs typeface="Courier"/>
              </a:rPr>
              <a:t>foo.txt</a:t>
            </a:r>
            <a:r>
              <a:rPr lang="it-IT" sz="1900" dirty="0">
                <a:latin typeface="Courier"/>
                <a:cs typeface="Courier"/>
              </a:rPr>
              <a:t>"</a:t>
            </a:r>
            <a:r>
              <a:rPr lang="en-US" sz="1900" dirty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endParaRPr lang="en-US" sz="19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900" dirty="0">
                <a:latin typeface="Courier"/>
                <a:cs typeface="Courier"/>
              </a:rPr>
              <a:t>## Alternatively</a:t>
            </a:r>
          </a:p>
          <a:p>
            <a:pPr marL="0" indent="0">
              <a:buNone/>
            </a:pPr>
            <a:r>
              <a:rPr lang="en-US" sz="1900" dirty="0" err="1">
                <a:latin typeface="Courier"/>
                <a:cs typeface="Courier"/>
              </a:rPr>
              <a:t>write.csv</a:t>
            </a:r>
            <a:r>
              <a:rPr lang="en-US" sz="1900" dirty="0">
                <a:latin typeface="Courier"/>
                <a:cs typeface="Courier"/>
              </a:rPr>
              <a:t>(x, file = "</a:t>
            </a:r>
            <a:r>
              <a:rPr lang="en-US" sz="1900" dirty="0" err="1">
                <a:latin typeface="Courier"/>
                <a:cs typeface="Courier"/>
              </a:rPr>
              <a:t>foo.csv</a:t>
            </a:r>
            <a:r>
              <a:rPr lang="en-US" sz="1900" dirty="0">
                <a:latin typeface="Courier"/>
                <a:cs typeface="Courier"/>
              </a:rPr>
              <a:t>”, </a:t>
            </a:r>
            <a:r>
              <a:rPr lang="en-US" sz="1900" dirty="0" err="1">
                <a:latin typeface="Courier"/>
                <a:cs typeface="Courier"/>
              </a:rPr>
              <a:t>row.names</a:t>
            </a:r>
            <a:r>
              <a:rPr lang="en-US" sz="1900" dirty="0">
                <a:latin typeface="Courier"/>
                <a:cs typeface="Courier"/>
              </a:rPr>
              <a:t>=FALSE)</a:t>
            </a:r>
          </a:p>
          <a:p>
            <a:pPr marL="0" indent="0">
              <a:buNone/>
            </a:pPr>
            <a:r>
              <a:rPr lang="en-US" sz="1900" dirty="0" err="1">
                <a:latin typeface="Courier"/>
                <a:cs typeface="Courier"/>
              </a:rPr>
              <a:t>read.csv</a:t>
            </a:r>
            <a:r>
              <a:rPr lang="en-US" sz="1900" dirty="0">
                <a:latin typeface="Courier"/>
                <a:cs typeface="Courier"/>
              </a:rPr>
              <a:t>("</a:t>
            </a:r>
            <a:r>
              <a:rPr lang="en-US" sz="1900" dirty="0" err="1">
                <a:latin typeface="Courier"/>
                <a:cs typeface="Courier"/>
              </a:rPr>
              <a:t>foo.csv</a:t>
            </a:r>
            <a:r>
              <a:rPr lang="en-US" sz="1900" dirty="0">
                <a:latin typeface="Courier"/>
                <a:cs typeface="Courier"/>
              </a:rPr>
              <a:t>")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068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2397"/>
            <a:ext cx="8229600" cy="723900"/>
          </a:xfrm>
        </p:spPr>
        <p:txBody>
          <a:bodyPr/>
          <a:lstStyle/>
          <a:p>
            <a:pPr algn="ctr"/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NCBI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9889" y="1392058"/>
            <a:ext cx="7064221" cy="311785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E-Utilities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to retrieve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Genbank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data</a:t>
            </a:r>
          </a:p>
          <a:p>
            <a:pPr>
              <a:lnSpc>
                <a:spcPct val="150000"/>
              </a:lnSpc>
            </a:pPr>
            <a:r>
              <a:rPr lang="en-US" sz="32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Datasets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to download genomic/genic sequences</a:t>
            </a:r>
          </a:p>
          <a:p>
            <a:pPr>
              <a:lnSpc>
                <a:spcPct val="150000"/>
              </a:lnSpc>
            </a:pPr>
            <a:r>
              <a:rPr lang="en-US" sz="32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SRA-toolkit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to download sequencing reads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3EFA63-DE6B-1C40-8E13-70DFD3C7F100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46140C-999B-F2E5-3710-D1928B6D6AC9}"/>
              </a:ext>
            </a:extLst>
          </p:cNvPr>
          <p:cNvSpPr txBox="1"/>
          <p:nvPr/>
        </p:nvSpPr>
        <p:spPr>
          <a:xfrm>
            <a:off x="531406" y="270234"/>
            <a:ext cx="812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review</a:t>
            </a:r>
          </a:p>
        </p:txBody>
      </p:sp>
    </p:spTree>
    <p:extLst>
      <p:ext uri="{BB962C8B-B14F-4D97-AF65-F5344CB8AC3E}">
        <p14:creationId xmlns:p14="http://schemas.microsoft.com/office/powerpoint/2010/main" val="1929702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656508"/>
          </a:xfrm>
        </p:spPr>
        <p:txBody>
          <a:bodyPr>
            <a:normAutofit/>
          </a:bodyPr>
          <a:lstStyle/>
          <a:p>
            <a:r>
              <a:rPr lang="en-US" sz="3200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86779" y="1136331"/>
            <a:ext cx="5631153" cy="3630932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40000"/>
              </a:lnSpc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R introduction</a:t>
            </a:r>
          </a:p>
          <a:p>
            <a:pPr>
              <a:lnSpc>
                <a:spcPct val="140000"/>
              </a:lnSpc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Data structure</a:t>
            </a:r>
          </a:p>
          <a:p>
            <a:pPr>
              <a:lnSpc>
                <a:spcPct val="140000"/>
              </a:lnSpc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Data input and output</a:t>
            </a:r>
          </a:p>
          <a:p>
            <a:pPr>
              <a:lnSpc>
                <a:spcPct val="140000"/>
              </a:lnSpc>
            </a:pPr>
            <a:r>
              <a:rPr lang="en-US" sz="2800" dirty="0"/>
              <a:t>Basic graphics</a:t>
            </a:r>
          </a:p>
          <a:p>
            <a:pPr>
              <a:lnSpc>
                <a:spcPct val="140000"/>
              </a:lnSpc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String operations</a:t>
            </a:r>
          </a:p>
          <a:p>
            <a:pPr>
              <a:lnSpc>
                <a:spcPct val="120000"/>
              </a:lnSpc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Functions</a:t>
            </a:r>
          </a:p>
          <a:p>
            <a:pPr>
              <a:lnSpc>
                <a:spcPct val="120000"/>
              </a:lnSpc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Simple statistical test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6AACD-98D4-444A-B59C-07AE2AECC52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7471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166183"/>
            <a:ext cx="8229600" cy="581210"/>
          </a:xfrm>
        </p:spPr>
        <p:txBody>
          <a:bodyPr>
            <a:normAutofit/>
          </a:bodyPr>
          <a:lstStyle/>
          <a:p>
            <a:r>
              <a:rPr lang="en-US" sz="3200" dirty="0"/>
              <a:t>Basic graphics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783341"/>
            <a:ext cx="7533923" cy="485380"/>
          </a:xfrm>
        </p:spPr>
        <p:txBody>
          <a:bodyPr/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plot(); points(); lines();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abline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(); text(); legend()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0063" y="1285407"/>
            <a:ext cx="4458272" cy="37548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+mj-lt"/>
                <a:cs typeface="Courier"/>
              </a:rPr>
              <a:t>High-level plot: create a new plot</a:t>
            </a:r>
          </a:p>
          <a:p>
            <a:r>
              <a:rPr lang="en-US" dirty="0">
                <a:latin typeface="Courier"/>
                <a:cs typeface="Courier"/>
              </a:rPr>
              <a:t>plot(x, y, </a:t>
            </a:r>
            <a:r>
              <a:rPr lang="en-US" dirty="0" err="1">
                <a:latin typeface="Courier"/>
                <a:cs typeface="Courier"/>
              </a:rPr>
              <a:t>xlab</a:t>
            </a:r>
            <a:r>
              <a:rPr lang="en-US" dirty="0">
                <a:latin typeface="Courier"/>
                <a:cs typeface="Courier"/>
              </a:rPr>
              <a:t>, </a:t>
            </a:r>
            <a:r>
              <a:rPr lang="en-US" dirty="0" err="1">
                <a:latin typeface="Courier"/>
                <a:cs typeface="Courier"/>
              </a:rPr>
              <a:t>ylab</a:t>
            </a:r>
            <a:r>
              <a:rPr lang="en-US" dirty="0">
                <a:latin typeface="Courier"/>
                <a:cs typeface="Courier"/>
              </a:rPr>
              <a:t>, main, …)</a:t>
            </a: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sz="2000" b="1" dirty="0">
                <a:latin typeface="+mj-lt"/>
                <a:cs typeface="Courier"/>
              </a:rPr>
              <a:t>Low-level plot: add to an existing plot</a:t>
            </a:r>
          </a:p>
          <a:p>
            <a:r>
              <a:rPr lang="en-US" dirty="0">
                <a:latin typeface="Courier"/>
                <a:cs typeface="Courier"/>
              </a:rPr>
              <a:t># add points</a:t>
            </a:r>
          </a:p>
          <a:p>
            <a:r>
              <a:rPr lang="en-US" dirty="0">
                <a:latin typeface="Courier"/>
                <a:cs typeface="Courier"/>
              </a:rPr>
              <a:t>points(x, y)</a:t>
            </a: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# add lines</a:t>
            </a:r>
          </a:p>
          <a:p>
            <a:r>
              <a:rPr lang="en-US" dirty="0">
                <a:latin typeface="Courier"/>
                <a:cs typeface="Courier"/>
              </a:rPr>
              <a:t>lines(x, y)</a:t>
            </a: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# add text or legend</a:t>
            </a:r>
          </a:p>
          <a:p>
            <a:r>
              <a:rPr lang="en-US" dirty="0">
                <a:latin typeface="Courier"/>
                <a:cs typeface="Courier"/>
              </a:rPr>
              <a:t>text()</a:t>
            </a:r>
          </a:p>
          <a:p>
            <a:r>
              <a:rPr lang="en-US" dirty="0">
                <a:latin typeface="Courier"/>
                <a:cs typeface="Courier"/>
              </a:rPr>
              <a:t>legend()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6082573" y="2158411"/>
            <a:ext cx="0" cy="207877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6075478" y="4230088"/>
            <a:ext cx="27566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189432" y="4244278"/>
            <a:ext cx="56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xlab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501508" y="3013193"/>
            <a:ext cx="57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ylab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260385" y="1746508"/>
            <a:ext cx="653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main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6AACD-98D4-444A-B59C-07AE2AECC52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5016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Scatter plot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8040" y="720215"/>
            <a:ext cx="5423280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/>
                <a:cs typeface="Courier"/>
              </a:rPr>
              <a:t># data</a:t>
            </a:r>
          </a:p>
          <a:p>
            <a:r>
              <a:rPr lang="en-US" dirty="0">
                <a:latin typeface="Courier"/>
                <a:cs typeface="Courier"/>
              </a:rPr>
              <a:t>area &lt;- state.x77[, "Area"]</a:t>
            </a:r>
          </a:p>
          <a:p>
            <a:r>
              <a:rPr lang="en-US" dirty="0">
                <a:latin typeface="Courier"/>
                <a:cs typeface="Courier"/>
              </a:rPr>
              <a:t>pop &lt;- state.x77[, "Population"]</a:t>
            </a: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# scatter plot</a:t>
            </a:r>
          </a:p>
          <a:p>
            <a:r>
              <a:rPr lang="en-US" dirty="0">
                <a:latin typeface="Courier"/>
                <a:cs typeface="Courier"/>
              </a:rPr>
              <a:t>plot(area, pop, main="US States 1977")</a:t>
            </a: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# label points</a:t>
            </a:r>
          </a:p>
          <a:p>
            <a:r>
              <a:rPr lang="en-US" dirty="0" err="1">
                <a:latin typeface="Courier"/>
                <a:cs typeface="Courier"/>
              </a:rPr>
              <a:t>state.max.area</a:t>
            </a:r>
            <a:r>
              <a:rPr lang="en-US" dirty="0">
                <a:latin typeface="Courier"/>
                <a:cs typeface="Courier"/>
              </a:rPr>
              <a:t> &lt;- </a:t>
            </a:r>
            <a:r>
              <a:rPr lang="en-US" dirty="0" err="1">
                <a:latin typeface="Courier"/>
                <a:cs typeface="Courier"/>
              </a:rPr>
              <a:t>which.max</a:t>
            </a:r>
            <a:r>
              <a:rPr lang="en-US" dirty="0">
                <a:latin typeface="Courier"/>
                <a:cs typeface="Courier"/>
              </a:rPr>
              <a:t>(area)</a:t>
            </a:r>
          </a:p>
          <a:p>
            <a:r>
              <a:rPr lang="en-US" dirty="0">
                <a:latin typeface="Courier"/>
                <a:cs typeface="Courier"/>
              </a:rPr>
              <a:t>points(area[</a:t>
            </a:r>
            <a:r>
              <a:rPr lang="en-US" dirty="0" err="1">
                <a:latin typeface="Courier"/>
                <a:cs typeface="Courier"/>
              </a:rPr>
              <a:t>state.max.area</a:t>
            </a:r>
            <a:r>
              <a:rPr lang="en-US" dirty="0">
                <a:latin typeface="Courier"/>
                <a:cs typeface="Courier"/>
              </a:rPr>
              <a:t>],</a:t>
            </a:r>
          </a:p>
          <a:p>
            <a:r>
              <a:rPr lang="en-US" dirty="0">
                <a:latin typeface="Courier"/>
                <a:cs typeface="Courier"/>
              </a:rPr>
              <a:t>		pop[</a:t>
            </a:r>
            <a:r>
              <a:rPr lang="en-US" dirty="0" err="1">
                <a:latin typeface="Courier"/>
                <a:cs typeface="Courier"/>
              </a:rPr>
              <a:t>state.max.area</a:t>
            </a:r>
            <a:r>
              <a:rPr lang="en-US" dirty="0">
                <a:latin typeface="Courier"/>
                <a:cs typeface="Courier"/>
              </a:rPr>
              <a:t>],</a:t>
            </a:r>
          </a:p>
          <a:p>
            <a:r>
              <a:rPr lang="en-US" dirty="0">
                <a:latin typeface="Courier"/>
                <a:cs typeface="Courier"/>
              </a:rPr>
              <a:t>		col="red", </a:t>
            </a:r>
            <a:r>
              <a:rPr lang="en-US" dirty="0" err="1">
                <a:latin typeface="Courier"/>
                <a:cs typeface="Courier"/>
              </a:rPr>
              <a:t>lwd</a:t>
            </a:r>
            <a:r>
              <a:rPr lang="en-US" dirty="0">
                <a:latin typeface="Courier"/>
                <a:cs typeface="Courier"/>
              </a:rPr>
              <a:t>=2)</a:t>
            </a: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points(area["Kansas"], pop["Kansas"],</a:t>
            </a:r>
          </a:p>
          <a:p>
            <a:r>
              <a:rPr lang="en-US" dirty="0">
                <a:latin typeface="Courier"/>
                <a:cs typeface="Courier"/>
              </a:rPr>
              <a:t>		col="purple", </a:t>
            </a:r>
            <a:r>
              <a:rPr lang="en-US" dirty="0" err="1">
                <a:latin typeface="Courier"/>
                <a:cs typeface="Courier"/>
              </a:rPr>
              <a:t>lwd</a:t>
            </a:r>
            <a:r>
              <a:rPr lang="en-US" dirty="0">
                <a:latin typeface="Courier"/>
                <a:cs typeface="Courier"/>
              </a:rPr>
              <a:t>=2)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6542" y="962365"/>
            <a:ext cx="3329466" cy="3329466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808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8836"/>
            <a:ext cx="8229600" cy="455989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Barplot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6AACD-98D4-444A-B59C-07AE2AECC521}" type="slidenum">
              <a:rPr lang="en-US" smtClean="0"/>
              <a:t>23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0203" y="1237681"/>
            <a:ext cx="6278305" cy="376698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7200" y="734291"/>
            <a:ext cx="815017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600" dirty="0">
                <a:latin typeface="Courier"/>
                <a:cs typeface="Courier"/>
              </a:rPr>
              <a:t>barplot(pop/1000, </a:t>
            </a:r>
            <a:r>
              <a:rPr lang="fi-FI" sz="1600" b="1" dirty="0">
                <a:solidFill>
                  <a:schemeClr val="accent2">
                    <a:lumMod val="50000"/>
                  </a:schemeClr>
                </a:solidFill>
                <a:latin typeface="Courier"/>
                <a:cs typeface="Courier"/>
              </a:rPr>
              <a:t>las=2</a:t>
            </a:r>
            <a:r>
              <a:rPr lang="fi-FI" sz="1600" dirty="0">
                <a:latin typeface="Courier"/>
                <a:cs typeface="Courier"/>
              </a:rPr>
              <a:t>, </a:t>
            </a:r>
            <a:r>
              <a:rPr lang="fi-FI" sz="1600" b="1" dirty="0">
                <a:solidFill>
                  <a:schemeClr val="accent2">
                    <a:lumMod val="50000"/>
                  </a:schemeClr>
                </a:solidFill>
                <a:latin typeface="Courier"/>
                <a:cs typeface="Courier"/>
              </a:rPr>
              <a:t>cex.names=0.65</a:t>
            </a:r>
            <a:r>
              <a:rPr lang="fi-FI" sz="1600" dirty="0">
                <a:latin typeface="Courier"/>
                <a:cs typeface="Courier"/>
              </a:rPr>
              <a:t>, </a:t>
            </a:r>
            <a:r>
              <a:rPr lang="fi-FI" sz="1600" dirty="0" err="1">
                <a:latin typeface="Courier"/>
                <a:cs typeface="Courier"/>
              </a:rPr>
              <a:t>ylab="Pop</a:t>
            </a:r>
            <a:r>
              <a:rPr lang="fi-FI" sz="1600" dirty="0">
                <a:latin typeface="Courier"/>
                <a:cs typeface="Courier"/>
              </a:rPr>
              <a:t> (x1000,000)",</a:t>
            </a:r>
          </a:p>
          <a:p>
            <a:r>
              <a:rPr lang="fi-FI" sz="1600" dirty="0">
                <a:latin typeface="Courier"/>
                <a:cs typeface="Courier"/>
              </a:rPr>
              <a:t>        </a:t>
            </a:r>
            <a:r>
              <a:rPr lang="fi-FI" sz="1600" dirty="0" err="1">
                <a:latin typeface="Courier"/>
                <a:cs typeface="Courier"/>
              </a:rPr>
              <a:t>main="US</a:t>
            </a:r>
            <a:r>
              <a:rPr lang="fi-FI" sz="1600" dirty="0">
                <a:latin typeface="Courier"/>
                <a:cs typeface="Courier"/>
              </a:rPr>
              <a:t> </a:t>
            </a:r>
            <a:r>
              <a:rPr lang="fi-FI" sz="1600" dirty="0" err="1">
                <a:latin typeface="Courier"/>
                <a:cs typeface="Courier"/>
              </a:rPr>
              <a:t>States</a:t>
            </a:r>
            <a:r>
              <a:rPr lang="fi-FI" sz="1600" dirty="0">
                <a:latin typeface="Courier"/>
                <a:cs typeface="Courier"/>
              </a:rPr>
              <a:t> 1977 </a:t>
            </a:r>
            <a:r>
              <a:rPr lang="fi-FI" sz="1600" dirty="0" err="1">
                <a:latin typeface="Courier"/>
                <a:cs typeface="Courier"/>
              </a:rPr>
              <a:t>Population</a:t>
            </a:r>
            <a:r>
              <a:rPr lang="fi-FI" sz="1600" dirty="0">
                <a:latin typeface="Courier"/>
                <a:cs typeface="Courier"/>
              </a:rPr>
              <a:t>")</a:t>
            </a:r>
            <a:endParaRPr lang="en-US" sz="16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7033365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2393"/>
            <a:ext cx="8229600" cy="772987"/>
          </a:xfrm>
        </p:spPr>
        <p:txBody>
          <a:bodyPr/>
          <a:lstStyle/>
          <a:p>
            <a:r>
              <a:rPr lang="en-US" dirty="0"/>
              <a:t>Boxplot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819" y="1117103"/>
            <a:ext cx="7154361" cy="32853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505219" y="4644152"/>
            <a:ext cx="18902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/>
              <a:t>www.leansigmacorporation.com</a:t>
            </a:r>
            <a:endParaRPr lang="en-US" sz="10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4192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A62B26-A80C-474D-1C6D-E60F25EF2F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2AC33-4AF3-95F8-CDA9-E12A22A27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02393"/>
            <a:ext cx="8229600" cy="772987"/>
          </a:xfrm>
        </p:spPr>
        <p:txBody>
          <a:bodyPr/>
          <a:lstStyle/>
          <a:p>
            <a:r>
              <a:rPr lang="en-US" dirty="0"/>
              <a:t>Boxplot (II)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B22A842-7CFB-59A7-6E08-AA56454D04B3}"/>
              </a:ext>
            </a:extLst>
          </p:cNvPr>
          <p:cNvSpPr txBox="1"/>
          <p:nvPr/>
        </p:nvSpPr>
        <p:spPr>
          <a:xfrm>
            <a:off x="2089780" y="875380"/>
            <a:ext cx="426270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200" dirty="0">
                <a:latin typeface="Courier"/>
                <a:cs typeface="Courier"/>
              </a:rPr>
              <a:t>y &lt;- 1:10</a:t>
            </a:r>
          </a:p>
          <a:p>
            <a:r>
              <a:rPr lang="fr-FR" sz="2200" dirty="0">
                <a:latin typeface="Courier"/>
                <a:cs typeface="Courier"/>
              </a:rPr>
              <a:t>x &lt;- </a:t>
            </a:r>
            <a:r>
              <a:rPr lang="fr-FR" sz="2200" dirty="0" err="1">
                <a:latin typeface="Courier"/>
                <a:cs typeface="Courier"/>
              </a:rPr>
              <a:t>rep</a:t>
            </a:r>
            <a:r>
              <a:rPr lang="fr-FR" sz="2200" dirty="0">
                <a:latin typeface="Courier"/>
                <a:cs typeface="Courier"/>
              </a:rPr>
              <a:t>(c("a", "b"), 5)</a:t>
            </a:r>
          </a:p>
          <a:p>
            <a:r>
              <a:rPr lang="fr-FR" sz="2200" dirty="0" err="1">
                <a:latin typeface="Courier"/>
                <a:cs typeface="Courier"/>
              </a:rPr>
              <a:t>boxplot</a:t>
            </a:r>
            <a:r>
              <a:rPr lang="fr-FR" sz="2200" dirty="0">
                <a:latin typeface="Courier"/>
                <a:cs typeface="Courier"/>
              </a:rPr>
              <a:t>(y ~ x)</a:t>
            </a:r>
            <a:endParaRPr lang="en-US" sz="2200" dirty="0">
              <a:latin typeface="Courier"/>
              <a:cs typeface="Courier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51EADA-BB0A-0215-4D91-8583E427E5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1976" y="1983376"/>
            <a:ext cx="2991778" cy="2956498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427B967-D3B3-4509-34E0-7E1039AB1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5335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Histogram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913703"/>
            <a:ext cx="8582189" cy="4208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err="1">
                <a:latin typeface="Courier"/>
                <a:cs typeface="Courier"/>
              </a:rPr>
              <a:t>hist</a:t>
            </a:r>
            <a:r>
              <a:rPr lang="en-US" sz="1600" dirty="0">
                <a:latin typeface="Courier"/>
                <a:cs typeface="Courier"/>
              </a:rPr>
              <a:t>(pop, </a:t>
            </a:r>
            <a:r>
              <a:rPr lang="en-US" sz="1600" dirty="0" err="1">
                <a:latin typeface="Courier"/>
                <a:cs typeface="Courier"/>
              </a:rPr>
              <a:t>ylab</a:t>
            </a:r>
            <a:r>
              <a:rPr lang="en-US" sz="1600" dirty="0">
                <a:latin typeface="Courier"/>
                <a:cs typeface="Courier"/>
              </a:rPr>
              <a:t>="Number of states", main="US States 1977 Population")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1" y="1334521"/>
            <a:ext cx="3706586" cy="3706586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5255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-68262"/>
            <a:ext cx="6555783" cy="772987"/>
          </a:xfrm>
        </p:spPr>
        <p:txBody>
          <a:bodyPr>
            <a:normAutofit fontScale="90000"/>
          </a:bodyPr>
          <a:lstStyle/>
          <a:p>
            <a:r>
              <a:rPr lang="en-US" dirty="0"/>
              <a:t>ggplot2 - an easy and powerful plotting package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65397" y="1532154"/>
            <a:ext cx="861320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17375E"/>
                </a:solidFill>
                <a:latin typeface="+mj-lt"/>
                <a:cs typeface="Courier"/>
              </a:rPr>
              <a:t>scatterplots</a:t>
            </a:r>
            <a:r>
              <a:rPr lang="en-US" sz="2400" dirty="0">
                <a:latin typeface="+mj-lt"/>
                <a:cs typeface="Courier"/>
              </a:rPr>
              <a:t> showing the relationship between the price and carats (weight) of a diamond*.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ggplot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(data=diamonds)+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geom_point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(mapping=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(x=carat, y=price))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ggplot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(data=diamonds)+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geom_point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(mapping=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(x=carat, y=price,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colour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=color))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283757" y="4596408"/>
            <a:ext cx="36750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* https://r4ds.had.co.nz/data-</a:t>
            </a:r>
            <a:r>
              <a:rPr lang="en-US" sz="1400" dirty="0" err="1"/>
              <a:t>visualisation.html</a:t>
            </a:r>
            <a:endParaRPr lang="en-US" sz="1400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6030690"/>
              </p:ext>
            </p:extLst>
          </p:nvPr>
        </p:nvGraphicFramePr>
        <p:xfrm>
          <a:off x="1394507" y="643442"/>
          <a:ext cx="5778500" cy="586740"/>
        </p:xfrm>
        <a:graphic>
          <a:graphicData uri="http://schemas.openxmlformats.org/drawingml/2006/table">
            <a:tbl>
              <a:tblPr/>
              <a:tblGrid>
                <a:gridCol w="825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carat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cut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color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clarity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depth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table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price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Ideal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61.5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326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Premium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59.8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326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86061" y="782937"/>
            <a:ext cx="1108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diamonds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27</a:t>
            </a:fld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BECB229-D98F-7499-78F4-12A79B49A6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157" y="3530150"/>
            <a:ext cx="1709376" cy="147909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4F0A439-EEAC-C818-5A29-B65D5629ED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4858" y="3530150"/>
            <a:ext cx="1709376" cy="147909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0637F3C-17BE-A2D4-A908-414AA2350D3C}"/>
              </a:ext>
            </a:extLst>
          </p:cNvPr>
          <p:cNvSpPr txBox="1"/>
          <p:nvPr/>
        </p:nvSpPr>
        <p:spPr>
          <a:xfrm>
            <a:off x="4486624" y="3548826"/>
            <a:ext cx="347507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4254A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ggplot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7D9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 =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GEOM_FUNCTION</a:t>
            </a:r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7D9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mapping =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4254A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MAPPINGS</a:t>
            </a:r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A7819A5-9997-6B59-BD4A-919F969B803F}"/>
              </a:ext>
            </a:extLst>
          </p:cNvPr>
          <p:cNvSpPr txBox="1"/>
          <p:nvPr/>
        </p:nvSpPr>
        <p:spPr>
          <a:xfrm>
            <a:off x="7777235" y="1048346"/>
            <a:ext cx="9621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rgbClr val="374151"/>
                </a:solidFill>
                <a:latin typeface="Söhne"/>
              </a:rPr>
              <a:t>Hadley</a:t>
            </a:r>
          </a:p>
          <a:p>
            <a:pPr algn="ctr"/>
            <a:r>
              <a:rPr lang="en-US" sz="1600" dirty="0">
                <a:solidFill>
                  <a:srgbClr val="374151"/>
                </a:solidFill>
                <a:latin typeface="Söhne"/>
              </a:rPr>
              <a:t>Wickham</a:t>
            </a:r>
            <a:endParaRPr lang="en-US" sz="1600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DC65E60F-E1A5-59F9-0BA6-7A82F47826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5806" y="58954"/>
            <a:ext cx="1104980" cy="1000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72853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E33C7-C549-1D52-2C60-938CB97B8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24938"/>
            <a:ext cx="8229600" cy="579740"/>
          </a:xfrm>
        </p:spPr>
        <p:txBody>
          <a:bodyPr/>
          <a:lstStyle/>
          <a:p>
            <a:r>
              <a:rPr lang="en-US" dirty="0"/>
              <a:t>facets – one factor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EEA48-4DDC-749F-2756-9153694201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7458" y="1510842"/>
            <a:ext cx="8229600" cy="830997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ggplot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(data=diamonds) +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geom_point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(mapping=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(x=carat, y=price,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colour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=color)) +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facet_wrap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(~ cut,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nrow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=2)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453D18-CA7C-7CEF-48BA-DD63C35C4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28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A0A4B9-9F22-5D49-09C9-3038DA47B2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4258" y="2414365"/>
            <a:ext cx="6165742" cy="266756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9391043-F526-5482-DE38-46A1F77BDC34}"/>
              </a:ext>
            </a:extLst>
          </p:cNvPr>
          <p:cNvSpPr txBox="1"/>
          <p:nvPr/>
        </p:nvSpPr>
        <p:spPr>
          <a:xfrm>
            <a:off x="387458" y="672632"/>
            <a:ext cx="80707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212529"/>
                </a:solidFill>
                <a:latin typeface="-apple-system"/>
              </a:rPr>
              <a:t>For categorical variables, a plot can be split into </a:t>
            </a:r>
            <a:r>
              <a:rPr lang="en-US" sz="2400" b="1" dirty="0">
                <a:solidFill>
                  <a:srgbClr val="212529"/>
                </a:solidFill>
                <a:latin typeface="-apple-system"/>
              </a:rPr>
              <a:t>facets</a:t>
            </a:r>
            <a:r>
              <a:rPr lang="en-US" sz="2400" dirty="0">
                <a:solidFill>
                  <a:srgbClr val="212529"/>
                </a:solidFill>
                <a:latin typeface="-apple-system"/>
              </a:rPr>
              <a:t>, subplots that each display a subset of the data.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026727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E33C7-C549-1D52-2C60-938CB97B8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Facets – two factors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EEA48-4DDC-749F-2756-9153694201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90459"/>
            <a:ext cx="8229600" cy="830997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ggplot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(data=diamonds) +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geom_point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(mapping=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(x=carat, y=price,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colour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=color)) +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facet_grid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urier" pitchFamily="2" charset="0"/>
              </a:rPr>
              <a:t>clarity</a:t>
            </a:r>
            <a:r>
              <a:rPr lang="en-US" dirty="0">
                <a:solidFill>
                  <a:srgbClr val="FF0000"/>
                </a:solidFill>
                <a:latin typeface="Courier" pitchFamily="2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~ cut)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453D18-CA7C-7CEF-48BA-DD63C35C4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29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0820AC4-CD01-27CB-C663-610B585025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0393" y="1776017"/>
            <a:ext cx="5535386" cy="3169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387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4208" y="724715"/>
            <a:ext cx="5631153" cy="4364811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sz="2800" dirty="0"/>
              <a:t>R introduction</a:t>
            </a:r>
          </a:p>
          <a:p>
            <a:pPr>
              <a:lnSpc>
                <a:spcPct val="120000"/>
              </a:lnSpc>
            </a:pPr>
            <a:r>
              <a:rPr lang="en-US" sz="2800" dirty="0"/>
              <a:t>Data structure</a:t>
            </a:r>
          </a:p>
          <a:p>
            <a:pPr>
              <a:lnSpc>
                <a:spcPct val="120000"/>
              </a:lnSpc>
            </a:pPr>
            <a:r>
              <a:rPr lang="en-US" sz="2800" dirty="0"/>
              <a:t>Data input and output</a:t>
            </a:r>
          </a:p>
          <a:p>
            <a:pPr>
              <a:lnSpc>
                <a:spcPct val="120000"/>
              </a:lnSpc>
            </a:pPr>
            <a:r>
              <a:rPr lang="en-US" sz="2800" dirty="0"/>
              <a:t>Basic graphics</a:t>
            </a:r>
          </a:p>
          <a:p>
            <a:pPr>
              <a:lnSpc>
                <a:spcPct val="120000"/>
              </a:lnSpc>
            </a:pPr>
            <a:r>
              <a:rPr lang="en-US" sz="2800" dirty="0"/>
              <a:t>String operations</a:t>
            </a:r>
          </a:p>
          <a:p>
            <a:pPr>
              <a:lnSpc>
                <a:spcPct val="120000"/>
              </a:lnSpc>
            </a:pPr>
            <a:r>
              <a:rPr lang="en-US" sz="2800" dirty="0"/>
              <a:t>Functions</a:t>
            </a:r>
          </a:p>
          <a:p>
            <a:pPr>
              <a:lnSpc>
                <a:spcPct val="120000"/>
              </a:lnSpc>
            </a:pPr>
            <a:r>
              <a:rPr lang="en-US" sz="2800" dirty="0"/>
              <a:t>Simple statistical test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6AACD-98D4-444A-B59C-07AE2AECC52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6173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ggplot2 - </a:t>
            </a:r>
            <a:r>
              <a:rPr lang="en-US" dirty="0" err="1"/>
              <a:t>geom</a:t>
            </a:r>
            <a:r>
              <a:rPr lang="en-US" dirty="0"/>
              <a:t> to control plot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28775" y="1254052"/>
            <a:ext cx="5886449" cy="2755720"/>
          </a:xfrm>
        </p:spPr>
        <p:txBody>
          <a:bodyPr>
            <a:normAutofit/>
          </a:bodyPr>
          <a:lstStyle/>
          <a:p>
            <a:r>
              <a:rPr lang="en-US" dirty="0" err="1"/>
              <a:t>geom_point</a:t>
            </a:r>
            <a:r>
              <a:rPr lang="en-US" dirty="0"/>
              <a:t>() produces a scatterplot</a:t>
            </a:r>
          </a:p>
          <a:p>
            <a:r>
              <a:rPr lang="en-US" dirty="0" err="1"/>
              <a:t>geom_bar</a:t>
            </a:r>
            <a:r>
              <a:rPr lang="en-US" dirty="0"/>
              <a:t>() makes a bar chart</a:t>
            </a:r>
          </a:p>
          <a:p>
            <a:r>
              <a:rPr lang="en-US" dirty="0" err="1"/>
              <a:t>geom_line</a:t>
            </a:r>
            <a:r>
              <a:rPr lang="en-US" dirty="0"/>
              <a:t>() makes a line plot</a:t>
            </a:r>
          </a:p>
          <a:p>
            <a:r>
              <a:rPr lang="en-US" dirty="0" err="1"/>
              <a:t>geom_histogram</a:t>
            </a:r>
            <a:r>
              <a:rPr lang="en-US" dirty="0"/>
              <a:t>() produces a histogram</a:t>
            </a:r>
          </a:p>
          <a:p>
            <a:r>
              <a:rPr lang="en-US" dirty="0" err="1"/>
              <a:t>Geom_boxplot</a:t>
            </a:r>
            <a:r>
              <a:rPr lang="en-US" dirty="0"/>
              <a:t>() plot a boxplot</a:t>
            </a:r>
          </a:p>
          <a:p>
            <a:r>
              <a:rPr lang="en-US" dirty="0" err="1"/>
              <a:t>geom_polygon</a:t>
            </a:r>
            <a:r>
              <a:rPr lang="en-US" dirty="0"/>
              <a:t>() draws polygons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4606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261613-AF78-312D-2A75-2B24D2C0DB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11482-25FD-1C33-0B77-438779E85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ggplot2 - </a:t>
            </a:r>
            <a:r>
              <a:rPr lang="en-US" dirty="0" err="1"/>
              <a:t>geom</a:t>
            </a:r>
            <a:r>
              <a:rPr lang="en-US" dirty="0"/>
              <a:t> to control plot type (example)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B037AD-1AE2-99A0-B144-66C7356A1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31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40327A-32EA-90F1-A0A1-D0442F68682F}"/>
              </a:ext>
            </a:extLst>
          </p:cNvPr>
          <p:cNvSpPr txBox="1"/>
          <p:nvPr/>
        </p:nvSpPr>
        <p:spPr>
          <a:xfrm>
            <a:off x="705241" y="1005750"/>
            <a:ext cx="773351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ggplot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(data=diamonds)+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geom_histogram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(mapping=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(x=price))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8989FD1-9CAD-B3D3-999F-5BF3B776D3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0049" y="2056778"/>
            <a:ext cx="3977658" cy="2606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6892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FBA4C-2B0A-924E-99AE-07C579BE5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ggplot2 code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2493C6-F310-FA49-BA60-5A579EC1D6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9529" y="785719"/>
            <a:ext cx="8570363" cy="41518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err="1">
                <a:latin typeface="Courier" pitchFamily="2" charset="0"/>
              </a:rPr>
              <a:t>ggplot</a:t>
            </a:r>
            <a:r>
              <a:rPr lang="en-US" sz="1800" dirty="0">
                <a:latin typeface="Courier" pitchFamily="2" charset="0"/>
              </a:rPr>
              <a:t>(data=diamonds) +</a:t>
            </a: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       </a:t>
            </a:r>
            <a:r>
              <a:rPr lang="en-US" sz="1800" dirty="0" err="1">
                <a:latin typeface="Courier" pitchFamily="2" charset="0"/>
              </a:rPr>
              <a:t>geom_point</a:t>
            </a:r>
            <a:r>
              <a:rPr lang="en-US" sz="1800" dirty="0">
                <a:latin typeface="Courier" pitchFamily="2" charset="0"/>
              </a:rPr>
              <a:t>(mapping=</a:t>
            </a:r>
            <a:r>
              <a:rPr lang="en-US" sz="1800" dirty="0" err="1">
                <a:latin typeface="Courier" pitchFamily="2" charset="0"/>
              </a:rPr>
              <a:t>aes</a:t>
            </a:r>
            <a:r>
              <a:rPr lang="en-US" sz="1800" dirty="0">
                <a:latin typeface="Courier" pitchFamily="2" charset="0"/>
              </a:rPr>
              <a:t>(x=carat, y=price))</a:t>
            </a:r>
          </a:p>
          <a:p>
            <a:pPr marL="0" indent="0">
              <a:buNone/>
            </a:pPr>
            <a:r>
              <a:rPr lang="en-US" sz="1800" dirty="0" err="1">
                <a:latin typeface="Courier" pitchFamily="2" charset="0"/>
              </a:rPr>
              <a:t>ggplot</a:t>
            </a:r>
            <a:r>
              <a:rPr lang="en-US" sz="1800" dirty="0">
                <a:latin typeface="Courier" pitchFamily="2" charset="0"/>
              </a:rPr>
              <a:t>(data=diamonds, mapping=</a:t>
            </a:r>
            <a:r>
              <a:rPr lang="en-US" sz="1800" dirty="0" err="1">
                <a:latin typeface="Courier" pitchFamily="2" charset="0"/>
              </a:rPr>
              <a:t>aes</a:t>
            </a:r>
            <a:r>
              <a:rPr lang="en-US" sz="1800" dirty="0">
                <a:latin typeface="Courier" pitchFamily="2" charset="0"/>
              </a:rPr>
              <a:t>(x=carat, y=price)) +</a:t>
            </a: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       </a:t>
            </a:r>
            <a:r>
              <a:rPr lang="en-US" sz="1800" dirty="0" err="1">
                <a:latin typeface="Courier" pitchFamily="2" charset="0"/>
              </a:rPr>
              <a:t>geom_point</a:t>
            </a:r>
            <a:r>
              <a:rPr lang="en-US" sz="1800" dirty="0">
                <a:latin typeface="Courier" pitchFamily="2" charset="0"/>
              </a:rPr>
              <a:t>()</a:t>
            </a:r>
          </a:p>
          <a:p>
            <a:pPr marL="0" indent="0">
              <a:buNone/>
            </a:pPr>
            <a:r>
              <a:rPr lang="en-US" sz="1800" dirty="0" err="1">
                <a:latin typeface="Courier" pitchFamily="2" charset="0"/>
              </a:rPr>
              <a:t>ggplot</a:t>
            </a:r>
            <a:r>
              <a:rPr lang="en-US" sz="1800" dirty="0">
                <a:latin typeface="Courier" pitchFamily="2" charset="0"/>
              </a:rPr>
              <a:t>(data=diamonds) +</a:t>
            </a: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       </a:t>
            </a:r>
            <a:r>
              <a:rPr lang="en-US" sz="1800" dirty="0" err="1">
                <a:latin typeface="Courier" pitchFamily="2" charset="0"/>
              </a:rPr>
              <a:t>geom_point</a:t>
            </a:r>
            <a:r>
              <a:rPr lang="en-US" sz="1800" dirty="0">
                <a:latin typeface="Courier" pitchFamily="2" charset="0"/>
              </a:rPr>
              <a:t>(</a:t>
            </a:r>
            <a:r>
              <a:rPr lang="en-US" sz="1800" dirty="0" err="1">
                <a:latin typeface="Courier" pitchFamily="2" charset="0"/>
              </a:rPr>
              <a:t>aes</a:t>
            </a:r>
            <a:r>
              <a:rPr lang="en-US" sz="1800" dirty="0">
                <a:latin typeface="Courier" pitchFamily="2" charset="0"/>
              </a:rPr>
              <a:t>(x=carat, y=price,</a:t>
            </a: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                  </a:t>
            </a:r>
            <a:r>
              <a:rPr lang="en-US" sz="1800" dirty="0" err="1">
                <a:latin typeface="Courier" pitchFamily="2" charset="0"/>
              </a:rPr>
              <a:t>colour</a:t>
            </a:r>
            <a:r>
              <a:rPr lang="en-US" sz="1800" dirty="0">
                <a:latin typeface="Courier" pitchFamily="2" charset="0"/>
              </a:rPr>
              <a:t>=carat, shape=</a:t>
            </a:r>
            <a:r>
              <a:rPr lang="en-US" sz="1800" dirty="0">
                <a:latin typeface="Courier"/>
                <a:cs typeface="Courier"/>
              </a:rPr>
              <a:t>"square"</a:t>
            </a:r>
            <a:r>
              <a:rPr lang="en-US" sz="1800" dirty="0">
                <a:latin typeface="Courier" pitchFamily="2" charset="0"/>
              </a:rPr>
              <a:t>)) + </a:t>
            </a:r>
            <a:r>
              <a:rPr lang="en-US" sz="1800" dirty="0" err="1">
                <a:solidFill>
                  <a:srgbClr val="FF0000"/>
                </a:solidFill>
                <a:latin typeface="Courier" pitchFamily="2" charset="0"/>
              </a:rPr>
              <a:t>theme_bw</a:t>
            </a:r>
            <a:r>
              <a:rPr lang="en-US" sz="1800" dirty="0">
                <a:solidFill>
                  <a:srgbClr val="FF0000"/>
                </a:solidFill>
                <a:latin typeface="Courier" pitchFamily="2" charset="0"/>
              </a:rPr>
              <a:t>()</a:t>
            </a: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# histogram</a:t>
            </a:r>
          </a:p>
          <a:p>
            <a:pPr marL="0" indent="0">
              <a:buNone/>
            </a:pPr>
            <a:r>
              <a:rPr lang="en-US" sz="1800" dirty="0" err="1">
                <a:latin typeface="Courier" pitchFamily="2" charset="0"/>
              </a:rPr>
              <a:t>ggplot</a:t>
            </a:r>
            <a:r>
              <a:rPr lang="en-US" sz="1800" dirty="0">
                <a:latin typeface="Courier" pitchFamily="2" charset="0"/>
              </a:rPr>
              <a:t>(data=diamonds) + </a:t>
            </a:r>
            <a:r>
              <a:rPr lang="en-US" sz="1800" dirty="0" err="1">
                <a:latin typeface="Courier" pitchFamily="2" charset="0"/>
              </a:rPr>
              <a:t>geom_histogram</a:t>
            </a:r>
            <a:r>
              <a:rPr lang="en-US" sz="1800" dirty="0">
                <a:latin typeface="Courier" pitchFamily="2" charset="0"/>
              </a:rPr>
              <a:t>(</a:t>
            </a:r>
            <a:r>
              <a:rPr lang="en-US" sz="1800" dirty="0" err="1">
                <a:latin typeface="Courier" pitchFamily="2" charset="0"/>
              </a:rPr>
              <a:t>aes</a:t>
            </a:r>
            <a:r>
              <a:rPr lang="en-US" sz="1800" dirty="0">
                <a:latin typeface="Courier" pitchFamily="2" charset="0"/>
              </a:rPr>
              <a:t>(price))</a:t>
            </a: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# 2D density plot</a:t>
            </a:r>
          </a:p>
          <a:p>
            <a:pPr marL="0" indent="0">
              <a:buNone/>
            </a:pPr>
            <a:r>
              <a:rPr lang="en-US" sz="1800" dirty="0" err="1">
                <a:latin typeface="Courier" pitchFamily="2" charset="0"/>
              </a:rPr>
              <a:t>ggplot</a:t>
            </a:r>
            <a:r>
              <a:rPr lang="en-US" sz="1800" dirty="0">
                <a:latin typeface="Courier" pitchFamily="2" charset="0"/>
              </a:rPr>
              <a:t>(data=diamonds) +</a:t>
            </a: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		geom_density_2d_filled(</a:t>
            </a:r>
            <a:r>
              <a:rPr lang="en-US" sz="1800" dirty="0" err="1">
                <a:latin typeface="Courier" pitchFamily="2" charset="0"/>
              </a:rPr>
              <a:t>aes</a:t>
            </a:r>
            <a:r>
              <a:rPr lang="en-US" sz="1800" dirty="0">
                <a:latin typeface="Courier" pitchFamily="2" charset="0"/>
              </a:rPr>
              <a:t>(x=carat, y=price))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42CF74-3979-974B-B279-4B3746EA3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7313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1585"/>
            <a:ext cx="8229600" cy="579740"/>
          </a:xfrm>
        </p:spPr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6423" y="829489"/>
            <a:ext cx="5631153" cy="4314011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R introduction</a:t>
            </a:r>
          </a:p>
          <a:p>
            <a:pPr>
              <a:lnSpc>
                <a:spcPct val="120000"/>
              </a:lnSpc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Data structure</a:t>
            </a:r>
          </a:p>
          <a:p>
            <a:pPr>
              <a:lnSpc>
                <a:spcPct val="120000"/>
              </a:lnSpc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Data input and output</a:t>
            </a:r>
          </a:p>
          <a:p>
            <a:pPr>
              <a:lnSpc>
                <a:spcPct val="120000"/>
              </a:lnSpc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Basic graphics</a:t>
            </a:r>
          </a:p>
          <a:p>
            <a:pPr>
              <a:lnSpc>
                <a:spcPct val="120000"/>
              </a:lnSpc>
            </a:pPr>
            <a:r>
              <a:rPr lang="en-US" sz="2800" dirty="0"/>
              <a:t>String operations</a:t>
            </a:r>
          </a:p>
          <a:p>
            <a:pPr>
              <a:lnSpc>
                <a:spcPct val="120000"/>
              </a:lnSpc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Functions</a:t>
            </a:r>
          </a:p>
          <a:p>
            <a:pPr>
              <a:lnSpc>
                <a:spcPct val="120000"/>
              </a:lnSpc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Simple statistical test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6AACD-98D4-444A-B59C-07AE2AECC521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0566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operations - </a:t>
            </a:r>
            <a:r>
              <a:rPr lang="en-US" dirty="0" err="1"/>
              <a:t>nchar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69993"/>
            <a:ext cx="7900577" cy="1498187"/>
          </a:xfrm>
        </p:spPr>
        <p:txBody>
          <a:bodyPr>
            <a:normAutofit/>
          </a:bodyPr>
          <a:lstStyle/>
          <a:p>
            <a:r>
              <a:rPr lang="en-US" sz="2800" b="1" dirty="0" err="1">
                <a:solidFill>
                  <a:srgbClr val="17375E"/>
                </a:solidFill>
              </a:rPr>
              <a:t>nchar</a:t>
            </a:r>
            <a:r>
              <a:rPr lang="en-US" sz="2800" b="1" dirty="0">
                <a:solidFill>
                  <a:srgbClr val="17375E"/>
                </a:solidFill>
              </a:rPr>
              <a:t>()</a:t>
            </a:r>
          </a:p>
          <a:p>
            <a:pPr marL="0" indent="0">
              <a:buNone/>
            </a:pPr>
            <a:r>
              <a:rPr lang="en-US" dirty="0" err="1"/>
              <a:t>nchar</a:t>
            </a:r>
            <a:r>
              <a:rPr lang="en-US" dirty="0"/>
              <a:t> determines the size of elements of a vector.</a:t>
            </a:r>
          </a:p>
          <a:p>
            <a:pPr marL="0" indent="0">
              <a:buNone/>
            </a:pPr>
            <a:r>
              <a:rPr lang="en-US" dirty="0" err="1"/>
              <a:t>nchar</a:t>
            </a:r>
            <a:r>
              <a:rPr lang="en-US" dirty="0"/>
              <a:t>(</a:t>
            </a:r>
            <a:r>
              <a:rPr lang="en-US" dirty="0" err="1"/>
              <a:t>cvec</a:t>
            </a:r>
            <a:r>
              <a:rPr lang="en-US" dirty="0"/>
              <a:t>)</a:t>
            </a:r>
          </a:p>
        </p:txBody>
      </p:sp>
      <p:sp>
        <p:nvSpPr>
          <p:cNvPr id="5" name="Rectangle 4"/>
          <p:cNvSpPr/>
          <p:nvPr/>
        </p:nvSpPr>
        <p:spPr>
          <a:xfrm>
            <a:off x="594494" y="2642291"/>
            <a:ext cx="768605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Courier"/>
                <a:cs typeface="Courier"/>
              </a:rPr>
              <a:t>&gt; </a:t>
            </a:r>
            <a:r>
              <a:rPr lang="en-US" sz="2000" dirty="0" err="1">
                <a:latin typeface="Courier"/>
                <a:cs typeface="Courier"/>
              </a:rPr>
              <a:t>cvec</a:t>
            </a:r>
            <a:endParaRPr lang="en-US" sz="2000" dirty="0">
              <a:latin typeface="Courier"/>
              <a:cs typeface="Courier"/>
            </a:endParaRPr>
          </a:p>
          <a:p>
            <a:r>
              <a:rPr lang="en-US" sz="2000" dirty="0">
                <a:latin typeface="Courier"/>
                <a:cs typeface="Courier"/>
              </a:rPr>
              <a:t>[1] "</a:t>
            </a:r>
            <a:r>
              <a:rPr lang="en-US" sz="2000" dirty="0" err="1">
                <a:latin typeface="Courier"/>
                <a:cs typeface="Courier"/>
              </a:rPr>
              <a:t>google</a:t>
            </a:r>
            <a:r>
              <a:rPr lang="en-US" sz="2000" dirty="0">
                <a:latin typeface="Courier"/>
                <a:cs typeface="Courier"/>
              </a:rPr>
              <a:t>" "hello"  "the"    "world" </a:t>
            </a:r>
          </a:p>
          <a:p>
            <a:endParaRPr lang="en-US" sz="2000" dirty="0">
              <a:latin typeface="Courier"/>
              <a:cs typeface="Courier"/>
            </a:endParaRPr>
          </a:p>
          <a:p>
            <a:r>
              <a:rPr lang="en-US" sz="2000" dirty="0">
                <a:latin typeface="Courier"/>
                <a:cs typeface="Courier"/>
              </a:rPr>
              <a:t>&gt; </a:t>
            </a:r>
            <a:r>
              <a:rPr lang="en-US" sz="2000" dirty="0" err="1">
                <a:latin typeface="Courier"/>
                <a:cs typeface="Courier"/>
              </a:rPr>
              <a:t>nchar</a:t>
            </a:r>
            <a:r>
              <a:rPr lang="en-US" sz="2000" dirty="0">
                <a:latin typeface="Courier"/>
                <a:cs typeface="Courier"/>
              </a:rPr>
              <a:t>(</a:t>
            </a:r>
            <a:r>
              <a:rPr lang="en-US" sz="2000" dirty="0" err="1">
                <a:latin typeface="Courier"/>
                <a:cs typeface="Courier"/>
              </a:rPr>
              <a:t>cvec</a:t>
            </a:r>
            <a:r>
              <a:rPr lang="en-US" sz="2000" dirty="0">
                <a:latin typeface="Courier"/>
                <a:cs typeface="Courier"/>
              </a:rPr>
              <a:t>)</a:t>
            </a:r>
          </a:p>
          <a:p>
            <a:r>
              <a:rPr lang="en-US" sz="2000" dirty="0">
                <a:latin typeface="Courier"/>
                <a:cs typeface="Courier"/>
              </a:rPr>
              <a:t>[1] 6 5 3 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50757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operations - </a:t>
            </a:r>
            <a:r>
              <a:rPr lang="en-US" dirty="0" err="1"/>
              <a:t>grep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900" y="785719"/>
            <a:ext cx="8229600" cy="1927215"/>
          </a:xfrm>
        </p:spPr>
        <p:txBody>
          <a:bodyPr>
            <a:normAutofit/>
          </a:bodyPr>
          <a:lstStyle/>
          <a:p>
            <a:r>
              <a:rPr lang="en-US" sz="2800" b="1" dirty="0" err="1">
                <a:solidFill>
                  <a:srgbClr val="17375E"/>
                </a:solidFill>
              </a:rPr>
              <a:t>grep</a:t>
            </a:r>
            <a:r>
              <a:rPr lang="en-US" sz="2800" b="1" dirty="0">
                <a:solidFill>
                  <a:srgbClr val="17375E"/>
                </a:solidFill>
              </a:rPr>
              <a:t>()</a:t>
            </a:r>
          </a:p>
          <a:p>
            <a:pPr marL="0" indent="0">
              <a:buNone/>
            </a:pPr>
            <a:r>
              <a:rPr lang="en-US" dirty="0"/>
              <a:t>grep searches for matches to a pattern within each element of a character vector</a:t>
            </a:r>
          </a:p>
          <a:p>
            <a:pPr marL="0" indent="0">
              <a:buNone/>
            </a:pPr>
            <a:r>
              <a:rPr lang="en-US" dirty="0" err="1"/>
              <a:t>grep</a:t>
            </a:r>
            <a:r>
              <a:rPr lang="en-US" dirty="0"/>
              <a:t>("o", </a:t>
            </a:r>
            <a:r>
              <a:rPr lang="en-US" dirty="0" err="1"/>
              <a:t>cvec</a:t>
            </a:r>
            <a:r>
              <a:rPr lang="en-US" dirty="0"/>
              <a:t>)</a:t>
            </a:r>
          </a:p>
        </p:txBody>
      </p:sp>
      <p:sp>
        <p:nvSpPr>
          <p:cNvPr id="4" name="Rectangle 3"/>
          <p:cNvSpPr/>
          <p:nvPr/>
        </p:nvSpPr>
        <p:spPr>
          <a:xfrm>
            <a:off x="809016" y="2856804"/>
            <a:ext cx="768605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Courier"/>
                <a:cs typeface="Courier"/>
              </a:rPr>
              <a:t>&gt; </a:t>
            </a:r>
            <a:r>
              <a:rPr lang="en-US" sz="2000" dirty="0" err="1">
                <a:latin typeface="Courier"/>
                <a:cs typeface="Courier"/>
              </a:rPr>
              <a:t>cvec</a:t>
            </a:r>
            <a:endParaRPr lang="en-US" sz="2000" dirty="0">
              <a:latin typeface="Courier"/>
              <a:cs typeface="Courier"/>
            </a:endParaRPr>
          </a:p>
          <a:p>
            <a:r>
              <a:rPr lang="en-US" sz="2000" dirty="0">
                <a:latin typeface="Courier"/>
                <a:cs typeface="Courier"/>
              </a:rPr>
              <a:t>[1] "</a:t>
            </a:r>
            <a:r>
              <a:rPr lang="en-US" sz="2000" dirty="0" err="1">
                <a:latin typeface="Courier"/>
                <a:cs typeface="Courier"/>
              </a:rPr>
              <a:t>google</a:t>
            </a:r>
            <a:r>
              <a:rPr lang="en-US" sz="2000" dirty="0">
                <a:latin typeface="Courier"/>
                <a:cs typeface="Courier"/>
              </a:rPr>
              <a:t>" "hello"  "the"    "world" </a:t>
            </a:r>
          </a:p>
          <a:p>
            <a:endParaRPr lang="en-US" sz="2000" dirty="0">
              <a:latin typeface="Courier"/>
              <a:cs typeface="Courier"/>
            </a:endParaRPr>
          </a:p>
          <a:p>
            <a:r>
              <a:rPr lang="en-US" sz="2000" dirty="0">
                <a:latin typeface="Courier"/>
                <a:cs typeface="Courier"/>
              </a:rPr>
              <a:t>&gt; </a:t>
            </a:r>
            <a:r>
              <a:rPr lang="en-US" sz="2000" dirty="0" err="1">
                <a:latin typeface="Courier"/>
                <a:cs typeface="Courier"/>
              </a:rPr>
              <a:t>grep</a:t>
            </a:r>
            <a:r>
              <a:rPr lang="en-US" sz="2000" dirty="0">
                <a:latin typeface="Courier"/>
                <a:cs typeface="Courier"/>
              </a:rPr>
              <a:t>("o", </a:t>
            </a:r>
            <a:r>
              <a:rPr lang="en-US" sz="2000" dirty="0" err="1">
                <a:latin typeface="Courier"/>
                <a:cs typeface="Courier"/>
              </a:rPr>
              <a:t>cvec</a:t>
            </a:r>
            <a:r>
              <a:rPr lang="en-US" sz="2000" dirty="0">
                <a:latin typeface="Courier"/>
                <a:cs typeface="Courier"/>
              </a:rPr>
              <a:t>)</a:t>
            </a:r>
          </a:p>
          <a:p>
            <a:r>
              <a:rPr lang="en-US" sz="2000" dirty="0">
                <a:latin typeface="Courier"/>
                <a:cs typeface="Courier"/>
              </a:rPr>
              <a:t>[1] 1 2 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21455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operations – sub and </a:t>
            </a:r>
            <a:r>
              <a:rPr lang="en-US" dirty="0" err="1"/>
              <a:t>gsub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22956"/>
            <a:ext cx="8106518" cy="2330500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rgbClr val="17375E"/>
                </a:solidFill>
              </a:rPr>
              <a:t>sub()</a:t>
            </a:r>
            <a:r>
              <a:rPr lang="en-US" sz="2800" dirty="0"/>
              <a:t> and </a:t>
            </a:r>
            <a:r>
              <a:rPr lang="en-US" sz="2800" b="1" dirty="0" err="1">
                <a:solidFill>
                  <a:srgbClr val="17375E"/>
                </a:solidFill>
              </a:rPr>
              <a:t>gsub</a:t>
            </a:r>
            <a:r>
              <a:rPr lang="en-US" sz="2800" b="1" dirty="0">
                <a:solidFill>
                  <a:srgbClr val="17375E"/>
                </a:solidFill>
              </a:rPr>
              <a:t>()</a:t>
            </a:r>
          </a:p>
          <a:p>
            <a:pPr marL="0" indent="0">
              <a:buNone/>
            </a:pPr>
            <a:r>
              <a:rPr lang="en-US" dirty="0"/>
              <a:t>sub and </a:t>
            </a:r>
            <a:r>
              <a:rPr lang="en-US" dirty="0" err="1"/>
              <a:t>gsub</a:t>
            </a:r>
            <a:r>
              <a:rPr lang="en-US" dirty="0"/>
              <a:t> perform replacement of the </a:t>
            </a:r>
            <a:r>
              <a:rPr lang="en-US" i="1" dirty="0"/>
              <a:t>first</a:t>
            </a:r>
            <a:r>
              <a:rPr lang="en-US" dirty="0"/>
              <a:t> and </a:t>
            </a:r>
            <a:r>
              <a:rPr lang="en-US" i="1" dirty="0"/>
              <a:t>all</a:t>
            </a:r>
            <a:r>
              <a:rPr lang="en-US" dirty="0"/>
              <a:t> matches respectively.</a:t>
            </a:r>
          </a:p>
          <a:p>
            <a:pPr marL="0" indent="0">
              <a:buNone/>
            </a:pPr>
            <a:r>
              <a:rPr lang="en-US" dirty="0"/>
              <a:t>sub("o", "O", </a:t>
            </a:r>
            <a:r>
              <a:rPr lang="en-US" dirty="0" err="1"/>
              <a:t>cvec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 err="1"/>
              <a:t>gsub</a:t>
            </a:r>
            <a:r>
              <a:rPr lang="en-US" dirty="0"/>
              <a:t>("o", "O", </a:t>
            </a:r>
            <a:r>
              <a:rPr lang="en-US" dirty="0" err="1"/>
              <a:t>cvec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28972" y="2940864"/>
            <a:ext cx="768605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Courier"/>
                <a:cs typeface="Courier"/>
              </a:rPr>
              <a:t>&gt; </a:t>
            </a:r>
            <a:r>
              <a:rPr lang="en-US" sz="2000" dirty="0" err="1">
                <a:latin typeface="Courier"/>
                <a:cs typeface="Courier"/>
              </a:rPr>
              <a:t>cvec</a:t>
            </a:r>
            <a:endParaRPr lang="en-US" sz="2000" dirty="0">
              <a:latin typeface="Courier"/>
              <a:cs typeface="Courier"/>
            </a:endParaRPr>
          </a:p>
          <a:p>
            <a:r>
              <a:rPr lang="en-US" sz="2000" dirty="0">
                <a:latin typeface="Courier"/>
                <a:cs typeface="Courier"/>
              </a:rPr>
              <a:t>[1] "</a:t>
            </a:r>
            <a:r>
              <a:rPr lang="en-US" sz="2000" dirty="0" err="1">
                <a:latin typeface="Courier"/>
                <a:cs typeface="Courier"/>
              </a:rPr>
              <a:t>google</a:t>
            </a:r>
            <a:r>
              <a:rPr lang="en-US" sz="2000" dirty="0">
                <a:latin typeface="Courier"/>
                <a:cs typeface="Courier"/>
              </a:rPr>
              <a:t>" "hello"  "the"    "world" </a:t>
            </a:r>
          </a:p>
          <a:p>
            <a:r>
              <a:rPr lang="en-US" sz="2000" dirty="0">
                <a:latin typeface="Courier"/>
                <a:cs typeface="Courier"/>
              </a:rPr>
              <a:t>&gt; sub("o", "O", </a:t>
            </a:r>
            <a:r>
              <a:rPr lang="en-US" sz="2000" dirty="0" err="1">
                <a:latin typeface="Courier"/>
                <a:cs typeface="Courier"/>
              </a:rPr>
              <a:t>cvec</a:t>
            </a:r>
            <a:r>
              <a:rPr lang="en-US" sz="2000" dirty="0">
                <a:latin typeface="Courier"/>
                <a:cs typeface="Courier"/>
              </a:rPr>
              <a:t>)</a:t>
            </a:r>
          </a:p>
          <a:p>
            <a:r>
              <a:rPr lang="en-US" sz="2000" dirty="0">
                <a:latin typeface="Courier"/>
                <a:cs typeface="Courier"/>
              </a:rPr>
              <a:t>[1] "</a:t>
            </a:r>
            <a:r>
              <a:rPr lang="en-US" sz="2000" dirty="0" err="1">
                <a:latin typeface="Courier"/>
                <a:cs typeface="Courier"/>
              </a:rPr>
              <a:t>gOogle</a:t>
            </a:r>
            <a:r>
              <a:rPr lang="en-US" sz="2000" dirty="0">
                <a:latin typeface="Courier"/>
                <a:cs typeface="Courier"/>
              </a:rPr>
              <a:t>" "</a:t>
            </a:r>
            <a:r>
              <a:rPr lang="en-US" sz="2000" dirty="0" err="1">
                <a:latin typeface="Courier"/>
                <a:cs typeface="Courier"/>
              </a:rPr>
              <a:t>hellO</a:t>
            </a:r>
            <a:r>
              <a:rPr lang="en-US" sz="2000" dirty="0">
                <a:latin typeface="Courier"/>
                <a:cs typeface="Courier"/>
              </a:rPr>
              <a:t>"  "the"    "</a:t>
            </a:r>
            <a:r>
              <a:rPr lang="en-US" sz="2000" dirty="0" err="1">
                <a:latin typeface="Courier"/>
                <a:cs typeface="Courier"/>
              </a:rPr>
              <a:t>wOrld</a:t>
            </a:r>
            <a:r>
              <a:rPr lang="en-US" sz="2000" dirty="0">
                <a:latin typeface="Courier"/>
                <a:cs typeface="Courier"/>
              </a:rPr>
              <a:t>" </a:t>
            </a:r>
          </a:p>
          <a:p>
            <a:r>
              <a:rPr lang="en-US" sz="2000" dirty="0">
                <a:latin typeface="Courier"/>
                <a:cs typeface="Courier"/>
              </a:rPr>
              <a:t>&gt; </a:t>
            </a:r>
            <a:r>
              <a:rPr lang="en-US" sz="2000" dirty="0" err="1">
                <a:latin typeface="Courier"/>
                <a:cs typeface="Courier"/>
              </a:rPr>
              <a:t>gsub</a:t>
            </a:r>
            <a:r>
              <a:rPr lang="en-US" sz="2000" dirty="0">
                <a:latin typeface="Courier"/>
                <a:cs typeface="Courier"/>
              </a:rPr>
              <a:t>("o", "O", </a:t>
            </a:r>
            <a:r>
              <a:rPr lang="en-US" sz="2000" dirty="0" err="1">
                <a:latin typeface="Courier"/>
                <a:cs typeface="Courier"/>
              </a:rPr>
              <a:t>cvec</a:t>
            </a:r>
            <a:r>
              <a:rPr lang="en-US" sz="2000" dirty="0">
                <a:latin typeface="Courier"/>
                <a:cs typeface="Courier"/>
              </a:rPr>
              <a:t>)</a:t>
            </a:r>
          </a:p>
          <a:p>
            <a:r>
              <a:rPr lang="en-US" sz="2000" dirty="0">
                <a:latin typeface="Courier"/>
                <a:cs typeface="Courier"/>
              </a:rPr>
              <a:t>[1] "</a:t>
            </a:r>
            <a:r>
              <a:rPr lang="en-US" sz="2000" dirty="0" err="1">
                <a:latin typeface="Courier"/>
                <a:cs typeface="Courier"/>
              </a:rPr>
              <a:t>gOOgle</a:t>
            </a:r>
            <a:r>
              <a:rPr lang="en-US" sz="2000" dirty="0">
                <a:latin typeface="Courier"/>
                <a:cs typeface="Courier"/>
              </a:rPr>
              <a:t>" "</a:t>
            </a:r>
            <a:r>
              <a:rPr lang="en-US" sz="2000" dirty="0" err="1">
                <a:latin typeface="Courier"/>
                <a:cs typeface="Courier"/>
              </a:rPr>
              <a:t>hellO</a:t>
            </a:r>
            <a:r>
              <a:rPr lang="en-US" sz="2000" dirty="0">
                <a:latin typeface="Courier"/>
                <a:cs typeface="Courier"/>
              </a:rPr>
              <a:t>"  "the"    "</a:t>
            </a:r>
            <a:r>
              <a:rPr lang="en-US" sz="2000" dirty="0" err="1">
                <a:latin typeface="Courier"/>
                <a:cs typeface="Courier"/>
              </a:rPr>
              <a:t>wOrld</a:t>
            </a:r>
            <a:r>
              <a:rPr lang="en-US" sz="2000" dirty="0">
                <a:latin typeface="Courier"/>
                <a:cs typeface="Courier"/>
              </a:rPr>
              <a:t>"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36016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4208" y="505640"/>
            <a:ext cx="5631153" cy="4314011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R introduction</a:t>
            </a:r>
          </a:p>
          <a:p>
            <a:pPr>
              <a:lnSpc>
                <a:spcPct val="120000"/>
              </a:lnSpc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Data structure</a:t>
            </a:r>
          </a:p>
          <a:p>
            <a:pPr>
              <a:lnSpc>
                <a:spcPct val="120000"/>
              </a:lnSpc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Data input and output</a:t>
            </a:r>
          </a:p>
          <a:p>
            <a:pPr>
              <a:lnSpc>
                <a:spcPct val="120000"/>
              </a:lnSpc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Basic graphics</a:t>
            </a:r>
          </a:p>
          <a:p>
            <a:pPr>
              <a:lnSpc>
                <a:spcPct val="120000"/>
              </a:lnSpc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String operations</a:t>
            </a:r>
          </a:p>
          <a:p>
            <a:pPr>
              <a:lnSpc>
                <a:spcPct val="120000"/>
              </a:lnSpc>
            </a:pPr>
            <a:r>
              <a:rPr lang="en-US" sz="2800" dirty="0"/>
              <a:t>Functions</a:t>
            </a:r>
          </a:p>
          <a:p>
            <a:pPr>
              <a:lnSpc>
                <a:spcPct val="120000"/>
              </a:lnSpc>
            </a:pPr>
            <a:r>
              <a:rPr lang="en-US" sz="2800" dirty="0">
                <a:solidFill>
                  <a:srgbClr val="D9D9D9"/>
                </a:solidFill>
              </a:rPr>
              <a:t>Simple statistical test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6AACD-98D4-444A-B59C-07AE2AECC521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27002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function/module in R</a:t>
            </a:r>
          </a:p>
        </p:txBody>
      </p:sp>
      <p:sp>
        <p:nvSpPr>
          <p:cNvPr id="4" name="Content Placeholder 4"/>
          <p:cNvSpPr>
            <a:spLocks noGrp="1"/>
          </p:cNvSpPr>
          <p:nvPr>
            <p:ph idx="1"/>
          </p:nvPr>
        </p:nvSpPr>
        <p:spPr>
          <a:xfrm>
            <a:off x="688998" y="1026225"/>
            <a:ext cx="7766004" cy="3659395"/>
          </a:xfrm>
        </p:spPr>
        <p:txBody>
          <a:bodyPr>
            <a:noAutofit/>
          </a:bodyPr>
          <a:lstStyle/>
          <a:p>
            <a:r>
              <a:rPr lang="en-US" dirty="0"/>
              <a:t>If a procedure is repeated multiple times, it would be valuable to convert the procedure to a function/module.</a:t>
            </a:r>
          </a:p>
          <a:p>
            <a:r>
              <a:rPr lang="en-US" b="1" dirty="0">
                <a:solidFill>
                  <a:srgbClr val="17375E"/>
                </a:solidFill>
              </a:rPr>
              <a:t>Define a function</a:t>
            </a:r>
          </a:p>
          <a:p>
            <a:pPr marL="0" indent="0">
              <a:buNone/>
            </a:pPr>
            <a:r>
              <a:rPr lang="en-US" dirty="0" err="1"/>
              <a:t>fun_name</a:t>
            </a:r>
            <a:r>
              <a:rPr lang="en-US" dirty="0"/>
              <a:t> &lt;- function(arg_1, arg_2, ...) {</a:t>
            </a:r>
          </a:p>
          <a:p>
            <a:pPr marL="0" indent="0">
              <a:buNone/>
            </a:pPr>
            <a:r>
              <a:rPr lang="en-US" dirty="0"/>
              <a:t>	expressions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r>
              <a:rPr lang="en-US" b="1" dirty="0">
                <a:solidFill>
                  <a:srgbClr val="17375E"/>
                </a:solidFill>
              </a:rPr>
              <a:t>Use a function</a:t>
            </a:r>
          </a:p>
          <a:p>
            <a:pPr marL="0" indent="0">
              <a:buNone/>
            </a:pPr>
            <a:r>
              <a:rPr lang="en-US" dirty="0" err="1"/>
              <a:t>fun_name</a:t>
            </a:r>
            <a:r>
              <a:rPr lang="en-US" dirty="0"/>
              <a:t>(arg_1, arg2, ...)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38</a:t>
            </a:fld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576465" y="2299587"/>
            <a:ext cx="5314950" cy="1276369"/>
          </a:xfrm>
          <a:prstGeom prst="roundRect">
            <a:avLst/>
          </a:prstGeom>
          <a:noFill/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51976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example 2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18370" y="919512"/>
            <a:ext cx="6587702" cy="2776688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rgbClr val="17375E"/>
                </a:solidFill>
              </a:rPr>
              <a:t>Define a function</a:t>
            </a:r>
          </a:p>
          <a:p>
            <a:pPr marL="0" indent="0">
              <a:buNone/>
            </a:pPr>
            <a:r>
              <a:rPr lang="en-US" dirty="0"/>
              <a:t>name &lt;- function(arg_1, arg_2, ...) expression</a:t>
            </a:r>
          </a:p>
          <a:p>
            <a:pPr marL="0" indent="0">
              <a:buNone/>
            </a:pPr>
            <a:endParaRPr lang="en-US" sz="16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# example 1</a:t>
            </a:r>
          </a:p>
          <a:p>
            <a:pPr marL="0" indent="0">
              <a:buNone/>
            </a:pPr>
            <a:r>
              <a:rPr lang="en-US" sz="1600" dirty="0" err="1">
                <a:latin typeface="Courier"/>
                <a:cs typeface="Courier"/>
              </a:rPr>
              <a:t>threetimes</a:t>
            </a:r>
            <a:r>
              <a:rPr lang="en-US" sz="1600" dirty="0">
                <a:latin typeface="Courier"/>
                <a:cs typeface="Courier"/>
              </a:rPr>
              <a:t> &lt;- function(x) {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  y &lt;- 3*x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  y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}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187267" y="2726704"/>
            <a:ext cx="371996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"/>
                <a:cs typeface="Courier"/>
              </a:rPr>
              <a:t>&gt; </a:t>
            </a:r>
            <a:r>
              <a:rPr lang="en-US" sz="2000" dirty="0" err="1">
                <a:latin typeface="Courier"/>
                <a:cs typeface="Courier"/>
              </a:rPr>
              <a:t>threetimes</a:t>
            </a:r>
            <a:r>
              <a:rPr lang="en-US" sz="2000" dirty="0">
                <a:latin typeface="Courier"/>
                <a:cs typeface="Courier"/>
              </a:rPr>
              <a:t>(6)</a:t>
            </a:r>
          </a:p>
          <a:p>
            <a:r>
              <a:rPr lang="en-US" sz="2000" dirty="0">
                <a:latin typeface="Courier"/>
                <a:cs typeface="Courier"/>
              </a:rPr>
              <a:t>[1] 18</a:t>
            </a:r>
          </a:p>
          <a:p>
            <a:endParaRPr lang="en-US" sz="2000" dirty="0">
              <a:latin typeface="Courier"/>
              <a:cs typeface="Courier"/>
            </a:endParaRPr>
          </a:p>
          <a:p>
            <a:r>
              <a:rPr lang="en-US" sz="2000" dirty="0">
                <a:latin typeface="Courier"/>
                <a:cs typeface="Courier"/>
              </a:rPr>
              <a:t>&gt; </a:t>
            </a:r>
            <a:r>
              <a:rPr lang="en-US" sz="2000" dirty="0" err="1">
                <a:latin typeface="Courier"/>
                <a:cs typeface="Courier"/>
              </a:rPr>
              <a:t>val</a:t>
            </a:r>
            <a:r>
              <a:rPr lang="en-US" sz="2000" dirty="0">
                <a:latin typeface="Courier"/>
                <a:cs typeface="Courier"/>
              </a:rPr>
              <a:t> &lt;- </a:t>
            </a:r>
            <a:r>
              <a:rPr lang="en-US" sz="2000" dirty="0" err="1">
                <a:latin typeface="Courier"/>
                <a:cs typeface="Courier"/>
              </a:rPr>
              <a:t>threetimes</a:t>
            </a:r>
            <a:r>
              <a:rPr lang="en-US" sz="2000" dirty="0">
                <a:latin typeface="Courier"/>
                <a:cs typeface="Courier"/>
              </a:rPr>
              <a:t>(29)</a:t>
            </a:r>
          </a:p>
          <a:p>
            <a:r>
              <a:rPr lang="en-US" sz="2000" dirty="0">
                <a:latin typeface="Courier"/>
                <a:cs typeface="Courier"/>
              </a:rPr>
              <a:t>&gt; </a:t>
            </a:r>
            <a:r>
              <a:rPr lang="en-US" sz="2000" dirty="0" err="1">
                <a:latin typeface="Courier"/>
                <a:cs typeface="Courier"/>
              </a:rPr>
              <a:t>val</a:t>
            </a:r>
            <a:endParaRPr lang="en-US" sz="2000" dirty="0">
              <a:latin typeface="Courier"/>
              <a:cs typeface="Courier"/>
            </a:endParaRPr>
          </a:p>
          <a:p>
            <a:r>
              <a:rPr lang="en-US" sz="2000" dirty="0">
                <a:latin typeface="Courier"/>
                <a:cs typeface="Courier"/>
              </a:rPr>
              <a:t>[1] 87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39</a:t>
            </a:fld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429986" y="2404835"/>
            <a:ext cx="3790904" cy="1219200"/>
          </a:xfrm>
          <a:prstGeom prst="roundRect">
            <a:avLst/>
          </a:prstGeom>
          <a:noFill/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465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111362"/>
            <a:ext cx="8229600" cy="579740"/>
          </a:xfrm>
        </p:spPr>
        <p:txBody>
          <a:bodyPr/>
          <a:lstStyle/>
          <a:p>
            <a:r>
              <a:rPr lang="en-US" dirty="0"/>
              <a:t>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42503" y="620217"/>
            <a:ext cx="6135548" cy="4047033"/>
          </a:xfrm>
        </p:spPr>
        <p:txBody>
          <a:bodyPr>
            <a:normAutofit/>
          </a:bodyPr>
          <a:lstStyle/>
          <a:p>
            <a:r>
              <a:rPr lang="en-US" dirty="0"/>
              <a:t>R is a cutting-edge tool for data analysis, especially for </a:t>
            </a:r>
            <a:r>
              <a:rPr lang="en-US" b="1" dirty="0"/>
              <a:t>statistical computing </a:t>
            </a:r>
            <a:r>
              <a:rPr lang="en-US" dirty="0"/>
              <a:t>and </a:t>
            </a:r>
            <a:r>
              <a:rPr lang="en-US" b="1" dirty="0"/>
              <a:t>graphics</a:t>
            </a:r>
            <a:r>
              <a:rPr lang="en-US" dirty="0"/>
              <a:t>.</a:t>
            </a:r>
          </a:p>
          <a:p>
            <a:r>
              <a:rPr lang="en-US" dirty="0"/>
              <a:t>R is powerful. Applications are easily created by writing new </a:t>
            </a:r>
            <a:r>
              <a:rPr lang="en-US" b="1" dirty="0"/>
              <a:t>functions</a:t>
            </a:r>
            <a:r>
              <a:rPr lang="en-US" dirty="0"/>
              <a:t>. Functions are usually distributed through </a:t>
            </a:r>
            <a:r>
              <a:rPr lang="en-US" b="1" dirty="0"/>
              <a:t>packages</a:t>
            </a:r>
            <a:r>
              <a:rPr lang="en-US" dirty="0"/>
              <a:t>.</a:t>
            </a:r>
          </a:p>
          <a:p>
            <a:r>
              <a:rPr lang="en-US" dirty="0"/>
              <a:t>It has great community supports.</a:t>
            </a:r>
          </a:p>
          <a:p>
            <a:r>
              <a:rPr lang="en-US" dirty="0"/>
              <a:t>R is free</a:t>
            </a:r>
          </a:p>
          <a:p>
            <a:r>
              <a:rPr lang="en-US" dirty="0"/>
              <a:t>R has an excellent Integrated Development Environment (IDE) - RStudio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64072" y="4671775"/>
            <a:ext cx="1926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www.r-project.org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4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A479106-969F-5D47-8B9C-F53D20DADE21}"/>
              </a:ext>
            </a:extLst>
          </p:cNvPr>
          <p:cNvSpPr/>
          <p:nvPr/>
        </p:nvSpPr>
        <p:spPr>
          <a:xfrm>
            <a:off x="10423658" y="7839600"/>
            <a:ext cx="1603752" cy="5679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https://</a:t>
            </a:r>
            <a:r>
              <a:rPr lang="en-US" sz="1000" dirty="0" err="1"/>
              <a:t>stackoverflow.blog</a:t>
            </a:r>
            <a:r>
              <a:rPr lang="en-US" sz="1000" dirty="0"/>
              <a:t>/2017/10/10/impressive-growth-r/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0DBEEF6-8B91-BC4E-8FB8-3611F82C68A6}"/>
              </a:ext>
            </a:extLst>
          </p:cNvPr>
          <p:cNvGrpSpPr/>
          <p:nvPr/>
        </p:nvGrpSpPr>
        <p:grpSpPr>
          <a:xfrm>
            <a:off x="6715701" y="505279"/>
            <a:ext cx="2079320" cy="2089072"/>
            <a:chOff x="6227074" y="528308"/>
            <a:chExt cx="2940277" cy="2940277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9101EFB7-EB22-5644-B9CE-8AB863E1DBC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27074" y="528308"/>
              <a:ext cx="2940277" cy="29402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5F1029D-13D2-7A40-87A0-D0B910597BC2}"/>
                </a:ext>
              </a:extLst>
            </p:cNvPr>
            <p:cNvSpPr txBox="1"/>
            <p:nvPr/>
          </p:nvSpPr>
          <p:spPr>
            <a:xfrm>
              <a:off x="8632954" y="1133198"/>
              <a:ext cx="3513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1">
                      <a:lumMod val="75000"/>
                    </a:schemeClr>
                  </a:solidFill>
                </a:rPr>
                <a:t>R</a:t>
              </a:r>
            </a:p>
          </p:txBody>
        </p:sp>
      </p:grpSp>
      <p:pic>
        <p:nvPicPr>
          <p:cNvPr id="1028" name="Picture 4">
            <a:extLst>
              <a:ext uri="{FF2B5EF4-FFF2-40B4-BE49-F238E27FC236}">
                <a16:creationId xmlns:a16="http://schemas.microsoft.com/office/drawing/2014/main" id="{9E3FB552-6C06-474D-87D2-F4B8682F6E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480" y="2774593"/>
            <a:ext cx="2133600" cy="2029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240309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140665"/>
            <a:ext cx="8229600" cy="579740"/>
          </a:xfrm>
        </p:spPr>
        <p:txBody>
          <a:bodyPr/>
          <a:lstStyle/>
          <a:p>
            <a:r>
              <a:rPr lang="en-US" dirty="0"/>
              <a:t>Function example 2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93038" y="838336"/>
            <a:ext cx="7941263" cy="261190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# return the value of the nth element of the input vector</a:t>
            </a:r>
          </a:p>
          <a:p>
            <a:pPr marL="0" indent="0">
              <a:buNone/>
            </a:pPr>
            <a:r>
              <a:rPr lang="en-US" sz="1400" dirty="0" err="1">
                <a:latin typeface="Courier"/>
                <a:cs typeface="Courier"/>
              </a:rPr>
              <a:t>what_at_n</a:t>
            </a:r>
            <a:r>
              <a:rPr lang="en-US" sz="1400" dirty="0">
                <a:latin typeface="Courier"/>
                <a:cs typeface="Courier"/>
              </a:rPr>
              <a:t> &lt;- function(</a:t>
            </a:r>
            <a:r>
              <a:rPr lang="en-US" sz="1400" dirty="0" err="1">
                <a:latin typeface="Courier"/>
                <a:cs typeface="Courier"/>
              </a:rPr>
              <a:t>in_vector</a:t>
            </a:r>
            <a:r>
              <a:rPr lang="en-US" sz="1400" dirty="0">
                <a:latin typeface="Courier"/>
                <a:cs typeface="Courier"/>
              </a:rPr>
              <a:t>, n) {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  # initiate the output value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  </a:t>
            </a:r>
            <a:r>
              <a:rPr lang="en-US" sz="1400" dirty="0" err="1">
                <a:latin typeface="Courier"/>
                <a:cs typeface="Courier"/>
              </a:rPr>
              <a:t>nth_val</a:t>
            </a:r>
            <a:r>
              <a:rPr lang="en-US" sz="1400" dirty="0">
                <a:latin typeface="Courier"/>
                <a:cs typeface="Courier"/>
              </a:rPr>
              <a:t> &lt;- NA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  if (n &lt;= length(</a:t>
            </a:r>
            <a:r>
              <a:rPr lang="en-US" sz="1400" dirty="0" err="1">
                <a:latin typeface="Courier"/>
                <a:cs typeface="Courier"/>
              </a:rPr>
              <a:t>in_vector</a:t>
            </a:r>
            <a:r>
              <a:rPr lang="en-US" sz="1400" dirty="0">
                <a:latin typeface="Courier"/>
                <a:cs typeface="Courier"/>
              </a:rPr>
              <a:t>)) {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    </a:t>
            </a:r>
            <a:r>
              <a:rPr lang="en-US" sz="1400" dirty="0" err="1">
                <a:latin typeface="Courier"/>
                <a:cs typeface="Courier"/>
              </a:rPr>
              <a:t>nth_val</a:t>
            </a:r>
            <a:r>
              <a:rPr lang="en-US" sz="1400" dirty="0">
                <a:latin typeface="Courier"/>
                <a:cs typeface="Courier"/>
              </a:rPr>
              <a:t> &lt;- </a:t>
            </a:r>
            <a:r>
              <a:rPr lang="en-US" sz="1400" dirty="0" err="1">
                <a:latin typeface="Courier"/>
                <a:cs typeface="Courier"/>
              </a:rPr>
              <a:t>in_vector</a:t>
            </a:r>
            <a:r>
              <a:rPr lang="en-US" sz="1400" dirty="0">
                <a:latin typeface="Courier"/>
                <a:cs typeface="Courier"/>
              </a:rPr>
              <a:t>[n]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  }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  </a:t>
            </a:r>
            <a:r>
              <a:rPr lang="en-US" sz="1400" dirty="0" err="1">
                <a:latin typeface="Courier"/>
                <a:cs typeface="Courier"/>
              </a:rPr>
              <a:t>print_info</a:t>
            </a:r>
            <a:r>
              <a:rPr lang="en-US" sz="1400" dirty="0">
                <a:latin typeface="Courier"/>
                <a:cs typeface="Courier"/>
              </a:rPr>
              <a:t> &lt;- paste("The value of element", n, "is", </a:t>
            </a:r>
            <a:r>
              <a:rPr lang="en-US" sz="1400" dirty="0" err="1">
                <a:latin typeface="Courier"/>
                <a:cs typeface="Courier"/>
              </a:rPr>
              <a:t>nth_val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 err="1">
                <a:latin typeface="Courier"/>
                <a:cs typeface="Courier"/>
              </a:rPr>
              <a:t>sep</a:t>
            </a:r>
            <a:r>
              <a:rPr lang="en-US" sz="1400" dirty="0">
                <a:latin typeface="Courier"/>
                <a:cs typeface="Courier"/>
              </a:rPr>
              <a:t>=" ")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  </a:t>
            </a:r>
            <a:r>
              <a:rPr lang="en-US" sz="1400" dirty="0" err="1">
                <a:latin typeface="Courier"/>
                <a:cs typeface="Courier"/>
              </a:rPr>
              <a:t>nth_val</a:t>
            </a:r>
            <a:endParaRPr lang="en-US" sz="1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}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40</a:t>
            </a:fld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181483" y="838336"/>
            <a:ext cx="8152818" cy="2624478"/>
          </a:xfrm>
          <a:prstGeom prst="roundRect">
            <a:avLst/>
          </a:prstGeom>
          <a:noFill/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263002" y="3822983"/>
            <a:ext cx="363624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tx2">
                    <a:lumMod val="75000"/>
                  </a:schemeClr>
                </a:solidFill>
              </a:rPr>
              <a:t>&gt; </a:t>
            </a:r>
            <a:r>
              <a:rPr lang="en-US" sz="2000" b="1" dirty="0" err="1">
                <a:solidFill>
                  <a:schemeClr val="tx2">
                    <a:lumMod val="75000"/>
                  </a:schemeClr>
                </a:solidFill>
              </a:rPr>
              <a:t>what_at_n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</a:rPr>
              <a:t>(c(36, 19, 13), 2)</a:t>
            </a:r>
          </a:p>
          <a:p>
            <a:r>
              <a:rPr lang="en-US" sz="2000" dirty="0"/>
              <a:t>[1] "The value of element 2 is 19"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020785C-E74A-25FA-503B-FB64190A677A}"/>
              </a:ext>
            </a:extLst>
          </p:cNvPr>
          <p:cNvSpPr/>
          <p:nvPr/>
        </p:nvSpPr>
        <p:spPr>
          <a:xfrm>
            <a:off x="4322129" y="3580746"/>
            <a:ext cx="408564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tx2">
                    <a:lumMod val="75000"/>
                  </a:schemeClr>
                </a:solidFill>
              </a:rPr>
              <a:t>&gt; val2 &lt;- </a:t>
            </a:r>
            <a:r>
              <a:rPr lang="en-US" sz="2000" b="1" dirty="0" err="1">
                <a:solidFill>
                  <a:schemeClr val="tx2">
                    <a:lumMod val="75000"/>
                  </a:schemeClr>
                </a:solidFill>
              </a:rPr>
              <a:t>what_at_n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</a:rPr>
              <a:t>(c(36, 19, 13), 2)</a:t>
            </a:r>
          </a:p>
          <a:p>
            <a:r>
              <a:rPr lang="en-US" sz="2000" dirty="0"/>
              <a:t>[1] "The value of element 2 is 19"</a:t>
            </a:r>
          </a:p>
          <a:p>
            <a:r>
              <a:rPr lang="en-US" sz="2000" dirty="0"/>
              <a:t>&gt; val2</a:t>
            </a:r>
          </a:p>
          <a:p>
            <a:r>
              <a:rPr lang="en-US" sz="2000" dirty="0"/>
              <a:t>[1] 19</a:t>
            </a:r>
          </a:p>
        </p:txBody>
      </p:sp>
    </p:spTree>
    <p:extLst>
      <p:ext uri="{BB962C8B-B14F-4D97-AF65-F5344CB8AC3E}">
        <p14:creationId xmlns:p14="http://schemas.microsoft.com/office/powerpoint/2010/main" val="314622847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76237"/>
            <a:ext cx="8229600" cy="579740"/>
          </a:xfrm>
        </p:spPr>
        <p:txBody>
          <a:bodyPr/>
          <a:lstStyle/>
          <a:p>
            <a:r>
              <a:rPr lang="en-US" dirty="0"/>
              <a:t>base (build-in) functions in 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7432" y="1465021"/>
            <a:ext cx="8229600" cy="2213458"/>
          </a:xfrm>
        </p:spPr>
        <p:txBody>
          <a:bodyPr>
            <a:normAutofit/>
          </a:bodyPr>
          <a:lstStyle/>
          <a:p>
            <a:r>
              <a:rPr lang="en-US" sz="2800" dirty="0"/>
              <a:t>R has many build-in functions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If you have choices to use a build-in function, do not use your own function (efficiency and code sharing)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70827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"apply"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0" y="1143000"/>
            <a:ext cx="4572000" cy="2857500"/>
          </a:xfrm>
        </p:spPr>
        <p:txBody>
          <a:bodyPr/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apply</a:t>
            </a:r>
          </a:p>
          <a:p>
            <a:r>
              <a:rPr lang="en-US" b="1" dirty="0" err="1">
                <a:solidFill>
                  <a:srgbClr val="17375E"/>
                </a:solidFill>
              </a:rPr>
              <a:t>lapply</a:t>
            </a:r>
            <a:endParaRPr lang="en-US" b="1" dirty="0">
              <a:solidFill>
                <a:srgbClr val="17375E"/>
              </a:solidFill>
            </a:endParaRPr>
          </a:p>
          <a:p>
            <a:r>
              <a:rPr lang="en-US" b="1" dirty="0" err="1">
                <a:solidFill>
                  <a:srgbClr val="17375E"/>
                </a:solidFill>
              </a:rPr>
              <a:t>sapply</a:t>
            </a:r>
            <a:endParaRPr lang="en-US" b="1" dirty="0">
              <a:solidFill>
                <a:srgbClr val="17375E"/>
              </a:solidFill>
            </a:endParaRPr>
          </a:p>
          <a:p>
            <a:r>
              <a:rPr lang="en-US" b="1" dirty="0" err="1">
                <a:solidFill>
                  <a:srgbClr val="17375E"/>
                </a:solidFill>
              </a:rPr>
              <a:t>mapply</a:t>
            </a:r>
            <a:endParaRPr lang="en-US" b="1" dirty="0">
              <a:solidFill>
                <a:srgbClr val="17375E"/>
              </a:solidFill>
            </a:endParaRPr>
          </a:p>
          <a:p>
            <a:r>
              <a:rPr lang="en-US" b="1" dirty="0" err="1">
                <a:solidFill>
                  <a:srgbClr val="17375E"/>
                </a:solidFill>
              </a:rPr>
              <a:t>tapply</a:t>
            </a:r>
            <a:endParaRPr lang="en-US" b="1" dirty="0">
              <a:solidFill>
                <a:srgbClr val="17375E"/>
              </a:solidFill>
            </a:endParaRPr>
          </a:p>
          <a:p>
            <a:pPr marL="0" indent="0">
              <a:buNone/>
            </a:pPr>
            <a:r>
              <a:rPr lang="en-US" dirty="0"/>
              <a:t>...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41464" y="4305598"/>
            <a:ext cx="76610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goal: to simplify coding and improve computation efficiency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2583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116174"/>
            <a:ext cx="8229600" cy="579740"/>
          </a:xfrm>
        </p:spPr>
        <p:txBody>
          <a:bodyPr/>
          <a:lstStyle/>
          <a:p>
            <a:r>
              <a:rPr lang="en-US" dirty="0"/>
              <a:t>apply()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21540"/>
            <a:ext cx="8229600" cy="1009096"/>
          </a:xfrm>
        </p:spPr>
        <p:txBody>
          <a:bodyPr/>
          <a:lstStyle/>
          <a:p>
            <a:r>
              <a:rPr lang="en-US" b="1" dirty="0">
                <a:solidFill>
                  <a:srgbClr val="17375E"/>
                </a:solidFill>
              </a:rPr>
              <a:t>apply(X, MARGIN, FUN, ...)</a:t>
            </a:r>
          </a:p>
          <a:p>
            <a:pPr marL="0" indent="0">
              <a:buNone/>
            </a:pPr>
            <a:r>
              <a:rPr lang="en-US" dirty="0"/>
              <a:t>apply a function to margins of an array or matrix.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1274627"/>
              </p:ext>
            </p:extLst>
          </p:nvPr>
        </p:nvGraphicFramePr>
        <p:xfrm>
          <a:off x="2901949" y="2504243"/>
          <a:ext cx="2476500" cy="1539240"/>
        </p:xfrm>
        <a:graphic>
          <a:graphicData uri="http://schemas.openxmlformats.org/drawingml/2006/table">
            <a:tbl>
              <a:tblPr/>
              <a:tblGrid>
                <a:gridCol w="825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3.95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3.98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2.43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3.89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3.84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2.31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4.05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4.07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2.31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4.23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2.63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4.34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4.35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2.75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3.94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3.96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2.48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715290" y="2081237"/>
            <a:ext cx="373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444066" y="1907496"/>
            <a:ext cx="2401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urier New"/>
                <a:cs typeface="Courier New"/>
              </a:rPr>
              <a:t>apply(d, </a:t>
            </a:r>
            <a:r>
              <a:rPr lang="en-US" b="1" dirty="0">
                <a:solidFill>
                  <a:srgbClr val="FF0000"/>
                </a:solidFill>
                <a:latin typeface="Courier New"/>
                <a:cs typeface="Courier New"/>
              </a:rPr>
              <a:t>1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urier New"/>
                <a:cs typeface="Courier New"/>
              </a:rPr>
              <a:t>, sum)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1496377"/>
              </p:ext>
            </p:extLst>
          </p:nvPr>
        </p:nvGraphicFramePr>
        <p:xfrm>
          <a:off x="2893482" y="4290181"/>
          <a:ext cx="2476500" cy="281781"/>
        </p:xfrm>
        <a:graphic>
          <a:graphicData uri="http://schemas.openxmlformats.org/drawingml/2006/table">
            <a:tbl>
              <a:tblPr/>
              <a:tblGrid>
                <a:gridCol w="825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1781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8000"/>
                          </a:solidFill>
                          <a:effectLst/>
                          <a:latin typeface="Calibri"/>
                        </a:rPr>
                        <a:t>24.37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8000"/>
                          </a:solidFill>
                          <a:effectLst/>
                          <a:latin typeface="Calibri"/>
                        </a:rPr>
                        <a:t>24.43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8000"/>
                          </a:solidFill>
                          <a:effectLst/>
                          <a:latin typeface="Calibri"/>
                        </a:rPr>
                        <a:t>14.91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5629238"/>
              </p:ext>
            </p:extLst>
          </p:nvPr>
        </p:nvGraphicFramePr>
        <p:xfrm>
          <a:off x="6038850" y="2537253"/>
          <a:ext cx="825500" cy="1539240"/>
        </p:xfrm>
        <a:graphic>
          <a:graphicData uri="http://schemas.openxmlformats.org/drawingml/2006/table">
            <a:tbl>
              <a:tblPr/>
              <a:tblGrid>
                <a:gridCol w="825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FF"/>
                          </a:solidFill>
                          <a:effectLst/>
                          <a:latin typeface="Calibri"/>
                        </a:rPr>
                        <a:t>10.36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FF"/>
                          </a:solidFill>
                          <a:effectLst/>
                          <a:latin typeface="Calibri"/>
                        </a:rPr>
                        <a:t>10.04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FF"/>
                          </a:solidFill>
                          <a:effectLst/>
                          <a:latin typeface="Calibri"/>
                        </a:rPr>
                        <a:t>10.43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FF"/>
                          </a:solidFill>
                          <a:effectLst/>
                          <a:latin typeface="Calibri"/>
                        </a:rPr>
                        <a:t>11.06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FF"/>
                          </a:solidFill>
                          <a:effectLst/>
                          <a:latin typeface="Calibri"/>
                        </a:rPr>
                        <a:t>11.44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FF"/>
                          </a:solidFill>
                          <a:effectLst/>
                          <a:latin typeface="Calibri"/>
                        </a:rPr>
                        <a:t>10.38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3276602" y="2495777"/>
            <a:ext cx="2218267" cy="304271"/>
          </a:xfrm>
          <a:prstGeom prst="rect">
            <a:avLst/>
          </a:prstGeom>
          <a:noFill/>
          <a:ln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310469" y="2495776"/>
            <a:ext cx="465666" cy="1580717"/>
          </a:xfrm>
          <a:prstGeom prst="rect">
            <a:avLst/>
          </a:prstGeom>
          <a:noFill/>
          <a:ln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87590" y="4269694"/>
            <a:ext cx="2401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  <a:latin typeface="Courier New"/>
                <a:cs typeface="Courier New"/>
              </a:rPr>
              <a:t>apply(d, </a:t>
            </a:r>
            <a:r>
              <a:rPr lang="en-US" b="1" dirty="0">
                <a:solidFill>
                  <a:srgbClr val="FF0000"/>
                </a:solidFill>
                <a:latin typeface="Courier New"/>
                <a:cs typeface="Courier New"/>
              </a:rPr>
              <a:t>2</a:t>
            </a:r>
            <a:r>
              <a:rPr lang="en-US" b="1" dirty="0">
                <a:solidFill>
                  <a:srgbClr val="008000"/>
                </a:solidFill>
                <a:latin typeface="Courier New"/>
                <a:cs typeface="Courier New"/>
              </a:rPr>
              <a:t>, sum)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233320" y="4169134"/>
            <a:ext cx="126205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>
                <a:solidFill>
                  <a:srgbClr val="17375E"/>
                </a:solidFill>
                <a:latin typeface="Courier New"/>
                <a:cs typeface="Courier New"/>
              </a:rPr>
              <a:t>rowSums</a:t>
            </a:r>
            <a:endParaRPr lang="en-US" sz="2000" b="1" dirty="0">
              <a:solidFill>
                <a:srgbClr val="17375E"/>
              </a:solidFill>
              <a:latin typeface="Courier New"/>
              <a:cs typeface="Courier New"/>
            </a:endParaRPr>
          </a:p>
          <a:p>
            <a:r>
              <a:rPr lang="en-US" sz="2000" b="1" dirty="0" err="1">
                <a:solidFill>
                  <a:srgbClr val="17375E"/>
                </a:solidFill>
                <a:latin typeface="Courier New"/>
                <a:cs typeface="Courier New"/>
              </a:rPr>
              <a:t>colSums</a:t>
            </a:r>
            <a:endParaRPr lang="en-US" sz="2000" b="1" dirty="0">
              <a:solidFill>
                <a:srgbClr val="17375E"/>
              </a:solidFill>
              <a:latin typeface="Courier New"/>
              <a:cs typeface="Courier New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840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 animBg="1"/>
      <p:bldP spid="11" grpId="0" animBg="1"/>
      <p:bldP spid="12" grpId="0"/>
      <p:bldP spid="13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 - example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1" y="1279040"/>
            <a:ext cx="8160417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"/>
                <a:cs typeface="Courier"/>
              </a:rPr>
              <a:t>&gt; head(diamonds)</a:t>
            </a:r>
          </a:p>
          <a:p>
            <a:r>
              <a:rPr lang="en-US" sz="1600" dirty="0">
                <a:latin typeface="Courier"/>
                <a:cs typeface="Courier"/>
              </a:rPr>
              <a:t>  carat       cut color clarity depth table price    x    y    z</a:t>
            </a:r>
          </a:p>
          <a:p>
            <a:r>
              <a:rPr lang="en-US" sz="1600" dirty="0">
                <a:latin typeface="Courier"/>
                <a:cs typeface="Courier"/>
              </a:rPr>
              <a:t>1  0.23     Ideal     E     SI2  61.5    55   326 3.95 3.98 2.43</a:t>
            </a:r>
          </a:p>
          <a:p>
            <a:r>
              <a:rPr lang="en-US" sz="1600" dirty="0">
                <a:latin typeface="Courier"/>
                <a:cs typeface="Courier"/>
              </a:rPr>
              <a:t>2  0.21   Premium     E     SI1  59.8    61   326 3.89 3.84 2.31</a:t>
            </a:r>
          </a:p>
          <a:p>
            <a:r>
              <a:rPr lang="en-US" sz="1600" dirty="0">
                <a:latin typeface="Courier"/>
                <a:cs typeface="Courier"/>
              </a:rPr>
              <a:t>3  0.23      Good     E     VS1  56.9    65   327 4.05 4.07 2.31</a:t>
            </a:r>
          </a:p>
          <a:p>
            <a:r>
              <a:rPr lang="en-US" sz="1600" dirty="0">
                <a:latin typeface="Courier"/>
                <a:cs typeface="Courier"/>
              </a:rPr>
              <a:t>4  0.29   Premium     I     VS2  62.4    58   334 4.20 4.23 2.63</a:t>
            </a:r>
          </a:p>
          <a:p>
            <a:r>
              <a:rPr lang="en-US" sz="1600" dirty="0">
                <a:latin typeface="Courier"/>
                <a:cs typeface="Courier"/>
              </a:rPr>
              <a:t>5  0.31      Good     J     SI2  63.3    58   335 4.34 4.35 2.75</a:t>
            </a:r>
          </a:p>
          <a:p>
            <a:r>
              <a:rPr lang="en-US" sz="1600" dirty="0">
                <a:latin typeface="Courier"/>
                <a:cs typeface="Courier"/>
              </a:rPr>
              <a:t>6  0.24 Very Good     J    VVS2  62.8    57   336 3.94 3.96 2.48</a:t>
            </a:r>
          </a:p>
          <a:p>
            <a:endParaRPr lang="en-US" sz="1600" dirty="0">
              <a:latin typeface="Courier"/>
              <a:cs typeface="Courier"/>
            </a:endParaRPr>
          </a:p>
          <a:p>
            <a:endParaRPr lang="en-US" sz="1600" dirty="0">
              <a:latin typeface="Courier"/>
              <a:cs typeface="Courier"/>
            </a:endParaRPr>
          </a:p>
          <a:p>
            <a:r>
              <a:rPr lang="en-US" sz="1600" dirty="0">
                <a:latin typeface="Courier"/>
                <a:cs typeface="Courier"/>
              </a:rPr>
              <a:t>&gt; apply(diamonds[, c("carat", "price")], 2, mean)</a:t>
            </a:r>
          </a:p>
          <a:p>
            <a:r>
              <a:rPr lang="en-US" sz="1600" dirty="0">
                <a:latin typeface="Courier"/>
                <a:cs typeface="Courier"/>
              </a:rPr>
              <a:t>       carat        price </a:t>
            </a:r>
          </a:p>
          <a:p>
            <a:r>
              <a:rPr lang="en-US" sz="1600" dirty="0">
                <a:latin typeface="Courier"/>
                <a:cs typeface="Courier"/>
              </a:rPr>
              <a:t>   0.7979397 3932.7997219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58375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combine your own function with apply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5114" y="926138"/>
            <a:ext cx="6934200" cy="235590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err="1">
                <a:latin typeface="Courier New"/>
                <a:cs typeface="Courier New"/>
              </a:rPr>
              <a:t>sumsqrt</a:t>
            </a:r>
            <a:r>
              <a:rPr lang="en-US" sz="2000" dirty="0">
                <a:latin typeface="Courier New"/>
                <a:cs typeface="Courier New"/>
              </a:rPr>
              <a:t> &lt;- function(x) {</a:t>
            </a: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	sum(</a:t>
            </a:r>
            <a:r>
              <a:rPr lang="en-US" sz="2000" dirty="0" err="1">
                <a:latin typeface="Courier New"/>
                <a:cs typeface="Courier New"/>
              </a:rPr>
              <a:t>sqrt</a:t>
            </a:r>
            <a:r>
              <a:rPr lang="en-US" sz="2000" dirty="0">
                <a:latin typeface="Courier New"/>
                <a:cs typeface="Courier New"/>
              </a:rPr>
              <a:t>(x))</a:t>
            </a: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}</a:t>
            </a: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apply(d, 1, </a:t>
            </a:r>
            <a:r>
              <a:rPr lang="en-US" sz="2000" dirty="0" err="1">
                <a:latin typeface="Courier New"/>
                <a:cs typeface="Courier New"/>
              </a:rPr>
              <a:t>sumsqrt</a:t>
            </a:r>
            <a:r>
              <a:rPr lang="en-US" sz="2000" dirty="0">
                <a:latin typeface="Courier New"/>
                <a:cs typeface="Courier New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or</a:t>
            </a: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apply(d, 1, function(x) sum(sqrt(x)))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1996486"/>
              </p:ext>
            </p:extLst>
          </p:nvPr>
        </p:nvGraphicFramePr>
        <p:xfrm>
          <a:off x="2400300" y="3422463"/>
          <a:ext cx="2476500" cy="1539240"/>
        </p:xfrm>
        <a:graphic>
          <a:graphicData uri="http://schemas.openxmlformats.org/drawingml/2006/table">
            <a:tbl>
              <a:tblPr/>
              <a:tblGrid>
                <a:gridCol w="825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3.95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3.98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2.43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3.89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3.84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2.31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4.05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4.07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2.31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4.2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4.23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2.63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4.34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4.35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2.75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3.94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3.96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2.48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8009837"/>
              </p:ext>
            </p:extLst>
          </p:nvPr>
        </p:nvGraphicFramePr>
        <p:xfrm>
          <a:off x="5133825" y="3422463"/>
          <a:ext cx="520700" cy="1539240"/>
        </p:xfrm>
        <a:graphic>
          <a:graphicData uri="http://schemas.openxmlformats.org/drawingml/2006/table">
            <a:tbl>
              <a:tblPr/>
              <a:tblGrid>
                <a:gridCol w="520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5.54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5.45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5.55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5.73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5.83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5.55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Down Arrow 5"/>
          <p:cNvSpPr/>
          <p:nvPr/>
        </p:nvSpPr>
        <p:spPr>
          <a:xfrm>
            <a:off x="5351842" y="3151001"/>
            <a:ext cx="177800" cy="20320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41955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75350"/>
            <a:ext cx="8229600" cy="579740"/>
          </a:xfrm>
        </p:spPr>
        <p:txBody>
          <a:bodyPr/>
          <a:lstStyle/>
          <a:p>
            <a:r>
              <a:rPr lang="en-US" dirty="0" err="1"/>
              <a:t>tapply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687746"/>
            <a:ext cx="8229600" cy="1352318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17375E"/>
                </a:solidFill>
              </a:rPr>
              <a:t>tapply</a:t>
            </a:r>
            <a:r>
              <a:rPr lang="en-US" b="1" dirty="0">
                <a:solidFill>
                  <a:srgbClr val="17375E"/>
                </a:solidFill>
              </a:rPr>
              <a:t>()</a:t>
            </a:r>
          </a:p>
          <a:p>
            <a:pPr marL="0" indent="0">
              <a:buNone/>
            </a:pPr>
            <a:r>
              <a:rPr lang="en-US" dirty="0"/>
              <a:t>Applying </a:t>
            </a:r>
            <a:r>
              <a:rPr lang="en-US" i="1" u="sng" dirty="0"/>
              <a:t>a function </a:t>
            </a:r>
            <a:r>
              <a:rPr lang="en-US" dirty="0"/>
              <a:t>to each element of </a:t>
            </a:r>
            <a:r>
              <a:rPr lang="en-US" i="1" u="sng" dirty="0"/>
              <a:t>a vector</a:t>
            </a:r>
            <a:r>
              <a:rPr lang="en-US" dirty="0"/>
              <a:t> given by the category of each element, provided by </a:t>
            </a:r>
            <a:r>
              <a:rPr lang="en-US" i="1" u="sng" dirty="0"/>
              <a:t>the other vector</a:t>
            </a:r>
            <a:r>
              <a:rPr lang="en-US" dirty="0"/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1" y="2177347"/>
            <a:ext cx="816041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/>
                <a:cs typeface="Courier New"/>
              </a:rPr>
              <a:t>&gt; head(diamonds)</a:t>
            </a:r>
          </a:p>
          <a:p>
            <a:r>
              <a:rPr lang="en-US" sz="1400" dirty="0">
                <a:latin typeface="Courier New"/>
                <a:cs typeface="Courier New"/>
              </a:rPr>
              <a:t>  carat       cut color clarity depth table price    x    y    z</a:t>
            </a:r>
          </a:p>
          <a:p>
            <a:r>
              <a:rPr lang="en-US" sz="1400" dirty="0">
                <a:latin typeface="Courier New"/>
                <a:cs typeface="Courier New"/>
              </a:rPr>
              <a:t>1  0.23     Ideal     E     SI2  61.5    55   326 3.95 3.98 2.43</a:t>
            </a:r>
          </a:p>
          <a:p>
            <a:r>
              <a:rPr lang="en-US" sz="1400" dirty="0">
                <a:latin typeface="Courier New"/>
                <a:cs typeface="Courier New"/>
              </a:rPr>
              <a:t>2  0.21   Premium     E     SI1  59.8    61   326 3.89 3.84 2.31</a:t>
            </a:r>
          </a:p>
          <a:p>
            <a:r>
              <a:rPr lang="en-US" sz="1400" dirty="0">
                <a:latin typeface="Courier New"/>
                <a:cs typeface="Courier New"/>
              </a:rPr>
              <a:t>3  0.23      Good     E     VS1  56.9    65   327 4.05 4.07 2.31</a:t>
            </a:r>
          </a:p>
          <a:p>
            <a:r>
              <a:rPr lang="en-US" sz="1400" dirty="0">
                <a:latin typeface="Courier New"/>
                <a:cs typeface="Courier New"/>
              </a:rPr>
              <a:t>4  0.29   Premium     I     VS2  62.4    58   334 4.20 4.23 2.63</a:t>
            </a:r>
          </a:p>
          <a:p>
            <a:r>
              <a:rPr lang="en-US" sz="1400" dirty="0">
                <a:latin typeface="Courier New"/>
                <a:cs typeface="Courier New"/>
              </a:rPr>
              <a:t>5  0.31      Good     J     SI2  63.3    58   335 4.34 4.35 2.75</a:t>
            </a:r>
          </a:p>
          <a:p>
            <a:r>
              <a:rPr lang="en-US" sz="1400" dirty="0">
                <a:latin typeface="Courier New"/>
                <a:cs typeface="Courier New"/>
              </a:rPr>
              <a:t>6  0.24 Very Good     J    VVS2  62.8    57   336 3.94 3.96 2.48</a:t>
            </a:r>
          </a:p>
          <a:p>
            <a:endParaRPr lang="en-US" sz="1400" dirty="0">
              <a:latin typeface="Courier New"/>
              <a:cs typeface="Courier New"/>
            </a:endParaRPr>
          </a:p>
          <a:p>
            <a:r>
              <a:rPr lang="en-US" sz="1400" dirty="0">
                <a:latin typeface="Courier New"/>
                <a:cs typeface="Courier New"/>
              </a:rPr>
              <a:t>&gt; </a:t>
            </a:r>
            <a:r>
              <a:rPr lang="en-US" sz="1400" dirty="0" err="1">
                <a:latin typeface="Courier New"/>
                <a:cs typeface="Courier New"/>
              </a:rPr>
              <a:t>tapply</a:t>
            </a:r>
            <a:r>
              <a:rPr lang="en-US" sz="1400" dirty="0">
                <a:latin typeface="Courier New"/>
                <a:cs typeface="Courier New"/>
              </a:rPr>
              <a:t>(</a:t>
            </a:r>
            <a:r>
              <a:rPr lang="en-US" sz="1400" dirty="0" err="1">
                <a:latin typeface="Courier New"/>
                <a:cs typeface="Courier New"/>
              </a:rPr>
              <a:t>diamonds$price</a:t>
            </a:r>
            <a:r>
              <a:rPr lang="en-US" sz="1400" dirty="0">
                <a:latin typeface="Courier New"/>
                <a:cs typeface="Courier New"/>
              </a:rPr>
              <a:t>, </a:t>
            </a:r>
            <a:r>
              <a:rPr lang="en-US" sz="1400" dirty="0" err="1">
                <a:latin typeface="Courier New"/>
                <a:cs typeface="Courier New"/>
              </a:rPr>
              <a:t>diamonds$cut</a:t>
            </a:r>
            <a:r>
              <a:rPr lang="en-US" sz="1400" dirty="0">
                <a:latin typeface="Courier New"/>
                <a:cs typeface="Courier New"/>
              </a:rPr>
              <a:t>, mean)</a:t>
            </a:r>
          </a:p>
          <a:p>
            <a:r>
              <a:rPr lang="en-US" sz="1400" dirty="0">
                <a:latin typeface="Courier New"/>
                <a:cs typeface="Courier New"/>
              </a:rPr>
              <a:t>     Fair      Good Very Good   Premium     Ideal </a:t>
            </a:r>
          </a:p>
          <a:p>
            <a:r>
              <a:rPr lang="en-US" sz="1400" dirty="0">
                <a:latin typeface="Courier New"/>
                <a:cs typeface="Courier New"/>
              </a:rPr>
              <a:t> 4358.758  3928.864  3981.760  4584.258  3457.542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46074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173323"/>
            <a:ext cx="8229600" cy="579740"/>
          </a:xfrm>
        </p:spPr>
        <p:txBody>
          <a:bodyPr/>
          <a:lstStyle/>
          <a:p>
            <a:r>
              <a:rPr lang="en-US" dirty="0"/>
              <a:t>table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776095"/>
            <a:ext cx="8229600" cy="104341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17375E"/>
                </a:solidFill>
              </a:rPr>
              <a:t>table()</a:t>
            </a:r>
          </a:p>
          <a:p>
            <a:pPr marL="0" indent="0">
              <a:buNone/>
            </a:pPr>
            <a:r>
              <a:rPr lang="en-US" dirty="0"/>
              <a:t>Determining counts for each category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40736" y="1819513"/>
            <a:ext cx="8160417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"/>
                <a:cs typeface="Courier"/>
              </a:rPr>
              <a:t>&gt; head(diamonds)</a:t>
            </a:r>
          </a:p>
          <a:p>
            <a:r>
              <a:rPr lang="en-US" sz="1400" dirty="0">
                <a:latin typeface="Courier"/>
                <a:cs typeface="Courier"/>
              </a:rPr>
              <a:t>  carat       cut color clarity depth table price    x    y    z</a:t>
            </a:r>
          </a:p>
          <a:p>
            <a:r>
              <a:rPr lang="en-US" sz="1400" dirty="0">
                <a:latin typeface="Courier"/>
                <a:cs typeface="Courier"/>
              </a:rPr>
              <a:t>1  0.23     Ideal     E     SI2  61.5    55   326 3.95 3.98 2.43</a:t>
            </a:r>
          </a:p>
          <a:p>
            <a:r>
              <a:rPr lang="en-US" sz="1400" dirty="0">
                <a:latin typeface="Courier"/>
                <a:cs typeface="Courier"/>
              </a:rPr>
              <a:t>2  0.21   Premium     E     SI1  59.8    61   326 3.89 3.84 2.31</a:t>
            </a:r>
          </a:p>
          <a:p>
            <a:r>
              <a:rPr lang="en-US" sz="1400" dirty="0">
                <a:latin typeface="Courier"/>
                <a:cs typeface="Courier"/>
              </a:rPr>
              <a:t>3  0.23      Good     E     VS1  56.9    65   327 4.05 4.07 2.31</a:t>
            </a:r>
          </a:p>
          <a:p>
            <a:r>
              <a:rPr lang="en-US" sz="1400" dirty="0">
                <a:latin typeface="Courier"/>
                <a:cs typeface="Courier"/>
              </a:rPr>
              <a:t>4  0.29   Premium     I     VS2  62.4    58   334 4.20 4.23 2.63</a:t>
            </a:r>
          </a:p>
          <a:p>
            <a:r>
              <a:rPr lang="en-US" sz="1400" dirty="0">
                <a:latin typeface="Courier"/>
                <a:cs typeface="Courier"/>
              </a:rPr>
              <a:t>5  0.31      Good     J     SI2  63.3    58   335 4.34 4.35 2.75</a:t>
            </a:r>
          </a:p>
          <a:p>
            <a:r>
              <a:rPr lang="en-US" sz="1400" dirty="0">
                <a:latin typeface="Courier"/>
                <a:cs typeface="Courier"/>
              </a:rPr>
              <a:t>6  0.24 Very Good     J    VVS2  62.8    57   336 3.94 3.96 2.48</a:t>
            </a:r>
          </a:p>
          <a:p>
            <a:endParaRPr lang="en-US" sz="1600" dirty="0">
              <a:latin typeface="Courier"/>
              <a:cs typeface="Courier"/>
            </a:endParaRPr>
          </a:p>
          <a:p>
            <a:endParaRPr lang="en-US" sz="1600" dirty="0">
              <a:latin typeface="Courier"/>
              <a:cs typeface="Courier"/>
            </a:endParaRPr>
          </a:p>
          <a:p>
            <a:r>
              <a:rPr lang="en-US" sz="1600" dirty="0">
                <a:latin typeface="Courier"/>
                <a:cs typeface="Courier"/>
              </a:rPr>
              <a:t>&gt; table(</a:t>
            </a:r>
            <a:r>
              <a:rPr lang="en-US" sz="1600" dirty="0" err="1">
                <a:latin typeface="Courier"/>
                <a:cs typeface="Courier"/>
              </a:rPr>
              <a:t>diamonds$cut</a:t>
            </a:r>
            <a:r>
              <a:rPr lang="en-US" sz="1600" dirty="0">
                <a:latin typeface="Courier"/>
                <a:cs typeface="Courier"/>
              </a:rPr>
              <a:t>)</a:t>
            </a:r>
          </a:p>
          <a:p>
            <a:r>
              <a:rPr lang="en-US" sz="1600" dirty="0">
                <a:latin typeface="Courier"/>
                <a:cs typeface="Courier"/>
              </a:rPr>
              <a:t>     Fair      Good Very Good   Premium     Ideal </a:t>
            </a:r>
          </a:p>
          <a:p>
            <a:r>
              <a:rPr lang="en-US" sz="1600" dirty="0">
                <a:latin typeface="Courier"/>
                <a:cs typeface="Courier"/>
              </a:rPr>
              <a:t>     1610      4906     12082     13791     21551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99680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0667"/>
            <a:ext cx="8229600" cy="579740"/>
          </a:xfrm>
        </p:spPr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8701" y="623510"/>
            <a:ext cx="5631153" cy="4314011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R introduction</a:t>
            </a:r>
          </a:p>
          <a:p>
            <a:pPr>
              <a:lnSpc>
                <a:spcPct val="120000"/>
              </a:lnSpc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Data structure</a:t>
            </a:r>
          </a:p>
          <a:p>
            <a:pPr>
              <a:lnSpc>
                <a:spcPct val="120000"/>
              </a:lnSpc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Data input and output</a:t>
            </a:r>
          </a:p>
          <a:p>
            <a:pPr>
              <a:lnSpc>
                <a:spcPct val="120000"/>
              </a:lnSpc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Basic graphics</a:t>
            </a:r>
          </a:p>
          <a:p>
            <a:pPr>
              <a:lnSpc>
                <a:spcPct val="120000"/>
              </a:lnSpc>
            </a:pPr>
            <a:r>
              <a:rPr lang="en-US" sz="2800" dirty="0">
                <a:solidFill>
                  <a:srgbClr val="D9D9D9"/>
                </a:solidFill>
              </a:rPr>
              <a:t>String operations</a:t>
            </a:r>
          </a:p>
          <a:p>
            <a:pPr>
              <a:lnSpc>
                <a:spcPct val="120000"/>
              </a:lnSpc>
            </a:pPr>
            <a:r>
              <a:rPr lang="en-US" sz="2800" dirty="0">
                <a:solidFill>
                  <a:srgbClr val="D9D9D9"/>
                </a:solidFill>
              </a:rPr>
              <a:t>Functions</a:t>
            </a:r>
          </a:p>
          <a:p>
            <a:pPr>
              <a:lnSpc>
                <a:spcPct val="120000"/>
              </a:lnSpc>
            </a:pPr>
            <a:r>
              <a:rPr lang="en-US" sz="3200" dirty="0"/>
              <a:t>Simple statistical test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6AACD-98D4-444A-B59C-07AE2AECC521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92149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8010"/>
            <a:ext cx="8229600" cy="579740"/>
          </a:xfrm>
        </p:spPr>
        <p:txBody>
          <a:bodyPr/>
          <a:lstStyle/>
          <a:p>
            <a:r>
              <a:rPr lang="en-US" dirty="0"/>
              <a:t>t-test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50086"/>
            <a:ext cx="6119282" cy="4228525"/>
          </a:xfrm>
        </p:spPr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t.test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2000" dirty="0"/>
              <a:t>Performs one and two sample t-tests on vectors of data.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# Student's sleep data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plot(extra ~ group, data = sleep)</a:t>
            </a:r>
          </a:p>
          <a:p>
            <a:pPr marL="0" indent="0">
              <a:buNone/>
            </a:pPr>
            <a:endParaRPr lang="en-US" sz="18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# t-test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with(sleep, </a:t>
            </a:r>
            <a:r>
              <a:rPr lang="en-US" sz="1800" dirty="0" err="1">
                <a:latin typeface="Courier New"/>
                <a:cs typeface="Courier New"/>
              </a:rPr>
              <a:t>t.test</a:t>
            </a:r>
            <a:r>
              <a:rPr lang="en-US" sz="1800" dirty="0">
                <a:latin typeface="Courier New"/>
                <a:cs typeface="Courier New"/>
              </a:rPr>
              <a:t>(extra[group == 1], extra[group == 2]))</a:t>
            </a:r>
          </a:p>
          <a:p>
            <a:pPr marL="0" indent="0">
              <a:buNone/>
            </a:pPr>
            <a:endParaRPr lang="en-US" sz="18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# Formula</a:t>
            </a:r>
          </a:p>
          <a:p>
            <a:pPr marL="0" indent="0">
              <a:buNone/>
            </a:pPr>
            <a:r>
              <a:rPr lang="en-US" sz="1800" dirty="0" err="1">
                <a:latin typeface="Courier New"/>
                <a:cs typeface="Courier New"/>
              </a:rPr>
              <a:t>t.test</a:t>
            </a:r>
            <a:r>
              <a:rPr lang="en-US" sz="1800" dirty="0">
                <a:latin typeface="Courier New"/>
                <a:cs typeface="Courier New"/>
              </a:rPr>
              <a:t>(extra ~ group, data = sleep)</a:t>
            </a:r>
          </a:p>
          <a:p>
            <a:endParaRPr lang="en-US" sz="1800" dirty="0">
              <a:latin typeface="Courier New"/>
              <a:cs typeface="Courier New"/>
            </a:endParaRPr>
          </a:p>
        </p:txBody>
      </p:sp>
      <p:pic>
        <p:nvPicPr>
          <p:cNvPr id="4" name="Picture 3" descr="Screenshot 2017-02-08 15.46.1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8894" y="108618"/>
            <a:ext cx="788040" cy="260270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046518" y="-713317"/>
            <a:ext cx="1212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data: sleep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3567" y="2950634"/>
            <a:ext cx="2192866" cy="2192866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252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– statistical test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02832"/>
                <a:ext cx="6841068" cy="3702781"/>
              </a:xfrm>
            </p:spPr>
            <p:txBody>
              <a:bodyPr>
                <a:noAutofit/>
              </a:bodyPr>
              <a:lstStyle/>
              <a:p>
                <a:pPr lvl="0"/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800" dirty="0">
                    <a:solidFill>
                      <a:prstClr val="black"/>
                    </a:solidFill>
                  </a:rPr>
                  <a:t> test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latin typeface="Courier"/>
                    <a:cs typeface="Courier"/>
                  </a:rPr>
                  <a:t>d &lt;- c(12, 36, 24, 70)</a:t>
                </a:r>
              </a:p>
              <a:p>
                <a:pPr marL="0" indent="0">
                  <a:buNone/>
                </a:pPr>
                <a:r>
                  <a:rPr lang="en-US" dirty="0" err="1">
                    <a:latin typeface="Courier"/>
                    <a:cs typeface="Courier"/>
                  </a:rPr>
                  <a:t>dm</a:t>
                </a:r>
                <a:r>
                  <a:rPr lang="en-US" dirty="0">
                    <a:latin typeface="Courier"/>
                    <a:cs typeface="Courier"/>
                  </a:rPr>
                  <a:t> &lt;- matrix(d, </a:t>
                </a:r>
                <a:r>
                  <a:rPr lang="en-US" dirty="0" err="1">
                    <a:latin typeface="Courier"/>
                    <a:cs typeface="Courier"/>
                  </a:rPr>
                  <a:t>nrow</a:t>
                </a:r>
                <a:r>
                  <a:rPr lang="en-US" dirty="0">
                    <a:latin typeface="Courier"/>
                    <a:cs typeface="Courier"/>
                  </a:rPr>
                  <a:t>=2, </a:t>
                </a:r>
                <a:r>
                  <a:rPr lang="en-US" dirty="0" err="1">
                    <a:latin typeface="Courier"/>
                    <a:cs typeface="Courier"/>
                  </a:rPr>
                  <a:t>byrow</a:t>
                </a:r>
                <a:r>
                  <a:rPr lang="en-US" dirty="0">
                    <a:latin typeface="Courier"/>
                    <a:cs typeface="Courier"/>
                  </a:rPr>
                  <a:t>=T)</a:t>
                </a:r>
              </a:p>
              <a:p>
                <a:pPr marL="0" indent="0">
                  <a:buNone/>
                </a:pPr>
                <a:r>
                  <a:rPr lang="en-US" dirty="0" err="1">
                    <a:solidFill>
                      <a:srgbClr val="FF0000"/>
                    </a:solidFill>
                    <a:latin typeface="Courier"/>
                    <a:cs typeface="Courier"/>
                  </a:rPr>
                  <a:t>chisq.test</a:t>
                </a:r>
                <a:r>
                  <a:rPr lang="en-US" dirty="0">
                    <a:latin typeface="Courier"/>
                    <a:cs typeface="Courier"/>
                  </a:rPr>
                  <a:t>(</a:t>
                </a:r>
                <a:r>
                  <a:rPr lang="en-US" dirty="0" err="1">
                    <a:latin typeface="Courier"/>
                    <a:cs typeface="Courier"/>
                  </a:rPr>
                  <a:t>dm</a:t>
                </a:r>
                <a:r>
                  <a:rPr lang="en-US" dirty="0">
                    <a:latin typeface="Courier"/>
                    <a:cs typeface="Courier"/>
                  </a:rPr>
                  <a:t>)</a:t>
                </a:r>
              </a:p>
              <a:p>
                <a:pPr marL="0" indent="0">
                  <a:buNone/>
                </a:pPr>
                <a:endParaRPr lang="en-US" dirty="0">
                  <a:latin typeface="Courier"/>
                  <a:cs typeface="Courier"/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data:  </a:t>
                </a:r>
                <a:r>
                  <a:rPr lang="en-US" dirty="0" err="1">
                    <a:solidFill>
                      <a:schemeClr val="bg1">
                        <a:lumMod val="50000"/>
                      </a:schemeClr>
                    </a:solidFill>
                  </a:rPr>
                  <a:t>dm</a:t>
                </a:r>
                <a:endParaRPr lang="en-US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X-squared = 0, </a:t>
                </a:r>
                <a:r>
                  <a:rPr lang="en-US" dirty="0" err="1">
                    <a:solidFill>
                      <a:schemeClr val="bg1">
                        <a:lumMod val="50000"/>
                      </a:schemeClr>
                    </a:solidFill>
                  </a:rPr>
                  <a:t>df</a:t>
                </a:r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 = 1, p-value = 1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02832"/>
                <a:ext cx="6841068" cy="3702781"/>
              </a:xfrm>
              <a:blipFill>
                <a:blip r:embed="rId2"/>
                <a:stretch>
                  <a:fillRect l="-1670" t="-1706" b="-3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6728176"/>
              </p:ext>
            </p:extLst>
          </p:nvPr>
        </p:nvGraphicFramePr>
        <p:xfrm>
          <a:off x="6331447" y="1451835"/>
          <a:ext cx="2078966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94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94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7352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36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352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24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894718" y="1702897"/>
            <a:ext cx="3924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169353" y="967782"/>
            <a:ext cx="3799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7721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102393"/>
            <a:ext cx="8229600" cy="579740"/>
          </a:xfrm>
        </p:spPr>
        <p:txBody>
          <a:bodyPr/>
          <a:lstStyle/>
          <a:p>
            <a:r>
              <a:rPr lang="en-US" dirty="0"/>
              <a:t>Linear models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4635" y="594041"/>
            <a:ext cx="6362463" cy="173265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17375E"/>
                </a:solidFill>
              </a:rPr>
              <a:t>Fitting a linear model</a:t>
            </a:r>
          </a:p>
          <a:p>
            <a:pPr marL="0" indent="0">
              <a:buNone/>
            </a:pPr>
            <a:r>
              <a:rPr lang="en-US" dirty="0"/>
              <a:t>lm(formula, data = </a:t>
            </a:r>
            <a:r>
              <a:rPr lang="en-US" dirty="0" err="1"/>
              <a:t>data.frame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sz="16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pc &lt;- lm(price ~ carat, data=diamonds)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summary(pc)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171254" y="2263530"/>
            <a:ext cx="5910242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"/>
                <a:cs typeface="Courier"/>
              </a:rPr>
              <a:t>Residuals:</a:t>
            </a:r>
          </a:p>
          <a:p>
            <a:r>
              <a:rPr lang="en-US" sz="1200" dirty="0">
                <a:latin typeface="Courier"/>
                <a:cs typeface="Courier"/>
              </a:rPr>
              <a:t>     Min       1Q   Median       3Q      Max </a:t>
            </a:r>
          </a:p>
          <a:p>
            <a:r>
              <a:rPr lang="en-US" sz="1200" dirty="0">
                <a:latin typeface="Courier"/>
                <a:cs typeface="Courier"/>
              </a:rPr>
              <a:t>-18585.3   -804.8    -18.9    537.4  12731.7 </a:t>
            </a:r>
          </a:p>
          <a:p>
            <a:endParaRPr lang="en-US" sz="1200" dirty="0">
              <a:latin typeface="Courier"/>
              <a:cs typeface="Courier"/>
            </a:endParaRPr>
          </a:p>
          <a:p>
            <a:r>
              <a:rPr lang="en-US" sz="1200" dirty="0">
                <a:latin typeface="Courier"/>
                <a:cs typeface="Courier"/>
              </a:rPr>
              <a:t>Coefficients:</a:t>
            </a:r>
          </a:p>
          <a:p>
            <a:r>
              <a:rPr lang="en-US" sz="1200" dirty="0">
                <a:latin typeface="Courier"/>
                <a:cs typeface="Courier"/>
              </a:rPr>
              <a:t>            Estimate Std. Error t value </a:t>
            </a:r>
            <a:r>
              <a:rPr lang="en-US" sz="1200" dirty="0" err="1">
                <a:latin typeface="Courier"/>
                <a:cs typeface="Courier"/>
              </a:rPr>
              <a:t>Pr</a:t>
            </a:r>
            <a:r>
              <a:rPr lang="en-US" sz="1200" dirty="0">
                <a:latin typeface="Courier"/>
                <a:cs typeface="Courier"/>
              </a:rPr>
              <a:t>(&gt;|t|)    </a:t>
            </a:r>
          </a:p>
          <a:p>
            <a:r>
              <a:rPr lang="en-US" sz="1200" dirty="0">
                <a:latin typeface="Courier"/>
                <a:cs typeface="Courier"/>
              </a:rPr>
              <a:t>(Intercept) -2256.36      13.06  -172.8   &lt;2e-16 ***</a:t>
            </a:r>
          </a:p>
          <a:p>
            <a:r>
              <a:rPr lang="en-US" sz="1200" dirty="0">
                <a:latin typeface="Courier"/>
                <a:cs typeface="Courier"/>
              </a:rPr>
              <a:t>carat        7756.43      14.07   551.4   &lt;2e-16 ***</a:t>
            </a:r>
          </a:p>
          <a:p>
            <a:r>
              <a:rPr lang="en-US" sz="1200" dirty="0">
                <a:latin typeface="Courier"/>
                <a:cs typeface="Courier"/>
              </a:rPr>
              <a:t>---</a:t>
            </a:r>
          </a:p>
          <a:p>
            <a:r>
              <a:rPr lang="en-US" sz="1200" dirty="0" err="1">
                <a:latin typeface="Courier"/>
                <a:cs typeface="Courier"/>
              </a:rPr>
              <a:t>Signif</a:t>
            </a:r>
            <a:r>
              <a:rPr lang="en-US" sz="1200" dirty="0">
                <a:latin typeface="Courier"/>
                <a:cs typeface="Courier"/>
              </a:rPr>
              <a:t>. codes:  0 ‘***’ 0.001 ‘**’ 0.01 ‘*’ 0.05 ‘.’ 0.1 ‘ ’ 1</a:t>
            </a:r>
          </a:p>
          <a:p>
            <a:endParaRPr lang="en-US" sz="1200" dirty="0">
              <a:latin typeface="Courier"/>
              <a:cs typeface="Courier"/>
            </a:endParaRPr>
          </a:p>
          <a:p>
            <a:r>
              <a:rPr lang="en-US" sz="1200" dirty="0">
                <a:latin typeface="Courier"/>
                <a:cs typeface="Courier"/>
              </a:rPr>
              <a:t>Residual standard error: 1549 on 53938 degrees of freedom</a:t>
            </a:r>
          </a:p>
          <a:p>
            <a:r>
              <a:rPr lang="en-US" sz="1200" dirty="0">
                <a:latin typeface="Courier"/>
                <a:cs typeface="Courier"/>
              </a:rPr>
              <a:t>Multiple R-squared:  0.8493,	Adjusted R-squared:  0.8493 </a:t>
            </a:r>
          </a:p>
          <a:p>
            <a:r>
              <a:rPr lang="en-US" sz="1200" dirty="0">
                <a:latin typeface="Courier"/>
                <a:cs typeface="Courier"/>
              </a:rPr>
              <a:t>F-statistic: 3.041e+05 on 1 and 53938 DF,  p-value: &lt; 2.2e-16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90734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ANOVA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47181" y="823117"/>
            <a:ext cx="6684197" cy="19533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17375E"/>
                </a:solidFill>
              </a:rPr>
              <a:t>ANOVA</a:t>
            </a:r>
          </a:p>
          <a:p>
            <a:pPr marL="0" indent="0">
              <a:buNone/>
            </a:pPr>
            <a:r>
              <a:rPr lang="en-US" dirty="0" err="1"/>
              <a:t>anova</a:t>
            </a:r>
            <a:r>
              <a:rPr lang="en-US" dirty="0"/>
              <a:t>(model)</a:t>
            </a:r>
          </a:p>
          <a:p>
            <a:pPr marL="0" indent="0">
              <a:buNone/>
            </a:pPr>
            <a:endParaRPr lang="en-US" sz="16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dirty="0" err="1">
                <a:latin typeface="Courier"/>
                <a:cs typeface="Courier"/>
              </a:rPr>
              <a:t>pcc</a:t>
            </a:r>
            <a:r>
              <a:rPr lang="en-US" sz="1600" dirty="0">
                <a:latin typeface="Courier"/>
                <a:cs typeface="Courier"/>
              </a:rPr>
              <a:t> &lt;- lm(price ~ carat + cut, data=diamonds)</a:t>
            </a:r>
          </a:p>
          <a:p>
            <a:pPr marL="0" indent="0">
              <a:buNone/>
            </a:pPr>
            <a:r>
              <a:rPr lang="en-US" sz="1600" dirty="0" err="1">
                <a:latin typeface="Courier"/>
                <a:cs typeface="Courier"/>
              </a:rPr>
              <a:t>anova</a:t>
            </a:r>
            <a:r>
              <a:rPr lang="en-US" sz="1600" dirty="0">
                <a:latin typeface="Courier"/>
                <a:cs typeface="Courier"/>
              </a:rPr>
              <a:t>(</a:t>
            </a:r>
            <a:r>
              <a:rPr lang="en-US" sz="1600" dirty="0" err="1">
                <a:latin typeface="Courier"/>
                <a:cs typeface="Courier"/>
              </a:rPr>
              <a:t>pcc</a:t>
            </a:r>
            <a:r>
              <a:rPr lang="en-US" sz="1600" dirty="0">
                <a:latin typeface="Courier"/>
                <a:cs typeface="Courier"/>
              </a:rPr>
              <a:t>)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332979" y="2859738"/>
            <a:ext cx="6356569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900">
                <a:latin typeface="Courier"/>
                <a:cs typeface="Courier"/>
              </a:defRPr>
            </a:lvl1pPr>
          </a:lstStyle>
          <a:p>
            <a:r>
              <a:rPr lang="en-US" sz="1200" dirty="0"/>
              <a:t>Analysis of Variance Table</a:t>
            </a:r>
          </a:p>
          <a:p>
            <a:endParaRPr lang="en-US" sz="1200" dirty="0"/>
          </a:p>
          <a:p>
            <a:r>
              <a:rPr lang="en-US" sz="1200" dirty="0"/>
              <a:t>Response: price</a:t>
            </a:r>
          </a:p>
          <a:p>
            <a:r>
              <a:rPr lang="en-US" sz="1200" dirty="0"/>
              <a:t>             </a:t>
            </a:r>
            <a:r>
              <a:rPr lang="en-US" sz="1200" dirty="0" err="1"/>
              <a:t>Df</a:t>
            </a:r>
            <a:r>
              <a:rPr lang="en-US" sz="1200" dirty="0"/>
              <a:t>     Sum </a:t>
            </a:r>
            <a:r>
              <a:rPr lang="en-US" sz="1200" dirty="0" err="1"/>
              <a:t>Sq</a:t>
            </a:r>
            <a:r>
              <a:rPr lang="en-US" sz="1200" dirty="0"/>
              <a:t>    Mean </a:t>
            </a:r>
            <a:r>
              <a:rPr lang="en-US" sz="1200" dirty="0" err="1"/>
              <a:t>Sq</a:t>
            </a:r>
            <a:r>
              <a:rPr lang="en-US" sz="1200" dirty="0"/>
              <a:t>   F value    </a:t>
            </a:r>
            <a:r>
              <a:rPr lang="en-US" sz="1200" dirty="0" err="1"/>
              <a:t>Pr</a:t>
            </a:r>
            <a:r>
              <a:rPr lang="en-US" sz="1200" dirty="0"/>
              <a:t>(&gt;F)    </a:t>
            </a:r>
          </a:p>
          <a:p>
            <a:r>
              <a:rPr lang="en-US" sz="1200" dirty="0"/>
              <a:t>carat         1 7.2913e+11 7.2913e+11 319162.11 &lt; 2.2e-16 ***</a:t>
            </a:r>
          </a:p>
          <a:p>
            <a:r>
              <a:rPr lang="en-US" sz="1200" dirty="0"/>
              <a:t>cut           4 6.1332e+09 1.5333e+09    671.17 &lt; 2.2e-16 ***</a:t>
            </a:r>
          </a:p>
          <a:p>
            <a:r>
              <a:rPr lang="en-US" sz="1200" dirty="0"/>
              <a:t>Residuals 53934 1.2321e+11 2.2845e+06                        </a:t>
            </a:r>
          </a:p>
          <a:p>
            <a:r>
              <a:rPr lang="en-US" sz="1200" dirty="0"/>
              <a:t>---</a:t>
            </a:r>
          </a:p>
          <a:p>
            <a:r>
              <a:rPr lang="en-US" sz="1200" dirty="0" err="1"/>
              <a:t>Signif</a:t>
            </a:r>
            <a:r>
              <a:rPr lang="en-US" sz="1200" dirty="0"/>
              <a:t>. codes:  0 ‘***’ 0.001 ‘**’ 0.01 ‘*’ 0.05 ‘.’ 0.1 ‘ ’ 1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36860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chi-square test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7311" y="905664"/>
            <a:ext cx="6235700" cy="403185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b="1" dirty="0" err="1">
                <a:solidFill>
                  <a:srgbClr val="17375E"/>
                </a:solidFill>
              </a:rPr>
              <a:t>chisq.test</a:t>
            </a:r>
            <a:endParaRPr lang="en-US" sz="2800" b="1" dirty="0">
              <a:solidFill>
                <a:srgbClr val="17375E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d &lt;- c(12, 36, 24, 70)</a:t>
            </a:r>
          </a:p>
          <a:p>
            <a:pPr marL="0" indent="0">
              <a:buNone/>
            </a:pPr>
            <a:r>
              <a:rPr lang="en-US" dirty="0" err="1">
                <a:latin typeface="Courier"/>
                <a:cs typeface="Courier"/>
              </a:rPr>
              <a:t>dm</a:t>
            </a:r>
            <a:r>
              <a:rPr lang="en-US" dirty="0">
                <a:latin typeface="Courier"/>
                <a:cs typeface="Courier"/>
              </a:rPr>
              <a:t> &lt;- matrix(d, </a:t>
            </a:r>
            <a:r>
              <a:rPr lang="en-US" dirty="0" err="1">
                <a:latin typeface="Courier"/>
                <a:cs typeface="Courier"/>
              </a:rPr>
              <a:t>nrow</a:t>
            </a:r>
            <a:r>
              <a:rPr lang="en-US" dirty="0">
                <a:latin typeface="Courier"/>
                <a:cs typeface="Courier"/>
              </a:rPr>
              <a:t>=2, </a:t>
            </a:r>
            <a:r>
              <a:rPr lang="en-US" dirty="0" err="1">
                <a:latin typeface="Courier"/>
                <a:cs typeface="Courier"/>
              </a:rPr>
              <a:t>byrow</a:t>
            </a:r>
            <a:r>
              <a:rPr lang="en-US" dirty="0">
                <a:latin typeface="Courier"/>
                <a:cs typeface="Courier"/>
              </a:rPr>
              <a:t>=T)</a:t>
            </a:r>
          </a:p>
          <a:p>
            <a:pPr marL="0" indent="0">
              <a:buNone/>
            </a:pPr>
            <a:r>
              <a:rPr lang="en-US" dirty="0" err="1">
                <a:latin typeface="Courier"/>
                <a:cs typeface="Courier"/>
              </a:rPr>
              <a:t>chisq.test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dm</a:t>
            </a:r>
            <a:r>
              <a:rPr lang="en-US" dirty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data: 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dm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X-squared = 0,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df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= 1, p-value = 1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5623464"/>
              </p:ext>
            </p:extLst>
          </p:nvPr>
        </p:nvGraphicFramePr>
        <p:xfrm>
          <a:off x="6633011" y="2758798"/>
          <a:ext cx="2078966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94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94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7352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36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352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24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196282" y="3001695"/>
            <a:ext cx="3924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470917" y="2274745"/>
            <a:ext cx="3799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30258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Online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4934" y="1111826"/>
            <a:ext cx="8229600" cy="23111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"apply" function family</a:t>
            </a:r>
          </a:p>
          <a:p>
            <a:pPr marL="0" indent="0">
              <a:buNone/>
            </a:pPr>
            <a:r>
              <a:rPr lang="en-US" sz="1600" dirty="0">
                <a:hlinkClick r:id="rId2"/>
              </a:rPr>
              <a:t>https://www.datacamp.com/community/tutorials/r-tutorial-apply-family#gs.YUI=Luc</a:t>
            </a: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2800" dirty="0"/>
              <a:t>Statistical modeling with R</a:t>
            </a:r>
          </a:p>
          <a:p>
            <a:pPr marL="0" indent="0">
              <a:buNone/>
            </a:pPr>
            <a:r>
              <a:rPr lang="en-US" sz="1600" dirty="0">
                <a:hlinkClick r:id="rId3"/>
              </a:rPr>
              <a:t>http://www.analyticsforfun.com/2014/06/performing-anova-test-in-r-results-and.html</a:t>
            </a:r>
            <a:endParaRPr lang="en-US" sz="1600" dirty="0"/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58189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help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357172" y="1014675"/>
            <a:ext cx="6557539" cy="3114150"/>
          </a:xfrm>
        </p:spPr>
        <p:txBody>
          <a:bodyPr>
            <a:normAutofit/>
          </a:bodyPr>
          <a:lstStyle/>
          <a:p>
            <a:r>
              <a:rPr lang="en-US" sz="2800" dirty="0"/>
              <a:t>help(</a:t>
            </a:r>
            <a:r>
              <a:rPr lang="en-US" sz="2800" dirty="0" err="1"/>
              <a:t>ls</a:t>
            </a:r>
            <a:r>
              <a:rPr lang="en-US" sz="2800" dirty="0"/>
              <a:t>)</a:t>
            </a:r>
          </a:p>
          <a:p>
            <a:r>
              <a:rPr lang="en-US" sz="2800" dirty="0"/>
              <a:t>?</a:t>
            </a:r>
            <a:r>
              <a:rPr lang="en-US" sz="2800" dirty="0" err="1"/>
              <a:t>ls</a:t>
            </a:r>
            <a:endParaRPr lang="en-US" sz="2800" dirty="0"/>
          </a:p>
          <a:p>
            <a:r>
              <a:rPr lang="en-US" sz="2800" dirty="0"/>
              <a:t>??</a:t>
            </a:r>
            <a:r>
              <a:rPr lang="en-US" sz="2800" dirty="0" err="1"/>
              <a:t>colsum</a:t>
            </a:r>
            <a:r>
              <a:rPr lang="en-US" sz="2800" dirty="0"/>
              <a:t>: ambiguous search</a:t>
            </a:r>
          </a:p>
          <a:p>
            <a:r>
              <a:rPr lang="en-US" sz="2800" dirty="0">
                <a:hlinkClick r:id="rId3"/>
              </a:rPr>
              <a:t>R reference card</a:t>
            </a:r>
            <a:endParaRPr lang="en-US" sz="2800" dirty="0"/>
          </a:p>
          <a:p>
            <a:r>
              <a:rPr lang="en-US" sz="2800" dirty="0" err="1"/>
              <a:t>stackoverflow</a:t>
            </a:r>
            <a:endParaRPr lang="en-US" sz="2800" dirty="0"/>
          </a:p>
          <a:p>
            <a:r>
              <a:rPr lang="en-US" sz="2800" dirty="0"/>
              <a:t>Google, ChatGPT, …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357172" y="4305598"/>
            <a:ext cx="43524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 learning: </a:t>
            </a:r>
            <a:r>
              <a:rPr lang="en-US" sz="2400" dirty="0">
                <a:hlinkClick r:id="rId4"/>
              </a:rPr>
              <a:t>http://swirlstats.com/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66836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Rstudio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98469" y="852998"/>
            <a:ext cx="7547061" cy="408452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/>
              <a:t>Rstudio</a:t>
            </a:r>
            <a:r>
              <a:rPr lang="en-US" dirty="0"/>
              <a:t> is an open-source integrated development environment (IDE) for R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On your own machine (</a:t>
            </a:r>
            <a:r>
              <a:rPr lang="en-US" dirty="0" err="1"/>
              <a:t>Rstudio</a:t>
            </a:r>
            <a:r>
              <a:rPr lang="en-US" dirty="0"/>
              <a:t> Desktop)</a:t>
            </a:r>
          </a:p>
          <a:p>
            <a:pPr marL="0" indent="0">
              <a:buNone/>
            </a:pPr>
            <a:r>
              <a:rPr lang="en-US" dirty="0"/>
              <a:t>Download and install </a:t>
            </a:r>
            <a:r>
              <a:rPr lang="en-US" dirty="0">
                <a:hlinkClick r:id="rId2"/>
              </a:rPr>
              <a:t>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Download and install </a:t>
            </a:r>
            <a:r>
              <a:rPr lang="en-US" dirty="0" err="1">
                <a:hlinkClick r:id="rId3"/>
              </a:rPr>
              <a:t>Rstudio</a:t>
            </a:r>
            <a:endParaRPr lang="en-US" dirty="0"/>
          </a:p>
          <a:p>
            <a:endParaRPr lang="en-US" dirty="0"/>
          </a:p>
          <a:p>
            <a:r>
              <a:rPr lang="en-US" dirty="0"/>
              <a:t>Use </a:t>
            </a:r>
            <a:r>
              <a:rPr lang="en-US" dirty="0" err="1"/>
              <a:t>Rstudio</a:t>
            </a:r>
            <a:r>
              <a:rPr lang="en-US" dirty="0"/>
              <a:t> at </a:t>
            </a:r>
            <a:r>
              <a:rPr lang="en-US" dirty="0" err="1"/>
              <a:t>Beocat</a:t>
            </a:r>
            <a:r>
              <a:rPr lang="en-US" dirty="0"/>
              <a:t> (</a:t>
            </a:r>
            <a:r>
              <a:rPr lang="en-US" dirty="0" err="1"/>
              <a:t>Rstudio</a:t>
            </a:r>
            <a:r>
              <a:rPr lang="en-US" dirty="0"/>
              <a:t> server)</a:t>
            </a:r>
          </a:p>
          <a:p>
            <a:pPr marL="0" indent="0">
              <a:buNone/>
            </a:pPr>
            <a:r>
              <a:rPr lang="en-US" b="1" dirty="0"/>
              <a:t>https://</a:t>
            </a:r>
            <a:r>
              <a:rPr lang="en-US" b="1" dirty="0" err="1"/>
              <a:t>ondemand.beocat.ksu.edu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Your KSU ID and password to login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96297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Adventures with 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8726" y="774179"/>
            <a:ext cx="6021274" cy="40046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98726" y="4764108"/>
            <a:ext cx="50818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http://</a:t>
            </a:r>
            <a:r>
              <a:rPr lang="en-US" sz="1200" dirty="0" err="1"/>
              <a:t>www.nature.com</a:t>
            </a:r>
            <a:r>
              <a:rPr lang="en-US" sz="1200" dirty="0"/>
              <a:t>/news/programming-tools-adventures-with-r-1.16609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16461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sapply</a:t>
            </a:r>
            <a:r>
              <a:rPr lang="en-US" dirty="0"/>
              <a:t> and </a:t>
            </a:r>
            <a:r>
              <a:rPr lang="en-US" dirty="0" err="1"/>
              <a:t>lapply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4020" y="882798"/>
            <a:ext cx="8695872" cy="380350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 err="1">
                <a:solidFill>
                  <a:schemeClr val="tx2">
                    <a:lumMod val="75000"/>
                  </a:schemeClr>
                </a:solidFill>
                <a:latin typeface="Courier New"/>
                <a:cs typeface="Courier New"/>
              </a:rPr>
              <a:t>sapply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urier New"/>
                <a:cs typeface="Courier New"/>
              </a:rPr>
              <a:t>() and </a:t>
            </a:r>
            <a:r>
              <a:rPr lang="en-US" sz="2000" b="1" dirty="0" err="1">
                <a:solidFill>
                  <a:schemeClr val="tx2">
                    <a:lumMod val="75000"/>
                  </a:schemeClr>
                </a:solidFill>
                <a:latin typeface="Courier New"/>
                <a:cs typeface="Courier New"/>
              </a:rPr>
              <a:t>lapply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urier New"/>
                <a:cs typeface="Courier New"/>
              </a:rPr>
              <a:t>()</a:t>
            </a:r>
          </a:p>
          <a:p>
            <a:pPr marL="0" indent="0">
              <a:buNone/>
            </a:pPr>
            <a:r>
              <a:rPr lang="en-US" sz="2000" dirty="0"/>
              <a:t>work in a similar way, calling the specified function for each item of a list or vector.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&gt; </a:t>
            </a:r>
            <a:r>
              <a:rPr lang="en-US" sz="1800" dirty="0" err="1">
                <a:latin typeface="Courier New"/>
                <a:cs typeface="Courier New"/>
              </a:rPr>
              <a:t>sapply</a:t>
            </a:r>
            <a:r>
              <a:rPr lang="en-US" sz="1800" dirty="0">
                <a:latin typeface="Courier New"/>
                <a:cs typeface="Courier New"/>
              </a:rPr>
              <a:t>(1:3, function(x) x^2)</a:t>
            </a:r>
          </a:p>
          <a:p>
            <a:pPr marL="0" indent="0">
              <a:buNone/>
            </a:pPr>
            <a:r>
              <a:rPr lang="en-US" sz="1400" dirty="0">
                <a:latin typeface="Courier New"/>
                <a:cs typeface="Courier New"/>
              </a:rPr>
              <a:t>[1] 1 4 9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</a:rPr>
              <a:t>lapply</a:t>
            </a:r>
            <a:r>
              <a:rPr lang="en-US" dirty="0">
                <a:solidFill>
                  <a:srgbClr val="FF0000"/>
                </a:solidFill>
              </a:rPr>
              <a:t> returns a list rather than a vector: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&gt; </a:t>
            </a:r>
            <a:r>
              <a:rPr lang="en-US" sz="1800" dirty="0" err="1">
                <a:latin typeface="Courier New"/>
                <a:cs typeface="Courier New"/>
              </a:rPr>
              <a:t>lapply</a:t>
            </a:r>
            <a:r>
              <a:rPr lang="en-US" sz="1800" dirty="0">
                <a:latin typeface="Courier New"/>
                <a:cs typeface="Courier New"/>
              </a:rPr>
              <a:t>(1:2, function(x) x^2)</a:t>
            </a:r>
          </a:p>
          <a:p>
            <a:pPr marL="0" indent="0">
              <a:buNone/>
            </a:pPr>
            <a:r>
              <a:rPr lang="en-US" sz="1400" dirty="0">
                <a:latin typeface="Courier New"/>
                <a:cs typeface="Courier New"/>
              </a:rPr>
              <a:t>[[1]]</a:t>
            </a:r>
          </a:p>
          <a:p>
            <a:pPr marL="0" indent="0">
              <a:buNone/>
            </a:pPr>
            <a:r>
              <a:rPr lang="en-US" sz="1400" dirty="0">
                <a:latin typeface="Courier New"/>
                <a:cs typeface="Courier New"/>
              </a:rPr>
              <a:t>[1] 1</a:t>
            </a:r>
          </a:p>
          <a:p>
            <a:pPr marL="0" indent="0">
              <a:buNone/>
            </a:pPr>
            <a:endParaRPr lang="en-US" sz="14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dirty="0">
                <a:latin typeface="Courier New"/>
                <a:cs typeface="Courier New"/>
              </a:rPr>
              <a:t>[[2]]</a:t>
            </a:r>
          </a:p>
          <a:p>
            <a:pPr marL="0" indent="0">
              <a:buNone/>
            </a:pPr>
            <a:r>
              <a:rPr lang="en-US" sz="1400" dirty="0">
                <a:latin typeface="Courier New"/>
                <a:cs typeface="Courier New"/>
              </a:rPr>
              <a:t>[1] 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05996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2393"/>
            <a:ext cx="8229600" cy="579740"/>
          </a:xfrm>
        </p:spPr>
        <p:txBody>
          <a:bodyPr/>
          <a:lstStyle/>
          <a:p>
            <a:r>
              <a:rPr lang="en-US" dirty="0" err="1"/>
              <a:t>mapply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98939"/>
            <a:ext cx="8229600" cy="433828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b="1" dirty="0" err="1">
                <a:solidFill>
                  <a:schemeClr val="tx2">
                    <a:lumMod val="75000"/>
                  </a:schemeClr>
                </a:solidFill>
                <a:latin typeface="Courier New"/>
                <a:cs typeface="Courier New"/>
              </a:rPr>
              <a:t>mapply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urier New"/>
                <a:cs typeface="Courier New"/>
              </a:rPr>
              <a:t>()</a:t>
            </a:r>
          </a:p>
          <a:p>
            <a:pPr marL="0" indent="0">
              <a:buNone/>
            </a:pPr>
            <a:r>
              <a:rPr lang="en-US" dirty="0" err="1"/>
              <a:t>vectorize</a:t>
            </a:r>
            <a:r>
              <a:rPr lang="en-US" dirty="0"/>
              <a:t> arguments to a function that is not usually accepting vectors as arguments.</a:t>
            </a:r>
          </a:p>
          <a:p>
            <a:pPr marL="0" indent="0">
              <a:buNone/>
            </a:pPr>
            <a:r>
              <a:rPr lang="da-DK" sz="1200" dirty="0">
                <a:latin typeface="Courier New"/>
                <a:cs typeface="Courier New"/>
              </a:rPr>
              <a:t>&gt; </a:t>
            </a:r>
            <a:r>
              <a:rPr lang="da-DK" sz="1200" dirty="0" err="1">
                <a:latin typeface="Courier New"/>
                <a:cs typeface="Courier New"/>
              </a:rPr>
              <a:t>rep</a:t>
            </a:r>
            <a:r>
              <a:rPr lang="da-DK" sz="1200" dirty="0">
                <a:latin typeface="Courier New"/>
                <a:cs typeface="Courier New"/>
              </a:rPr>
              <a:t>(1:3, 3)</a:t>
            </a:r>
          </a:p>
          <a:p>
            <a:pPr marL="0" indent="0">
              <a:buNone/>
            </a:pPr>
            <a:r>
              <a:rPr lang="da-DK" sz="1200" dirty="0">
                <a:latin typeface="Courier New"/>
                <a:cs typeface="Courier New"/>
              </a:rPr>
              <a:t>[1] 1 2 3 1 2 3 1 2 3</a:t>
            </a:r>
          </a:p>
          <a:p>
            <a:pPr marL="0" indent="0">
              <a:buNone/>
            </a:pPr>
            <a:endParaRPr lang="da-DK" sz="12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da-DK" sz="1200" dirty="0">
                <a:latin typeface="Courier New"/>
                <a:cs typeface="Courier New"/>
              </a:rPr>
              <a:t>&gt; </a:t>
            </a:r>
            <a:r>
              <a:rPr lang="da-DK" sz="1200" dirty="0" err="1">
                <a:latin typeface="Courier New"/>
                <a:cs typeface="Courier New"/>
              </a:rPr>
              <a:t>mapply</a:t>
            </a:r>
            <a:r>
              <a:rPr lang="da-DK" sz="1200" dirty="0">
                <a:latin typeface="Courier New"/>
                <a:cs typeface="Courier New"/>
              </a:rPr>
              <a:t>(</a:t>
            </a:r>
            <a:r>
              <a:rPr lang="da-DK" sz="1200" dirty="0" err="1">
                <a:latin typeface="Courier New"/>
                <a:cs typeface="Courier New"/>
              </a:rPr>
              <a:t>rep</a:t>
            </a:r>
            <a:r>
              <a:rPr lang="da-DK" sz="1200" dirty="0">
                <a:latin typeface="Courier New"/>
                <a:cs typeface="Courier New"/>
              </a:rPr>
              <a:t>, 1:3, 3)</a:t>
            </a:r>
          </a:p>
          <a:p>
            <a:pPr marL="0" indent="0">
              <a:buNone/>
            </a:pPr>
            <a:r>
              <a:rPr lang="da-DK" sz="1200" dirty="0">
                <a:latin typeface="Courier New"/>
                <a:cs typeface="Courier New"/>
              </a:rPr>
              <a:t>     [,1] [,2] [,3]</a:t>
            </a:r>
          </a:p>
          <a:p>
            <a:pPr marL="0" indent="0">
              <a:buNone/>
            </a:pPr>
            <a:r>
              <a:rPr lang="da-DK" sz="1200" dirty="0">
                <a:latin typeface="Courier New"/>
                <a:cs typeface="Courier New"/>
              </a:rPr>
              <a:t>[1,]    1    2    3</a:t>
            </a:r>
          </a:p>
          <a:p>
            <a:pPr marL="0" indent="0">
              <a:buNone/>
            </a:pPr>
            <a:r>
              <a:rPr lang="da-DK" sz="1200" dirty="0">
                <a:latin typeface="Courier New"/>
                <a:cs typeface="Courier New"/>
              </a:rPr>
              <a:t>[2,]    1    2    3</a:t>
            </a:r>
          </a:p>
          <a:p>
            <a:pPr marL="0" indent="0">
              <a:buNone/>
            </a:pPr>
            <a:r>
              <a:rPr lang="da-DK" sz="1200" dirty="0">
                <a:latin typeface="Courier New"/>
                <a:cs typeface="Courier New"/>
              </a:rPr>
              <a:t>[3,]    1    2    3</a:t>
            </a:r>
          </a:p>
          <a:p>
            <a:pPr marL="0" indent="0">
              <a:buNone/>
            </a:pPr>
            <a:endParaRPr lang="da-DK" sz="12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da-DK" sz="1200" dirty="0">
                <a:latin typeface="Courier New"/>
                <a:cs typeface="Courier New"/>
              </a:rPr>
              <a:t>&gt; </a:t>
            </a:r>
            <a:r>
              <a:rPr lang="da-DK" sz="1200" dirty="0" err="1">
                <a:latin typeface="Courier New"/>
                <a:cs typeface="Courier New"/>
              </a:rPr>
              <a:t>mapply</a:t>
            </a:r>
            <a:r>
              <a:rPr lang="da-DK" sz="1200" dirty="0">
                <a:latin typeface="Courier New"/>
                <a:cs typeface="Courier New"/>
              </a:rPr>
              <a:t>(</a:t>
            </a:r>
            <a:r>
              <a:rPr lang="da-DK" sz="1200" dirty="0" err="1">
                <a:latin typeface="Courier New"/>
                <a:cs typeface="Courier New"/>
              </a:rPr>
              <a:t>rep</a:t>
            </a:r>
            <a:r>
              <a:rPr lang="da-DK" sz="1200" dirty="0">
                <a:latin typeface="Courier New"/>
                <a:cs typeface="Courier New"/>
              </a:rPr>
              <a:t>, 1:3, 3:1)</a:t>
            </a:r>
          </a:p>
          <a:p>
            <a:pPr marL="0" indent="0">
              <a:buNone/>
            </a:pPr>
            <a:r>
              <a:rPr lang="da-DK" sz="1200" dirty="0">
                <a:latin typeface="Courier New"/>
                <a:cs typeface="Courier New"/>
              </a:rPr>
              <a:t>[[1]]</a:t>
            </a:r>
          </a:p>
          <a:p>
            <a:pPr marL="0" indent="0">
              <a:buNone/>
            </a:pPr>
            <a:r>
              <a:rPr lang="da-DK" sz="1200" dirty="0">
                <a:latin typeface="Courier New"/>
                <a:cs typeface="Courier New"/>
              </a:rPr>
              <a:t>[1] 1 1 1</a:t>
            </a:r>
          </a:p>
          <a:p>
            <a:pPr marL="0" indent="0">
              <a:buNone/>
            </a:pPr>
            <a:r>
              <a:rPr lang="da-DK" sz="1200" dirty="0">
                <a:latin typeface="Courier New"/>
                <a:cs typeface="Courier New"/>
              </a:rPr>
              <a:t>[[2]]</a:t>
            </a:r>
          </a:p>
          <a:p>
            <a:pPr marL="0" indent="0">
              <a:buNone/>
            </a:pPr>
            <a:r>
              <a:rPr lang="da-DK" sz="1200" dirty="0">
                <a:latin typeface="Courier New"/>
                <a:cs typeface="Courier New"/>
              </a:rPr>
              <a:t>[1] 2 2</a:t>
            </a:r>
          </a:p>
          <a:p>
            <a:pPr marL="0" indent="0">
              <a:buNone/>
            </a:pPr>
            <a:r>
              <a:rPr lang="da-DK" sz="1200" dirty="0">
                <a:latin typeface="Courier New"/>
                <a:cs typeface="Courier New"/>
              </a:rPr>
              <a:t>[[3]]</a:t>
            </a:r>
          </a:p>
          <a:p>
            <a:pPr marL="0" indent="0">
              <a:buNone/>
            </a:pPr>
            <a:r>
              <a:rPr lang="da-DK" sz="1200" dirty="0">
                <a:latin typeface="Courier New"/>
                <a:cs typeface="Courier New"/>
              </a:rPr>
              <a:t>[1] 3</a:t>
            </a:r>
            <a:endParaRPr lang="en-US" sz="1200" dirty="0">
              <a:latin typeface="Courier New"/>
              <a:cs typeface="Courier New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719286" y="1548032"/>
            <a:ext cx="49022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/>
              <a:t>apply each element from the 3</a:t>
            </a:r>
            <a:r>
              <a:rPr lang="en-US" sz="2400" baseline="30000" dirty="0"/>
              <a:t>rd</a:t>
            </a:r>
            <a:r>
              <a:rPr lang="en-US" sz="2400" dirty="0"/>
              <a:t> argument to each element in the 2</a:t>
            </a:r>
            <a:r>
              <a:rPr lang="en-US" sz="2400" baseline="30000" dirty="0"/>
              <a:t>nd</a:t>
            </a:r>
            <a:r>
              <a:rPr lang="en-US" sz="2400" dirty="0"/>
              <a:t> argument using the function specified in the 1</a:t>
            </a:r>
            <a:r>
              <a:rPr lang="en-US" sz="2400" baseline="30000" dirty="0"/>
              <a:t>st</a:t>
            </a:r>
            <a:r>
              <a:rPr lang="en-US" sz="2400" dirty="0"/>
              <a:t> argument</a:t>
            </a:r>
          </a:p>
          <a:p>
            <a:pPr marL="342900" indent="-342900">
              <a:buFont typeface="+mj-lt"/>
              <a:buAutoNum type="arabicPeriod"/>
            </a:pPr>
            <a:endParaRPr lang="en-US" sz="2400" dirty="0"/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combine them by column or organize them in a data frame or a list format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3583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1426"/>
            <a:ext cx="8229600" cy="579740"/>
          </a:xfrm>
        </p:spPr>
        <p:txBody>
          <a:bodyPr/>
          <a:lstStyle/>
          <a:p>
            <a:r>
              <a:rPr lang="en-US" dirty="0"/>
              <a:t>aggregate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3088303"/>
            <a:ext cx="798187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/>
                <a:cs typeface="Courier New"/>
              </a:rPr>
              <a:t>&gt; aggregate(</a:t>
            </a:r>
            <a:r>
              <a:rPr lang="en-US" sz="1600" dirty="0" err="1">
                <a:latin typeface="Courier New"/>
                <a:cs typeface="Courier New"/>
              </a:rPr>
              <a:t>diamonds$price</a:t>
            </a:r>
            <a:r>
              <a:rPr lang="en-US" sz="1600" dirty="0">
                <a:latin typeface="Courier New"/>
                <a:cs typeface="Courier New"/>
              </a:rPr>
              <a:t>, by=list(</a:t>
            </a:r>
            <a:r>
              <a:rPr lang="en-US" sz="1600" dirty="0" err="1">
                <a:latin typeface="Courier New"/>
                <a:cs typeface="Courier New"/>
              </a:rPr>
              <a:t>diamonds$cut</a:t>
            </a:r>
            <a:r>
              <a:rPr lang="en-US" sz="1600" dirty="0">
                <a:latin typeface="Courier New"/>
                <a:cs typeface="Courier New"/>
              </a:rPr>
              <a:t>), FUN=mean)</a:t>
            </a:r>
          </a:p>
          <a:p>
            <a:r>
              <a:rPr lang="en-US" sz="1600" dirty="0">
                <a:latin typeface="Courier New"/>
                <a:cs typeface="Courier New"/>
              </a:rPr>
              <a:t> Group.1        x</a:t>
            </a:r>
          </a:p>
          <a:p>
            <a:r>
              <a:rPr lang="en-US" sz="1600" dirty="0">
                <a:latin typeface="Courier New"/>
                <a:cs typeface="Courier New"/>
              </a:rPr>
              <a:t>1      Fair 4358.758</a:t>
            </a:r>
          </a:p>
          <a:p>
            <a:r>
              <a:rPr lang="en-US" sz="1600" dirty="0">
                <a:latin typeface="Courier New"/>
                <a:cs typeface="Courier New"/>
              </a:rPr>
              <a:t>2      Good 3928.864</a:t>
            </a:r>
          </a:p>
          <a:p>
            <a:r>
              <a:rPr lang="en-US" sz="1600" dirty="0">
                <a:latin typeface="Courier New"/>
                <a:cs typeface="Courier New"/>
              </a:rPr>
              <a:t>3 Very Good 3981.760</a:t>
            </a:r>
          </a:p>
          <a:p>
            <a:r>
              <a:rPr lang="en-US" sz="1600" dirty="0">
                <a:latin typeface="Courier New"/>
                <a:cs typeface="Courier New"/>
              </a:rPr>
              <a:t>4   Premium 4584.258</a:t>
            </a:r>
          </a:p>
          <a:p>
            <a:r>
              <a:rPr lang="en-US" sz="1600" dirty="0">
                <a:latin typeface="Courier New"/>
                <a:cs typeface="Courier New"/>
              </a:rPr>
              <a:t>5     Ideal 3457.542</a:t>
            </a:r>
          </a:p>
        </p:txBody>
      </p:sp>
      <p:sp>
        <p:nvSpPr>
          <p:cNvPr id="5" name="Rectangle 4"/>
          <p:cNvSpPr/>
          <p:nvPr/>
        </p:nvSpPr>
        <p:spPr>
          <a:xfrm>
            <a:off x="505957" y="1754916"/>
            <a:ext cx="8246533" cy="12772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latin typeface="Courier New"/>
                <a:cs typeface="Courier New"/>
              </a:rPr>
              <a:t>carat       cut color clarity depth table price    x    y    z</a:t>
            </a:r>
          </a:p>
          <a:p>
            <a:r>
              <a:rPr lang="en-US" sz="1100" dirty="0">
                <a:latin typeface="Courier New"/>
                <a:cs typeface="Courier New"/>
              </a:rPr>
              <a:t>1  0.23     Ideal     E     SI2  61.5    55   326 3.95 3.98 2.43</a:t>
            </a:r>
          </a:p>
          <a:p>
            <a:r>
              <a:rPr lang="en-US" sz="1100" dirty="0">
                <a:latin typeface="Courier New"/>
                <a:cs typeface="Courier New"/>
              </a:rPr>
              <a:t>2  0.21   Premium     E     SI1  59.8    61   326 3.89 3.84 2.31</a:t>
            </a:r>
          </a:p>
          <a:p>
            <a:r>
              <a:rPr lang="en-US" sz="1100" dirty="0">
                <a:latin typeface="Courier New"/>
                <a:cs typeface="Courier New"/>
              </a:rPr>
              <a:t>3  0.23      Good     E     VS1  56.9    65   327 4.05 4.07 2.31</a:t>
            </a:r>
          </a:p>
          <a:p>
            <a:r>
              <a:rPr lang="en-US" sz="1100" dirty="0">
                <a:latin typeface="Courier New"/>
                <a:cs typeface="Courier New"/>
              </a:rPr>
              <a:t>4  0.29   Premium     I     VS2  62.4    58   334 4.20 4.23 2.63</a:t>
            </a:r>
          </a:p>
          <a:p>
            <a:r>
              <a:rPr lang="en-US" sz="1100" dirty="0">
                <a:latin typeface="Courier New"/>
                <a:cs typeface="Courier New"/>
              </a:rPr>
              <a:t>5  0.31      Good     J     SI2  63.3    58   335 4.34 4.35 2.75</a:t>
            </a:r>
          </a:p>
          <a:p>
            <a:r>
              <a:rPr lang="en-US" sz="1100" dirty="0">
                <a:latin typeface="Courier New"/>
                <a:cs typeface="Courier New"/>
              </a:rPr>
              <a:t>6  0.24 Very Good     J    VVS2  62.8    57   336 3.94 3.96 2.48</a:t>
            </a:r>
          </a:p>
        </p:txBody>
      </p:sp>
      <p:sp>
        <p:nvSpPr>
          <p:cNvPr id="6" name="Rectangle 5"/>
          <p:cNvSpPr/>
          <p:nvPr/>
        </p:nvSpPr>
        <p:spPr>
          <a:xfrm>
            <a:off x="467858" y="634269"/>
            <a:ext cx="832273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17375E"/>
                </a:solidFill>
              </a:rPr>
              <a:t>aggregate(X, by, FUN, ...)</a:t>
            </a:r>
          </a:p>
          <a:p>
            <a:r>
              <a:rPr lang="en-US" sz="2000" dirty="0">
                <a:solidFill>
                  <a:srgbClr val="17375E"/>
                </a:solidFill>
              </a:rPr>
              <a:t>Splits the data into subsets, computes summary statistics for each, and returns the result in a convenient form.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537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8066" y="165599"/>
            <a:ext cx="4250267" cy="772987"/>
          </a:xfrm>
        </p:spPr>
        <p:txBody>
          <a:bodyPr/>
          <a:lstStyle/>
          <a:p>
            <a:r>
              <a:rPr lang="en-US" dirty="0"/>
              <a:t>Example – Christmas tree</a:t>
            </a:r>
          </a:p>
        </p:txBody>
      </p:sp>
      <p:pic>
        <p:nvPicPr>
          <p:cNvPr id="4" name="Picture 3" descr="Screenshot 2017-01-26 09.01.1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520" y="165599"/>
            <a:ext cx="2457936" cy="4821146"/>
          </a:xfrm>
          <a:prstGeom prst="rect">
            <a:avLst/>
          </a:prstGeom>
        </p:spPr>
      </p:pic>
      <p:pic>
        <p:nvPicPr>
          <p:cNvPr id="5" name="Picture 4" descr="Screenshot 2017-01-26 09.02.5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620" y="1246521"/>
            <a:ext cx="3214141" cy="31496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347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commands, case sensitivity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75556" y="978810"/>
            <a:ext cx="8605158" cy="3958711"/>
          </a:xfrm>
        </p:spPr>
        <p:txBody>
          <a:bodyPr>
            <a:normAutofit fontScale="70000" lnSpcReduction="20000"/>
          </a:bodyPr>
          <a:lstStyle/>
          <a:p>
            <a:r>
              <a:rPr lang="en-US" sz="3400" b="1" dirty="0">
                <a:solidFill>
                  <a:srgbClr val="17375E"/>
                </a:solidFill>
              </a:rPr>
              <a:t>Expression: </a:t>
            </a:r>
            <a:r>
              <a:rPr lang="en-US" sz="2900" dirty="0"/>
              <a:t>Print the value and not save the value in the environment</a:t>
            </a:r>
          </a:p>
          <a:p>
            <a:pPr marL="0" indent="0">
              <a:buNone/>
            </a:pPr>
            <a:r>
              <a:rPr lang="en-US" sz="2900" dirty="0"/>
              <a:t>2 + 4</a:t>
            </a:r>
          </a:p>
          <a:p>
            <a:pPr marL="0" indent="0">
              <a:buNone/>
            </a:pPr>
            <a:r>
              <a:rPr lang="en-US" sz="2900" dirty="0"/>
              <a:t>68 * 0.15</a:t>
            </a:r>
          </a:p>
          <a:p>
            <a:r>
              <a:rPr lang="en-US" sz="3400" b="1" dirty="0">
                <a:solidFill>
                  <a:srgbClr val="17375E"/>
                </a:solidFill>
              </a:rPr>
              <a:t>Assignment: </a:t>
            </a:r>
            <a:r>
              <a:rPr lang="en-US" sz="2900" dirty="0"/>
              <a:t>Assign values to a </a:t>
            </a:r>
            <a:r>
              <a:rPr lang="en-US" sz="2900" b="1" dirty="0">
                <a:solidFill>
                  <a:srgbClr val="FF0000"/>
                </a:solidFill>
              </a:rPr>
              <a:t>variable</a:t>
            </a:r>
          </a:p>
          <a:p>
            <a:pPr marL="0" indent="0">
              <a:buNone/>
            </a:pPr>
            <a:r>
              <a:rPr lang="en-US" sz="2900" dirty="0"/>
              <a:t>y &lt;- 2</a:t>
            </a:r>
          </a:p>
          <a:p>
            <a:pPr marL="0" indent="0">
              <a:buNone/>
            </a:pPr>
            <a:r>
              <a:rPr lang="en-US" sz="2900" dirty="0"/>
              <a:t>y = 2</a:t>
            </a:r>
          </a:p>
          <a:p>
            <a:pPr marL="0" indent="0">
              <a:buNone/>
            </a:pPr>
            <a:r>
              <a:rPr lang="en-US" sz="2900" b="1" dirty="0">
                <a:solidFill>
                  <a:srgbClr val="FF0000"/>
                </a:solidFill>
              </a:rPr>
              <a:t>Y</a:t>
            </a:r>
            <a:r>
              <a:rPr lang="en-US" sz="2900" dirty="0"/>
              <a:t> &lt;- 2 + 4 </a:t>
            </a:r>
          </a:p>
          <a:p>
            <a:r>
              <a:rPr lang="en-US" sz="3400" b="1" dirty="0">
                <a:solidFill>
                  <a:schemeClr val="tx2">
                    <a:lumMod val="75000"/>
                  </a:schemeClr>
                </a:solidFill>
              </a:rPr>
              <a:t>Comments (#)</a:t>
            </a:r>
          </a:p>
          <a:p>
            <a:pPr marL="0" indent="0">
              <a:buNone/>
            </a:pPr>
            <a:r>
              <a:rPr lang="en-US" sz="2900" dirty="0"/>
              <a:t>Notes/explanation to the scripts, starting with a </a:t>
            </a:r>
            <a:r>
              <a:rPr lang="en-US" sz="2900" dirty="0" err="1"/>
              <a:t>hashtag</a:t>
            </a:r>
            <a:r>
              <a:rPr lang="en-US" sz="2900" dirty="0"/>
              <a:t> (‘#’), everything to the end of the line is a comment.</a:t>
            </a:r>
          </a:p>
          <a:p>
            <a:pPr marL="0" indent="0">
              <a:buNone/>
            </a:pPr>
            <a:r>
              <a:rPr lang="en-US" sz="2900" dirty="0"/>
              <a:t>Y &lt;- 2 + 4  # an example of the assignment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601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06"/>
            <a:ext cx="8229600" cy="772987"/>
          </a:xfrm>
        </p:spPr>
        <p:txBody>
          <a:bodyPr/>
          <a:lstStyle/>
          <a:p>
            <a:r>
              <a:rPr lang="en-US" dirty="0"/>
              <a:t>Data structure – vector (I)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33072"/>
            <a:ext cx="8229600" cy="440803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A </a:t>
            </a:r>
            <a:r>
              <a:rPr lang="en-US" sz="2000" u="sng" dirty="0"/>
              <a:t>vector</a:t>
            </a:r>
            <a:r>
              <a:rPr lang="en-US" sz="2000" dirty="0"/>
              <a:t> is a single entity consisting of an ordered collection of numbers, characters, logical quantities, etc.</a:t>
            </a:r>
          </a:p>
          <a:p>
            <a:r>
              <a:rPr lang="en-US" sz="1800" b="1" dirty="0">
                <a:solidFill>
                  <a:srgbClr val="17375E"/>
                </a:solidFill>
              </a:rPr>
              <a:t>Numeric vector</a:t>
            </a:r>
          </a:p>
          <a:p>
            <a:pPr marL="0" indent="0">
              <a:buNone/>
            </a:pPr>
            <a:r>
              <a:rPr lang="fr-FR" sz="1800" b="1" dirty="0">
                <a:solidFill>
                  <a:srgbClr val="17375E"/>
                </a:solidFill>
              </a:rPr>
              <a:t>x &lt;- c(10.4, 5.6, 3.1, 6.4, 21.7)</a:t>
            </a:r>
          </a:p>
          <a:p>
            <a:pPr marL="0" indent="0">
              <a:buNone/>
            </a:pPr>
            <a:r>
              <a:rPr lang="fr-FR" sz="1800" dirty="0" err="1"/>
              <a:t>sum</a:t>
            </a:r>
            <a:r>
              <a:rPr lang="fr-FR" sz="1800" dirty="0"/>
              <a:t>(x)</a:t>
            </a:r>
          </a:p>
          <a:p>
            <a:pPr marL="0" indent="0">
              <a:buNone/>
            </a:pPr>
            <a:r>
              <a:rPr lang="fr-FR" sz="1800" dirty="0"/>
              <a:t>y &lt;- 2</a:t>
            </a:r>
          </a:p>
          <a:p>
            <a:pPr marL="0" indent="0">
              <a:buNone/>
            </a:pPr>
            <a:r>
              <a:rPr lang="fr-FR" sz="1800" dirty="0"/>
              <a:t>2*x + y</a:t>
            </a:r>
          </a:p>
          <a:p>
            <a:r>
              <a:rPr lang="en-US" sz="1800" b="1" dirty="0">
                <a:solidFill>
                  <a:srgbClr val="17375E"/>
                </a:solidFill>
              </a:rPr>
              <a:t>Logical vector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17375E"/>
                </a:solidFill>
              </a:rPr>
              <a:t>lv &lt;- c(TRUE, FALSE, TRUE, TRUE)</a:t>
            </a:r>
          </a:p>
          <a:p>
            <a:pPr marL="0" indent="0">
              <a:buNone/>
            </a:pPr>
            <a:r>
              <a:rPr lang="en-US" sz="1800" dirty="0"/>
              <a:t>lv == FALSE</a:t>
            </a:r>
          </a:p>
          <a:p>
            <a:pPr marL="0" indent="0">
              <a:buNone/>
            </a:pPr>
            <a:r>
              <a:rPr lang="en-US" sz="1800" dirty="0"/>
              <a:t>sum(lv)</a:t>
            </a:r>
          </a:p>
          <a:p>
            <a:pPr marL="0" indent="0">
              <a:buNone/>
            </a:pPr>
            <a:r>
              <a:rPr lang="en-US" sz="1800" dirty="0"/>
              <a:t># The logical operators are &lt;, &lt;=, &gt;, &gt;=, ==, and !=.</a:t>
            </a:r>
          </a:p>
          <a:p>
            <a:pPr marL="0" indent="0">
              <a:buNone/>
            </a:pPr>
            <a:r>
              <a:rPr lang="en-US" sz="1800" dirty="0"/>
              <a:t># == for exact equality and != for inequality.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4572000" y="1835912"/>
            <a:ext cx="3917058" cy="1297407"/>
            <a:chOff x="5226942" y="1594191"/>
            <a:chExt cx="3917058" cy="1297407"/>
          </a:xfrm>
        </p:grpSpPr>
        <p:sp>
          <p:nvSpPr>
            <p:cNvPr id="4" name="Rectangle 3"/>
            <p:cNvSpPr/>
            <p:nvPr/>
          </p:nvSpPr>
          <p:spPr>
            <a:xfrm>
              <a:off x="5226942" y="1594191"/>
              <a:ext cx="391705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sz="2800" b="1" dirty="0">
                  <a:solidFill>
                    <a:srgbClr val="17375E"/>
                  </a:solidFill>
                </a:rPr>
                <a:t>c(10.4, 5.6, 3.1, 6.4, 21.7)</a:t>
              </a:r>
            </a:p>
          </p:txBody>
        </p:sp>
        <p:cxnSp>
          <p:nvCxnSpPr>
            <p:cNvPr id="6" name="Straight Arrow Connector 5"/>
            <p:cNvCxnSpPr/>
            <p:nvPr/>
          </p:nvCxnSpPr>
          <p:spPr>
            <a:xfrm flipV="1">
              <a:off x="5960533" y="2117412"/>
              <a:ext cx="0" cy="312521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5678469" y="2429933"/>
              <a:ext cx="56412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1st</a:t>
              </a:r>
            </a:p>
          </p:txBody>
        </p:sp>
        <p:cxnSp>
          <p:nvCxnSpPr>
            <p:cNvPr id="9" name="Straight Arrow Connector 8"/>
            <p:cNvCxnSpPr/>
            <p:nvPr/>
          </p:nvCxnSpPr>
          <p:spPr>
            <a:xfrm flipV="1">
              <a:off x="6595533" y="2117411"/>
              <a:ext cx="0" cy="312521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6313469" y="2429932"/>
              <a:ext cx="9667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2nd ...</a:t>
              </a: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5587654" y="3435541"/>
            <a:ext cx="82206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x[2]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787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882"/>
            <a:ext cx="8229600" cy="772987"/>
          </a:xfrm>
        </p:spPr>
        <p:txBody>
          <a:bodyPr/>
          <a:lstStyle/>
          <a:p>
            <a:r>
              <a:rPr lang="en-US" dirty="0"/>
              <a:t>Data structure – vector (II)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9942" y="1229481"/>
            <a:ext cx="6381483" cy="3273464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rgbClr val="17375E"/>
                </a:solidFill>
              </a:rPr>
              <a:t>Character vectors</a:t>
            </a:r>
          </a:p>
          <a:p>
            <a:pPr marL="0" indent="0">
              <a:buNone/>
            </a:pPr>
            <a:r>
              <a:rPr lang="en-US" b="1" dirty="0">
                <a:solidFill>
                  <a:srgbClr val="17375E"/>
                </a:solidFill>
              </a:rPr>
              <a:t>cv &lt;- c("a", "b", "c")</a:t>
            </a:r>
          </a:p>
          <a:p>
            <a:pPr marL="0" indent="0">
              <a:buNone/>
            </a:pPr>
            <a:r>
              <a:rPr lang="en-US" dirty="0"/>
              <a:t>cv2 &lt;- paste(cv, 1:3, </a:t>
            </a:r>
            <a:r>
              <a:rPr lang="en-US" dirty="0" err="1"/>
              <a:t>sep</a:t>
            </a:r>
            <a:r>
              <a:rPr lang="en-US" dirty="0"/>
              <a:t>="")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>
                <a:solidFill>
                  <a:srgbClr val="17375E"/>
                </a:solidFill>
              </a:rPr>
              <a:t>Missing values: NA, not available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17375E"/>
                </a:solidFill>
              </a:rPr>
              <a:t>mvv</a:t>
            </a:r>
            <a:r>
              <a:rPr lang="en-US" b="1" dirty="0">
                <a:solidFill>
                  <a:srgbClr val="17375E"/>
                </a:solidFill>
              </a:rPr>
              <a:t> &lt;- c("a", "b", "c", NA)</a:t>
            </a:r>
          </a:p>
          <a:p>
            <a:pPr marL="0" indent="0">
              <a:buNone/>
            </a:pPr>
            <a:r>
              <a:rPr lang="en-US" dirty="0" err="1"/>
              <a:t>is.na</a:t>
            </a:r>
            <a:r>
              <a:rPr lang="en-US" dirty="0"/>
              <a:t>(</a:t>
            </a:r>
            <a:r>
              <a:rPr lang="en-US" dirty="0" err="1"/>
              <a:t>mvv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0737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18666</TotalTime>
  <Words>4159</Words>
  <Application>Microsoft Macintosh PowerPoint</Application>
  <PresentationFormat>On-screen Show (16:9)</PresentationFormat>
  <Paragraphs>733</Paragraphs>
  <Slides>59</Slides>
  <Notes>10</Notes>
  <HiddenSlides>3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8" baseType="lpstr">
      <vt:lpstr>-apple-system</vt:lpstr>
      <vt:lpstr>Söhne</vt:lpstr>
      <vt:lpstr>Arial</vt:lpstr>
      <vt:lpstr>Calibri</vt:lpstr>
      <vt:lpstr>Calibri Light</vt:lpstr>
      <vt:lpstr>Cambria Math</vt:lpstr>
      <vt:lpstr>Courier</vt:lpstr>
      <vt:lpstr>Courier New</vt:lpstr>
      <vt:lpstr>Office Theme</vt:lpstr>
      <vt:lpstr>R  Bioinformatics Applications (PLPTH813)</vt:lpstr>
      <vt:lpstr>NCBI Tools</vt:lpstr>
      <vt:lpstr>Outline</vt:lpstr>
      <vt:lpstr>R</vt:lpstr>
      <vt:lpstr>Example – statistical test</vt:lpstr>
      <vt:lpstr>Example – Christmas tree</vt:lpstr>
      <vt:lpstr>R commands, case sensitivity</vt:lpstr>
      <vt:lpstr>Data structure – vector (I)</vt:lpstr>
      <vt:lpstr>Data structure – vector (II)</vt:lpstr>
      <vt:lpstr>Select a subset and modify a vector</vt:lpstr>
      <vt:lpstr>mode and length of a vector</vt:lpstr>
      <vt:lpstr>factor</vt:lpstr>
      <vt:lpstr>matrix</vt:lpstr>
      <vt:lpstr>data.frame</vt:lpstr>
      <vt:lpstr>Working with data frames</vt:lpstr>
      <vt:lpstr>list</vt:lpstr>
      <vt:lpstr>Problem</vt:lpstr>
      <vt:lpstr>Data import</vt:lpstr>
      <vt:lpstr>Data export</vt:lpstr>
      <vt:lpstr>Outline</vt:lpstr>
      <vt:lpstr>Basic graphics</vt:lpstr>
      <vt:lpstr>Scatter plot</vt:lpstr>
      <vt:lpstr>Barplot</vt:lpstr>
      <vt:lpstr>Boxplot</vt:lpstr>
      <vt:lpstr>Boxplot (II)</vt:lpstr>
      <vt:lpstr>Histogram</vt:lpstr>
      <vt:lpstr>ggplot2 - an easy and powerful plotting package </vt:lpstr>
      <vt:lpstr>facets – one factor</vt:lpstr>
      <vt:lpstr>Facets – two factors</vt:lpstr>
      <vt:lpstr>ggplot2 - geom to control plot type</vt:lpstr>
      <vt:lpstr>ggplot2 - geom to control plot type (example)</vt:lpstr>
      <vt:lpstr>More ggplot2 code examples</vt:lpstr>
      <vt:lpstr>Outline</vt:lpstr>
      <vt:lpstr>String operations - nchar</vt:lpstr>
      <vt:lpstr>String operations - grep</vt:lpstr>
      <vt:lpstr>String operations – sub and gsub</vt:lpstr>
      <vt:lpstr>Outline</vt:lpstr>
      <vt:lpstr>function/module in R</vt:lpstr>
      <vt:lpstr>Function example 2</vt:lpstr>
      <vt:lpstr>Function example 2</vt:lpstr>
      <vt:lpstr>base (build-in) functions in R</vt:lpstr>
      <vt:lpstr>"apply" functions</vt:lpstr>
      <vt:lpstr>apply()</vt:lpstr>
      <vt:lpstr>apply - example</vt:lpstr>
      <vt:lpstr>combine your own function with apply</vt:lpstr>
      <vt:lpstr>tapply</vt:lpstr>
      <vt:lpstr>table</vt:lpstr>
      <vt:lpstr>Outline</vt:lpstr>
      <vt:lpstr>t-test</vt:lpstr>
      <vt:lpstr>Linear models</vt:lpstr>
      <vt:lpstr>ANOVA</vt:lpstr>
      <vt:lpstr>chi-square test</vt:lpstr>
      <vt:lpstr>Online resources</vt:lpstr>
      <vt:lpstr>Get help </vt:lpstr>
      <vt:lpstr>Rstudio</vt:lpstr>
      <vt:lpstr>Adventures with R</vt:lpstr>
      <vt:lpstr>sapply and lapply</vt:lpstr>
      <vt:lpstr>mapply</vt:lpstr>
      <vt:lpstr>aggregate</vt:lpstr>
    </vt:vector>
  </TitlesOfParts>
  <Company>Kansas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analysis  Bioinformatics Applications (PLPTH613)</dc:title>
  <dc:creator>Sanzhen Liu</dc:creator>
  <cp:lastModifiedBy>Sanzhen Liu</cp:lastModifiedBy>
  <cp:revision>165</cp:revision>
  <dcterms:created xsi:type="dcterms:W3CDTF">2014-12-15T18:58:14Z</dcterms:created>
  <dcterms:modified xsi:type="dcterms:W3CDTF">2025-02-25T15:25:54Z</dcterms:modified>
</cp:coreProperties>
</file>