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256" r:id="rId2"/>
    <p:sldId id="622" r:id="rId3"/>
    <p:sldId id="258" r:id="rId4"/>
    <p:sldId id="275" r:id="rId5"/>
    <p:sldId id="311" r:id="rId6"/>
    <p:sldId id="318" r:id="rId7"/>
    <p:sldId id="283" r:id="rId8"/>
    <p:sldId id="287" r:id="rId9"/>
    <p:sldId id="342" r:id="rId10"/>
    <p:sldId id="292" r:id="rId11"/>
    <p:sldId id="289" r:id="rId12"/>
    <p:sldId id="294" r:id="rId13"/>
    <p:sldId id="290" r:id="rId14"/>
    <p:sldId id="291" r:id="rId15"/>
    <p:sldId id="355" r:id="rId16"/>
    <p:sldId id="288" r:id="rId17"/>
    <p:sldId id="316" r:id="rId18"/>
    <p:sldId id="284" r:id="rId19"/>
    <p:sldId id="298" r:id="rId20"/>
    <p:sldId id="623" r:id="rId21"/>
    <p:sldId id="317" r:id="rId22"/>
    <p:sldId id="262" r:id="rId23"/>
    <p:sldId id="299" r:id="rId24"/>
    <p:sldId id="264" r:id="rId25"/>
    <p:sldId id="319" r:id="rId26"/>
    <p:sldId id="354" r:id="rId27"/>
    <p:sldId id="265" r:id="rId28"/>
    <p:sldId id="301" r:id="rId29"/>
    <p:sldId id="351" r:id="rId30"/>
    <p:sldId id="352" r:id="rId31"/>
    <p:sldId id="300" r:id="rId32"/>
    <p:sldId id="353" r:id="rId33"/>
    <p:sldId id="349" r:id="rId34"/>
    <p:sldId id="344" r:id="rId35"/>
    <p:sldId id="286" r:id="rId36"/>
    <p:sldId id="308" r:id="rId37"/>
    <p:sldId id="307" r:id="rId38"/>
    <p:sldId id="340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30" r:id="rId48"/>
    <p:sldId id="332" r:id="rId49"/>
    <p:sldId id="341" r:id="rId50"/>
    <p:sldId id="334" r:id="rId51"/>
    <p:sldId id="335" r:id="rId52"/>
    <p:sldId id="336" r:id="rId53"/>
    <p:sldId id="338" r:id="rId54"/>
    <p:sldId id="339" r:id="rId55"/>
    <p:sldId id="293" r:id="rId56"/>
    <p:sldId id="295" r:id="rId57"/>
    <p:sldId id="309" r:id="rId58"/>
    <p:sldId id="345" r:id="rId59"/>
    <p:sldId id="343" r:id="rId60"/>
    <p:sldId id="346" r:id="rId6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76" autoAdjust="0"/>
    <p:restoredTop sz="95743" autoAdjust="0"/>
  </p:normalViewPr>
  <p:slideViewPr>
    <p:cSldViewPr snapToGrid="0" snapToObjects="1">
      <p:cViewPr varScale="1">
        <p:scale>
          <a:sx n="278" d="100"/>
          <a:sy n="278" d="100"/>
        </p:scale>
        <p:origin x="1272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AF399-D5F0-9649-84A2-5C103406A1E5}" type="datetimeFigureOut">
              <a:rPr lang="en-US" smtClean="0"/>
              <a:t>2/20/25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3B7C7-8170-C243-97FE-7944E261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012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6BB87-626E-9C4B-A7F4-9EF6478BD5F6}" type="datetimeFigureOut">
              <a:rPr lang="en-US" smtClean="0"/>
              <a:t>2/20/25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73F-96E8-4140-88A9-011E5B13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738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C4C52C-F579-D748-8F0F-8523A9278D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890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75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Ross Ihaka and Robert Gentleman at the University of Auckland, New Zealand in 1993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0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Elementary commands consist of either expressions or assignments.  If an expression is given as a command, it is evaluated, printed (unless specifically made invisible), and the value is lost. An assignment also evaluates an expression and passes the value to a variable but the result is not automatically printed.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52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2425D-B698-5198-B403-328B3045A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B88A8C-BBE2-93E5-E53A-10FE7CA7ED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B41272-2A34-9250-170D-15911F7617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A8D60-17C5-A437-62A4-F1CB80065C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61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lists are a general form of vector in which the various elements need not be of the same type, and are often themselves vectors or lists. Lists provide a convenient way to return the results of a statistical computation.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46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• </a:t>
            </a:r>
            <a:r>
              <a:rPr lang="en-US" b="1" dirty="0"/>
              <a:t>Use </a:t>
            </a:r>
            <a:r>
              <a:rPr lang="en-US" b="1" dirty="0" err="1"/>
              <a:t>facet_wrap</a:t>
            </a:r>
            <a:r>
              <a:rPr lang="en-US" b="1" dirty="0"/>
              <a:t>()</a:t>
            </a:r>
            <a:r>
              <a:rPr lang="en-US" dirty="0"/>
              <a:t> when you </a:t>
            </a:r>
            <a:r>
              <a:rPr lang="en-US" b="1" dirty="0"/>
              <a:t>only need one variable</a:t>
            </a:r>
            <a:r>
              <a:rPr lang="en-US" dirty="0"/>
              <a:t> and want a flexible layout.</a:t>
            </a:r>
          </a:p>
          <a:p>
            <a:r>
              <a:rPr lang="en-US" dirty="0"/>
              <a:t>• </a:t>
            </a:r>
            <a:r>
              <a:rPr lang="en-US" b="1" dirty="0"/>
              <a:t>Use </a:t>
            </a:r>
            <a:r>
              <a:rPr lang="en-US" b="1" dirty="0" err="1"/>
              <a:t>facet_grid</a:t>
            </a:r>
            <a:r>
              <a:rPr lang="en-US" b="1" dirty="0"/>
              <a:t>()</a:t>
            </a:r>
            <a:r>
              <a:rPr lang="en-US" dirty="0"/>
              <a:t> when you need </a:t>
            </a:r>
            <a:r>
              <a:rPr lang="en-US" b="1" dirty="0"/>
              <a:t>two variables</a:t>
            </a:r>
            <a:r>
              <a:rPr lang="en-US" dirty="0"/>
              <a:t> to organize facets in a structured way.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08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16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24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82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239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1B58-3C22-B242-BFAC-B282FC780798}" type="datetime1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9FA8-59A4-3449-B9EA-DE16BADC5820}" type="datetime1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B76A-CD35-2B42-A442-25EF78C59FA5}" type="datetime1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558C-34F7-B344-A63E-1E1B8C95D406}" type="datetime1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566C-29A4-7E43-A2F5-6D37AEA1DD1D}" type="datetime1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9366-4084-4744-B95C-652E569E368E}" type="datetime1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D937-DC03-7D4B-8168-122769765614}" type="datetime1">
              <a:rPr lang="en-US" smtClean="0"/>
              <a:t>2/20/25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E258-FCEC-8A45-85FA-C8B9971F1FD3}" type="datetime1">
              <a:rPr lang="en-US" smtClean="0"/>
              <a:t>2/20/25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4DE3-C839-FF46-9270-3D6D6C1035A3}" type="datetime1">
              <a:rPr lang="en-US" smtClean="0"/>
              <a:t>2/20/25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444F-6ACF-BB45-88A4-2CF042AC7BA7}" type="datetime1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84ED-0DCF-B140-A2B4-079461A99FA9}" type="datetime1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7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8657"/>
            <a:ext cx="8229600" cy="355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08234-5E75-8842-AA3C-94BBCFB7E1D3}" type="datetime1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nalyticsforfun.com/2014/06/performing-anova-test-in-r-results-and.html" TargetMode="External"/><Relationship Id="rId2" Type="http://schemas.openxmlformats.org/officeDocument/2006/relationships/hyperlink" Target="https://www.datacamp.com/community/tutorials/r-tutorial-apply-family#gs.YUI=Luc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doc/contrib/Short-refcard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wirlstats.com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" TargetMode="External"/><Relationship Id="rId2" Type="http://schemas.openxmlformats.org/officeDocument/2006/relationships/hyperlink" Target="http://www.r-project.org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0176"/>
            <a:ext cx="7772400" cy="1831575"/>
          </a:xfrm>
        </p:spPr>
        <p:txBody>
          <a:bodyPr>
            <a:normAutofit/>
          </a:bodyPr>
          <a:lstStyle/>
          <a:p>
            <a:r>
              <a:rPr lang="en-US" sz="4400" dirty="0"/>
              <a:t>R</a:t>
            </a:r>
            <a:br>
              <a:rPr lang="en-US" sz="3200" dirty="0"/>
            </a:br>
            <a:br>
              <a:rPr lang="en-US" dirty="0"/>
            </a:br>
            <a:r>
              <a:rPr lang="en-US" sz="27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14663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2/20/2025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subset and modify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Select a subset of a vector</a:t>
            </a:r>
          </a:p>
          <a:p>
            <a:pPr marL="0" indent="0">
              <a:buNone/>
            </a:pPr>
            <a:r>
              <a:rPr lang="fr-FR" dirty="0"/>
              <a:t>x &lt;- c(4, 5, 7, 3, 9)</a:t>
            </a:r>
          </a:p>
          <a:p>
            <a:pPr marL="0" indent="0">
              <a:buNone/>
            </a:pPr>
            <a:r>
              <a:rPr lang="fr-FR" dirty="0"/>
              <a:t>x</a:t>
            </a:r>
            <a:r>
              <a:rPr lang="en-US" dirty="0"/>
              <a:t>[c(2, 3)]</a:t>
            </a:r>
          </a:p>
          <a:p>
            <a:pPr marL="0" indent="0">
              <a:buNone/>
            </a:pPr>
            <a:r>
              <a:rPr lang="en-US" dirty="0"/>
              <a:t>x[x&gt;10]</a:t>
            </a:r>
          </a:p>
          <a:p>
            <a:pPr marL="0" indent="0">
              <a:buNone/>
            </a:pPr>
            <a:r>
              <a:rPr lang="en-US" dirty="0"/>
              <a:t>x[-c(1,5)]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Modify a vector</a:t>
            </a:r>
          </a:p>
          <a:p>
            <a:pPr marL="0" indent="0">
              <a:buNone/>
            </a:pPr>
            <a:r>
              <a:rPr lang="en-US" dirty="0"/>
              <a:t>x[3] &lt;- 23.1</a:t>
            </a:r>
          </a:p>
          <a:p>
            <a:pPr marL="0" indent="0">
              <a:buNone/>
            </a:pPr>
            <a:r>
              <a:rPr lang="en-US" dirty="0"/>
              <a:t>x &lt;- c(x, 10.9)</a:t>
            </a:r>
          </a:p>
          <a:p>
            <a:pPr marL="0" indent="0">
              <a:buNone/>
            </a:pPr>
            <a:r>
              <a:rPr lang="en-US" dirty="0"/>
              <a:t>names(x) &lt;- c("a", "b", "c", "d", "e", "f")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6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and length of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6590"/>
            <a:ext cx="8343485" cy="438404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Mode</a:t>
            </a:r>
          </a:p>
          <a:p>
            <a:pPr marL="0" indent="0">
              <a:buNone/>
            </a:pPr>
            <a:r>
              <a:rPr lang="en-US" dirty="0"/>
              <a:t>Vectors must have their values with the same mode, either numeric, character, logical, or other types.</a:t>
            </a:r>
          </a:p>
          <a:p>
            <a:pPr marL="0" indent="0">
              <a:buNone/>
            </a:pPr>
            <a:r>
              <a:rPr lang="en-US" dirty="0"/>
              <a:t>z &lt;- 0:9</a:t>
            </a:r>
          </a:p>
          <a:p>
            <a:pPr marL="0" indent="0">
              <a:buNone/>
            </a:pPr>
            <a:r>
              <a:rPr lang="en-US" dirty="0" err="1"/>
              <a:t>is.numeric</a:t>
            </a:r>
            <a:r>
              <a:rPr lang="en-US" dirty="0"/>
              <a:t>(z)</a:t>
            </a:r>
          </a:p>
          <a:p>
            <a:pPr marL="0" indent="0">
              <a:buNone/>
            </a:pPr>
            <a:r>
              <a:rPr lang="en-US" dirty="0"/>
              <a:t>digits &lt;- </a:t>
            </a:r>
            <a:r>
              <a:rPr lang="en-US" dirty="0" err="1"/>
              <a:t>as.character</a:t>
            </a:r>
            <a:r>
              <a:rPr lang="en-US" dirty="0"/>
              <a:t>(z) # convert to character</a:t>
            </a:r>
          </a:p>
          <a:p>
            <a:pPr marL="0" indent="0">
              <a:buNone/>
            </a:pPr>
            <a:r>
              <a:rPr lang="en-US" dirty="0"/>
              <a:t>d &lt;- </a:t>
            </a:r>
            <a:r>
              <a:rPr lang="en-US" dirty="0" err="1"/>
              <a:t>as.integer</a:t>
            </a:r>
            <a:r>
              <a:rPr lang="en-US" dirty="0"/>
              <a:t>(digits) # convert to integer</a:t>
            </a:r>
          </a:p>
          <a:p>
            <a:r>
              <a:rPr lang="en-US" b="1" dirty="0">
                <a:solidFill>
                  <a:srgbClr val="17375E"/>
                </a:solidFill>
              </a:rPr>
              <a:t>Length</a:t>
            </a:r>
          </a:p>
          <a:p>
            <a:pPr marL="0" indent="0">
              <a:buNone/>
            </a:pPr>
            <a:r>
              <a:rPr lang="en-US" dirty="0"/>
              <a:t>length(z)</a:t>
            </a:r>
          </a:p>
          <a:p>
            <a:pPr marL="0" indent="0">
              <a:buNone/>
            </a:pPr>
            <a:r>
              <a:rPr lang="en-US" dirty="0"/>
              <a:t>length(z) &lt;- 5  # retain just the first 5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4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115"/>
            <a:ext cx="8229600" cy="579740"/>
          </a:xfrm>
        </p:spPr>
        <p:txBody>
          <a:bodyPr/>
          <a:lstStyle/>
          <a:p>
            <a:r>
              <a:rPr lang="en-US" dirty="0"/>
              <a:t>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394" y="2044058"/>
            <a:ext cx="8101211" cy="29886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state &lt;- c("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nt</a:t>
            </a:r>
            <a:r>
              <a:rPr lang="en-US" sz="1600" dirty="0">
                <a:latin typeface="Courier"/>
                <a:cs typeface="Courier"/>
              </a:rPr>
              <a:t>",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       "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r>
              <a:rPr lang="en-US" sz="1600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 &lt;- factor(state)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&gt; </a:t>
            </a:r>
            <a:r>
              <a:rPr lang="en-US" sz="1600" dirty="0" err="1">
                <a:latin typeface="Courier"/>
                <a:cs typeface="Courier"/>
              </a:rPr>
              <a:t>statef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[1] 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Levels: 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&gt; levels(</a:t>
            </a: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[1] 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nt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"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state2 &lt;- </a:t>
            </a:r>
            <a:r>
              <a:rPr lang="en-US" sz="1600" b="1" dirty="0" err="1">
                <a:latin typeface="Courier"/>
                <a:cs typeface="Courier"/>
              </a:rPr>
              <a:t>as.character</a:t>
            </a:r>
            <a:r>
              <a:rPr lang="en-US" sz="1600" b="1" dirty="0">
                <a:latin typeface="Courier"/>
                <a:cs typeface="Courier"/>
              </a:rPr>
              <a:t>(</a:t>
            </a:r>
            <a:r>
              <a:rPr lang="en-US" sz="1600" b="1" dirty="0" err="1">
                <a:latin typeface="Courier"/>
                <a:cs typeface="Courier"/>
              </a:rPr>
              <a:t>statef</a:t>
            </a:r>
            <a:r>
              <a:rPr lang="en-US" sz="1600" b="1" dirty="0">
                <a:latin typeface="Courier"/>
                <a:cs typeface="Courier"/>
              </a:rPr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111" y="712267"/>
            <a:ext cx="8141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Definition: A factor is a vector object used to specify a discrete classification (grouping) of the components of other vectors with the same length.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rgbClr val="17375E"/>
                </a:solidFill>
              </a:rPr>
              <a:t>factor = regular vector + levels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75" y="542131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75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374" y="907760"/>
            <a:ext cx="8563254" cy="839850"/>
          </a:xfrm>
        </p:spPr>
        <p:txBody>
          <a:bodyPr>
            <a:normAutofit/>
          </a:bodyPr>
          <a:lstStyle/>
          <a:p>
            <a:r>
              <a:rPr lang="en-US" dirty="0"/>
              <a:t>matrix: a collection of data elements arranged in a two-dimensional rectangular layout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2582983"/>
            <a:ext cx="8101211" cy="926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num &lt;- 1:6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numm</a:t>
            </a:r>
            <a:r>
              <a:rPr lang="en-US" dirty="0">
                <a:latin typeface="Courier"/>
                <a:cs typeface="Courier"/>
              </a:rPr>
              <a:t> &lt;- matrix(num, </a:t>
            </a:r>
            <a:r>
              <a:rPr lang="en-US" dirty="0" err="1">
                <a:latin typeface="Courier"/>
                <a:cs typeface="Courier"/>
              </a:rPr>
              <a:t>nrow</a:t>
            </a:r>
            <a:r>
              <a:rPr lang="en-US" dirty="0">
                <a:latin typeface="Courier"/>
                <a:cs typeface="Courier"/>
              </a:rPr>
              <a:t>=2, </a:t>
            </a:r>
            <a:r>
              <a:rPr lang="en-US" dirty="0" err="1">
                <a:latin typeface="Courier"/>
                <a:cs typeface="Courier"/>
              </a:rPr>
              <a:t>byrow</a:t>
            </a:r>
            <a:r>
              <a:rPr lang="en-US" dirty="0">
                <a:latin typeface="Courier"/>
                <a:cs typeface="Courier"/>
              </a:rPr>
              <a:t>=T)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373" y="3511760"/>
            <a:ext cx="85412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matrices can be built up by using the functions </a:t>
            </a:r>
            <a:r>
              <a:rPr lang="en-US" sz="2400" dirty="0" err="1"/>
              <a:t>cbind</a:t>
            </a:r>
            <a:r>
              <a:rPr lang="en-US" sz="2400" dirty="0"/>
              <a:t>() and </a:t>
            </a:r>
            <a:r>
              <a:rPr lang="en-US" sz="2400" dirty="0" err="1"/>
              <a:t>rbind</a:t>
            </a:r>
            <a:r>
              <a:rPr lang="en-US" sz="2400" dirty="0"/>
              <a:t>():</a:t>
            </a:r>
          </a:p>
          <a:p>
            <a:endParaRPr lang="en-US" sz="1200" dirty="0"/>
          </a:p>
          <a:p>
            <a:r>
              <a:rPr lang="en-US" sz="2400" b="1" dirty="0" err="1">
                <a:solidFill>
                  <a:srgbClr val="17375E"/>
                </a:solidFill>
              </a:rPr>
              <a:t>cbind</a:t>
            </a:r>
            <a:r>
              <a:rPr lang="en-US" sz="2400" b="1" dirty="0">
                <a:solidFill>
                  <a:srgbClr val="17375E"/>
                </a:solidFill>
              </a:rPr>
              <a:t>():</a:t>
            </a:r>
            <a:r>
              <a:rPr lang="en-US" sz="2400" dirty="0"/>
              <a:t> binding together horizontally, or column-wise</a:t>
            </a:r>
          </a:p>
          <a:p>
            <a:r>
              <a:rPr lang="en-US" sz="2400" b="1" dirty="0" err="1">
                <a:solidFill>
                  <a:srgbClr val="17375E"/>
                </a:solidFill>
              </a:rPr>
              <a:t>rbind</a:t>
            </a:r>
            <a:r>
              <a:rPr lang="en-US" sz="2400" b="1" dirty="0">
                <a:solidFill>
                  <a:srgbClr val="17375E"/>
                </a:solidFill>
              </a:rPr>
              <a:t>(): </a:t>
            </a:r>
            <a:r>
              <a:rPr lang="en-US" sz="2400" dirty="0"/>
              <a:t>binding together vertically, or row-wise.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84731C-47D8-F34A-B996-7D2FDA02EEE8}"/>
                  </a:ext>
                </a:extLst>
              </p:cNvPr>
              <p:cNvSpPr txBox="1"/>
              <p:nvPr/>
            </p:nvSpPr>
            <p:spPr>
              <a:xfrm>
                <a:off x="470867" y="1903680"/>
                <a:ext cx="1301799" cy="615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1  2  3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4  5  6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84731C-47D8-F34A-B996-7D2FDA02E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67" y="1903680"/>
                <a:ext cx="1301799" cy="615810"/>
              </a:xfrm>
              <a:prstGeom prst="rect">
                <a:avLst/>
              </a:prstGeom>
              <a:blipFill>
                <a:blip r:embed="rId2"/>
                <a:stretch>
                  <a:fillRect t="-10000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201D911-8BB2-2743-9AD8-84F294F9570F}"/>
              </a:ext>
            </a:extLst>
          </p:cNvPr>
          <p:cNvSpPr txBox="1"/>
          <p:nvPr/>
        </p:nvSpPr>
        <p:spPr>
          <a:xfrm>
            <a:off x="1680054" y="1984105"/>
            <a:ext cx="289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 rows and 3 columns</a:t>
            </a:r>
          </a:p>
        </p:txBody>
      </p:sp>
    </p:spTree>
    <p:extLst>
      <p:ext uri="{BB962C8B-B14F-4D97-AF65-F5344CB8AC3E}">
        <p14:creationId xmlns:p14="http://schemas.microsoft.com/office/powerpoint/2010/main" val="1927204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1774"/>
            <a:ext cx="7083255" cy="772987"/>
          </a:xfrm>
        </p:spPr>
        <p:txBody>
          <a:bodyPr>
            <a:normAutofit/>
          </a:bodyPr>
          <a:lstStyle/>
          <a:p>
            <a:r>
              <a:rPr lang="en-US" sz="3200" dirty="0" err="1"/>
              <a:t>data.frame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84838"/>
            <a:ext cx="8229600" cy="2912125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Dataframe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dirty="0"/>
              <a:t>A data frame may be regarded as a matrix with columns possibly of differing modes and attributes. The data of a matrix are of the same type or mode.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Create a </a:t>
            </a:r>
            <a:r>
              <a:rPr lang="en-US" b="1" dirty="0" err="1">
                <a:solidFill>
                  <a:srgbClr val="17375E"/>
                </a:solidFill>
              </a:rPr>
              <a:t>dataframe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df</a:t>
            </a:r>
            <a:r>
              <a:rPr lang="en-US" sz="1900" dirty="0">
                <a:latin typeface="Courier"/>
                <a:cs typeface="Courier"/>
              </a:rPr>
              <a:t> &lt;- </a:t>
            </a:r>
            <a:r>
              <a:rPr lang="en-US" sz="1900" dirty="0" err="1">
                <a:latin typeface="Courier"/>
                <a:cs typeface="Courier"/>
              </a:rPr>
              <a:t>data.frame</a:t>
            </a:r>
            <a:r>
              <a:rPr lang="en-US" sz="1900" dirty="0">
                <a:latin typeface="Courier"/>
                <a:cs typeface="Courier"/>
              </a:rPr>
              <a:t>(name=c("Josh", "rose"), age=c(23, 35))</a:t>
            </a:r>
          </a:p>
        </p:txBody>
      </p:sp>
      <p:pic>
        <p:nvPicPr>
          <p:cNvPr id="4" name="Picture 3" descr="Screen Shot 2014-12-27 at 1.17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575" y="652956"/>
            <a:ext cx="3338828" cy="104664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53359" y="3770145"/>
            <a:ext cx="8229600" cy="162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3107FB-85E0-DA95-185A-9145A90CD711}"/>
              </a:ext>
            </a:extLst>
          </p:cNvPr>
          <p:cNvSpPr txBox="1"/>
          <p:nvPr/>
        </p:nvSpPr>
        <p:spPr>
          <a:xfrm>
            <a:off x="6138849" y="128342"/>
            <a:ext cx="219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[row, column]</a:t>
            </a:r>
          </a:p>
        </p:txBody>
      </p:sp>
    </p:spTree>
    <p:extLst>
      <p:ext uri="{BB962C8B-B14F-4D97-AF65-F5344CB8AC3E}">
        <p14:creationId xmlns:p14="http://schemas.microsoft.com/office/powerpoint/2010/main" val="190777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82E91-9503-AE06-39B1-7C39FC0B6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EAFD8-5764-F809-0267-2A1C316D5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88910"/>
            <a:ext cx="8229599" cy="772987"/>
          </a:xfrm>
        </p:spPr>
        <p:txBody>
          <a:bodyPr/>
          <a:lstStyle/>
          <a:p>
            <a:r>
              <a:rPr lang="en-US" b="1" dirty="0">
                <a:solidFill>
                  <a:srgbClr val="17375E"/>
                </a:solidFill>
              </a:rPr>
              <a:t>Working with data frames</a:t>
            </a:r>
          </a:p>
        </p:txBody>
      </p:sp>
      <p:pic>
        <p:nvPicPr>
          <p:cNvPr id="4" name="Picture 3" descr="Screen Shot 2014-12-27 at 1.17.26 PM.png">
            <a:extLst>
              <a:ext uri="{FF2B5EF4-FFF2-40B4-BE49-F238E27FC236}">
                <a16:creationId xmlns:a16="http://schemas.microsoft.com/office/drawing/2014/main" id="{BD37FC40-DA7D-421E-3213-D7093A0A7C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971" y="888347"/>
            <a:ext cx="3338828" cy="104664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9A93DE-3BB0-84E8-DAF8-93680AE7883F}"/>
              </a:ext>
            </a:extLst>
          </p:cNvPr>
          <p:cNvSpPr txBox="1">
            <a:spLocks/>
          </p:cNvSpPr>
          <p:nvPr/>
        </p:nvSpPr>
        <p:spPr>
          <a:xfrm>
            <a:off x="353359" y="3770145"/>
            <a:ext cx="8229600" cy="162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E55CB5-CAD9-246A-E170-ECD6F150CA8C}"/>
              </a:ext>
            </a:extLst>
          </p:cNvPr>
          <p:cNvSpPr txBox="1">
            <a:spLocks/>
          </p:cNvSpPr>
          <p:nvPr/>
        </p:nvSpPr>
        <p:spPr>
          <a:xfrm>
            <a:off x="554892" y="1734115"/>
            <a:ext cx="3241138" cy="2145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&gt; </a:t>
            </a:r>
            <a:r>
              <a:rPr lang="en-US" sz="1800" dirty="0" err="1">
                <a:latin typeface="Courier"/>
                <a:cs typeface="Courier"/>
              </a:rPr>
              <a:t>df$name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[1] Josh rose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Levels: Josh rose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&gt; </a:t>
            </a:r>
            <a:r>
              <a:rPr lang="en-US" sz="1800" dirty="0" err="1">
                <a:latin typeface="Courier"/>
                <a:cs typeface="Courier"/>
              </a:rPr>
              <a:t>df</a:t>
            </a:r>
            <a:r>
              <a:rPr lang="en-US" sz="1800" dirty="0">
                <a:latin typeface="Courier"/>
                <a:cs typeface="Courier"/>
              </a:rPr>
              <a:t>[, 1]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[1] Josh rose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Levels: Josh rose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373A1D-EA7D-7039-1843-03567F40CA5F}"/>
              </a:ext>
            </a:extLst>
          </p:cNvPr>
          <p:cNvSpPr txBox="1"/>
          <p:nvPr/>
        </p:nvSpPr>
        <p:spPr>
          <a:xfrm>
            <a:off x="4119051" y="2079971"/>
            <a:ext cx="32989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&gt; 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[[1]]</a:t>
            </a:r>
          </a:p>
          <a:p>
            <a:r>
              <a:rPr lang="en-US" dirty="0">
                <a:latin typeface="Courier"/>
                <a:cs typeface="Courier"/>
              </a:rPr>
              <a:t>[1] Josh rose</a:t>
            </a:r>
          </a:p>
          <a:p>
            <a:r>
              <a:rPr lang="en-US" dirty="0">
                <a:latin typeface="Courier"/>
                <a:cs typeface="Courier"/>
              </a:rPr>
              <a:t>Levels: Josh rose</a:t>
            </a:r>
          </a:p>
          <a:p>
            <a:r>
              <a:rPr lang="en-US" dirty="0">
                <a:latin typeface="Courier"/>
                <a:cs typeface="Courier"/>
              </a:rPr>
              <a:t>&gt; 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[1]</a:t>
            </a:r>
          </a:p>
          <a:p>
            <a:r>
              <a:rPr lang="en-US" dirty="0">
                <a:latin typeface="Courier"/>
                <a:cs typeface="Courier"/>
              </a:rPr>
              <a:t>  name</a:t>
            </a:r>
          </a:p>
          <a:p>
            <a:r>
              <a:rPr lang="en-US" dirty="0">
                <a:latin typeface="Courier"/>
                <a:cs typeface="Courier"/>
              </a:rPr>
              <a:t>1 Josh</a:t>
            </a:r>
          </a:p>
          <a:p>
            <a:r>
              <a:rPr lang="en-US" dirty="0">
                <a:latin typeface="Courier"/>
                <a:cs typeface="Courier"/>
              </a:rPr>
              <a:t>2 rose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F86DC8-3D32-FD04-2DA2-DFE898E1DA17}"/>
              </a:ext>
            </a:extLst>
          </p:cNvPr>
          <p:cNvSpPr txBox="1"/>
          <p:nvPr/>
        </p:nvSpPr>
        <p:spPr>
          <a:xfrm>
            <a:off x="405184" y="4408042"/>
            <a:ext cx="609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head(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); tail(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); summary(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); </a:t>
            </a:r>
            <a:r>
              <a:rPr lang="en-US" dirty="0" err="1">
                <a:latin typeface="Courier"/>
                <a:cs typeface="Courier"/>
              </a:rPr>
              <a:t>str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37F51-754D-34BC-4AF1-E5FBD675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422" y="2222728"/>
            <a:ext cx="8229600" cy="2810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 &lt;- list(name="Fred", wife="Mary", </a:t>
            </a:r>
            <a:r>
              <a:rPr lang="en-US" sz="1600" dirty="0" err="1">
                <a:latin typeface="Courier"/>
                <a:cs typeface="Courier"/>
              </a:rPr>
              <a:t>nkids</a:t>
            </a:r>
            <a:r>
              <a:rPr lang="en-US" sz="1600" dirty="0">
                <a:latin typeface="Courier"/>
                <a:cs typeface="Courier"/>
              </a:rPr>
              <a:t>=3, </a:t>
            </a:r>
            <a:r>
              <a:rPr lang="en-US" sz="1600" dirty="0" err="1">
                <a:latin typeface="Courier"/>
                <a:cs typeface="Courier"/>
              </a:rPr>
              <a:t>kid.ages</a:t>
            </a:r>
            <a:r>
              <a:rPr lang="en-US" sz="1600" dirty="0">
                <a:latin typeface="Courier"/>
                <a:cs typeface="Courier"/>
              </a:rPr>
              <a:t>=c(4,7,9))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&gt; </a:t>
            </a: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[1]  # </a:t>
            </a:r>
            <a:r>
              <a:rPr lang="en-US" sz="1600" dirty="0" err="1">
                <a:latin typeface="Courier"/>
                <a:cs typeface="Courier"/>
              </a:rPr>
              <a:t>sublist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$name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[1] "Fred"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&gt; </a:t>
            </a: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[[1]] # first element in the list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[1] "Fred"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&gt; </a:t>
            </a:r>
            <a:r>
              <a:rPr lang="en-US" sz="1600" dirty="0" err="1">
                <a:latin typeface="Courier"/>
                <a:cs typeface="Courier"/>
              </a:rPr>
              <a:t>lst$name</a:t>
            </a:r>
            <a:r>
              <a:rPr lang="en-US" sz="1600" dirty="0">
                <a:latin typeface="Courier"/>
                <a:cs typeface="Courier"/>
              </a:rPr>
              <a:t> # the element named “name”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[1] "Fred”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1228" y="730551"/>
            <a:ext cx="75082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list is a general form of vector in which various elements need not be of the same type.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91422" y="1708534"/>
            <a:ext cx="7202440" cy="440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17375E"/>
                </a:solidFill>
              </a:rPr>
              <a:t>Objects can be any types or modes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97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44560"/>
            <a:ext cx="8229600" cy="951126"/>
          </a:xfrm>
        </p:spPr>
        <p:txBody>
          <a:bodyPr>
            <a:normAutofit/>
          </a:bodyPr>
          <a:lstStyle/>
          <a:p>
            <a:r>
              <a:rPr lang="en-US" sz="3200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3184"/>
            <a:ext cx="8229600" cy="4387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df &lt;- </a:t>
            </a:r>
            <a:r>
              <a:rPr lang="en-US" dirty="0" err="1">
                <a:latin typeface="Courier"/>
                <a:cs typeface="Courier"/>
              </a:rPr>
              <a:t>data.frame</a:t>
            </a:r>
            <a:r>
              <a:rPr lang="en-US" dirty="0">
                <a:latin typeface="Courier"/>
                <a:cs typeface="Courier"/>
              </a:rPr>
              <a:t>(name=c("</a:t>
            </a:r>
            <a:r>
              <a:rPr lang="en-US" dirty="0" err="1">
                <a:latin typeface="Courier"/>
                <a:cs typeface="Courier"/>
              </a:rPr>
              <a:t>Josh","rose","John</a:t>
            </a:r>
            <a:r>
              <a:rPr lang="en-US" dirty="0">
                <a:latin typeface="Courier"/>
                <a:cs typeface="Courier"/>
              </a:rPr>
              <a:t>"),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age=c(23, 35, 18))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What</a:t>
            </a:r>
            <a:r>
              <a:rPr lang="fr-FR" dirty="0"/>
              <a:t> are the values of</a:t>
            </a:r>
          </a:p>
          <a:p>
            <a:pPr marL="0" indent="0">
              <a:buNone/>
            </a:pPr>
            <a:r>
              <a:rPr lang="fr-FR" dirty="0"/>
              <a:t>d</a:t>
            </a:r>
            <a:r>
              <a:rPr lang="en-US" dirty="0"/>
              <a:t>f[2, 1]</a:t>
            </a:r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[3, 2]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df</a:t>
            </a:r>
            <a:r>
              <a:rPr lang="fr-FR" dirty="0"/>
              <a:t>[2]</a:t>
            </a:r>
          </a:p>
          <a:p>
            <a:pPr marL="0" indent="0">
              <a:buNone/>
            </a:pPr>
            <a:r>
              <a:rPr lang="fr-FR" dirty="0" err="1"/>
              <a:t>df</a:t>
            </a:r>
            <a:r>
              <a:rPr lang="fr-FR" dirty="0"/>
              <a:t>[, 2]</a:t>
            </a:r>
          </a:p>
          <a:p>
            <a:pPr marL="0" indent="0">
              <a:buNone/>
            </a:pP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the last </a:t>
            </a:r>
            <a:r>
              <a:rPr lang="fr-FR" dirty="0" err="1"/>
              <a:t>two</a:t>
            </a:r>
            <a:r>
              <a:rPr lang="fr-FR" dirty="0"/>
              <a:t>?</a:t>
            </a:r>
          </a:p>
        </p:txBody>
      </p:sp>
      <p:pic>
        <p:nvPicPr>
          <p:cNvPr id="4" name="Picture 3" descr="Screen Shot 2015-02-04 at 12.11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108" y="2388576"/>
            <a:ext cx="3200692" cy="127050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98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32683"/>
            <a:ext cx="8229600" cy="579740"/>
          </a:xfrm>
        </p:spPr>
        <p:txBody>
          <a:bodyPr>
            <a:normAutofit/>
          </a:bodyPr>
          <a:lstStyle/>
          <a:p>
            <a:r>
              <a:rPr lang="en-US" dirty="0"/>
              <a:t>Data import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18341"/>
            <a:ext cx="7404542" cy="163457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read.table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  <a:r>
              <a:rPr lang="en-US" dirty="0"/>
              <a:t>: to read a data frame (table) directly</a:t>
            </a:r>
          </a:p>
          <a:p>
            <a:pPr marL="0" indent="0">
              <a:buNone/>
            </a:pPr>
            <a:r>
              <a:rPr lang="en-US" dirty="0" err="1"/>
              <a:t>read.delim</a:t>
            </a:r>
            <a:r>
              <a:rPr lang="en-US" dirty="0"/>
              <a:t>, </a:t>
            </a:r>
            <a:r>
              <a:rPr lang="en-US" dirty="0" err="1"/>
              <a:t>read.csv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ourier"/>
              </a:rPr>
              <a:t>d &lt;- </a:t>
            </a:r>
            <a:r>
              <a:rPr lang="en-US" dirty="0" err="1">
                <a:cs typeface="Courier"/>
              </a:rPr>
              <a:t>read.table</a:t>
            </a:r>
            <a:r>
              <a:rPr lang="en-US" dirty="0">
                <a:cs typeface="Courier"/>
              </a:rPr>
              <a:t>(data)</a:t>
            </a:r>
          </a:p>
        </p:txBody>
      </p:sp>
      <p:pic>
        <p:nvPicPr>
          <p:cNvPr id="2" name="Picture 1" descr="Screen Shot 2014-12-27 at 4.58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354" y="2331394"/>
            <a:ext cx="6493339" cy="220855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409"/>
            <a:ext cx="8229600" cy="579740"/>
          </a:xfrm>
        </p:spPr>
        <p:txBody>
          <a:bodyPr/>
          <a:lstStyle/>
          <a:p>
            <a:r>
              <a:rPr lang="en-US" dirty="0"/>
              <a:t>Data export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3606"/>
            <a:ext cx="8583804" cy="403365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write.table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  <a:r>
              <a:rPr lang="en-US" dirty="0"/>
              <a:t> or </a:t>
            </a:r>
            <a:r>
              <a:rPr lang="en-US" b="1" dirty="0" err="1">
                <a:solidFill>
                  <a:srgbClr val="17375E"/>
                </a:solidFill>
              </a:rPr>
              <a:t>write.csv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17375E"/>
                </a:solidFill>
                <a:latin typeface="Courier"/>
                <a:cs typeface="Courier"/>
              </a:rPr>
              <a:t>## To write a tab-delimited file:</a:t>
            </a:r>
          </a:p>
          <a:p>
            <a:pPr marL="0" indent="0">
              <a:buNone/>
            </a:pPr>
            <a:r>
              <a:rPr lang="it-IT" sz="1900" dirty="0">
                <a:latin typeface="Courier"/>
                <a:cs typeface="Courier"/>
              </a:rPr>
              <a:t>x &lt;- </a:t>
            </a:r>
            <a:r>
              <a:rPr lang="it-IT" sz="1900" dirty="0" err="1">
                <a:latin typeface="Courier"/>
                <a:cs typeface="Courier"/>
              </a:rPr>
              <a:t>data.frame</a:t>
            </a:r>
            <a:r>
              <a:rPr lang="it-IT" sz="1900" dirty="0">
                <a:latin typeface="Courier"/>
                <a:cs typeface="Courier"/>
              </a:rPr>
              <a:t>(a = "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", b = 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it-IT" sz="1900" dirty="0" err="1">
                <a:latin typeface="Courier"/>
                <a:cs typeface="Courier"/>
              </a:rPr>
              <a:t>write.table</a:t>
            </a:r>
            <a:r>
              <a:rPr lang="it-IT" sz="1900" dirty="0">
                <a:latin typeface="Courier"/>
                <a:cs typeface="Courier"/>
              </a:rPr>
              <a:t>(x, file="</a:t>
            </a:r>
            <a:r>
              <a:rPr lang="it-IT" sz="1900" dirty="0" err="1">
                <a:latin typeface="Courier"/>
                <a:cs typeface="Courier"/>
              </a:rPr>
              <a:t>foo.txt</a:t>
            </a:r>
            <a:r>
              <a:rPr lang="it-IT" sz="1900" dirty="0">
                <a:latin typeface="Courier"/>
                <a:cs typeface="Courier"/>
              </a:rPr>
              <a:t>", </a:t>
            </a:r>
            <a:r>
              <a:rPr lang="it-IT" sz="1900" dirty="0" err="1">
                <a:solidFill>
                  <a:srgbClr val="17375E"/>
                </a:solidFill>
                <a:latin typeface="Courier"/>
                <a:cs typeface="Courier"/>
              </a:rPr>
              <a:t>sep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=</a:t>
            </a:r>
            <a:r>
              <a:rPr lang="it-IT" sz="2000" dirty="0"/>
              <a:t>"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\t", </a:t>
            </a:r>
            <a:r>
              <a:rPr lang="it-IT" sz="1900" dirty="0" err="1">
                <a:solidFill>
                  <a:srgbClr val="17375E"/>
                </a:solidFill>
                <a:latin typeface="Courier"/>
                <a:cs typeface="Courier"/>
              </a:rPr>
              <a:t>row.names</a:t>
            </a:r>
            <a:r>
              <a:rPr lang="it-IT" sz="1900" dirty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## and to read this file back into R one needs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read.table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foo.txt</a:t>
            </a:r>
            <a:r>
              <a:rPr lang="it-IT" sz="1900" dirty="0">
                <a:latin typeface="Courier"/>
                <a:cs typeface="Courier"/>
              </a:rPr>
              <a:t>"</a:t>
            </a:r>
            <a:r>
              <a:rPr lang="en-US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## Alternatively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write.csv</a:t>
            </a:r>
            <a:r>
              <a:rPr lang="en-US" sz="1900" dirty="0">
                <a:latin typeface="Courier"/>
                <a:cs typeface="Courier"/>
              </a:rPr>
              <a:t>(x, file = 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900" dirty="0">
                <a:latin typeface="Courier"/>
                <a:cs typeface="Courier"/>
              </a:rPr>
              <a:t>”, </a:t>
            </a:r>
            <a:r>
              <a:rPr lang="en-US" sz="1900" dirty="0" err="1">
                <a:latin typeface="Courier"/>
                <a:cs typeface="Courier"/>
              </a:rPr>
              <a:t>row.names</a:t>
            </a:r>
            <a:r>
              <a:rPr lang="en-US" sz="1900" dirty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read.csv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900" dirty="0">
                <a:latin typeface="Courier"/>
                <a:cs typeface="Courier"/>
              </a:rPr>
              <a:t>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68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2397"/>
            <a:ext cx="8229600" cy="723900"/>
          </a:xfrm>
        </p:spPr>
        <p:txBody>
          <a:bodyPr/>
          <a:lstStyle/>
          <a:p>
            <a:pPr algn="ctr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NCBI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889" y="1392058"/>
            <a:ext cx="7064221" cy="31178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E-Utilities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retrieve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Genbank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data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download genomic/genic sequences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SRA-toolkit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to download sequencing 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46140C-999B-F2E5-3710-D1928B6D6AC9}"/>
              </a:ext>
            </a:extLst>
          </p:cNvPr>
          <p:cNvSpPr txBox="1"/>
          <p:nvPr/>
        </p:nvSpPr>
        <p:spPr>
          <a:xfrm>
            <a:off x="531406" y="270234"/>
            <a:ext cx="812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92970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8D0D-92AE-CDF0-F579-C40D130B3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F11C9-639D-F828-98AF-28D9BB5B8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0D6971-1809-887B-DF4A-C6632590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70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56508"/>
          </a:xfrm>
        </p:spPr>
        <p:txBody>
          <a:bodyPr>
            <a:normAutofit/>
          </a:bodyPr>
          <a:lstStyle/>
          <a:p>
            <a:r>
              <a:rPr lang="en-US" sz="3200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779" y="1136331"/>
            <a:ext cx="5631153" cy="3630932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 introduction</a:t>
            </a:r>
          </a:p>
          <a:p>
            <a:pPr>
              <a:lnSpc>
                <a:spcPct val="14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structure</a:t>
            </a:r>
          </a:p>
          <a:p>
            <a:pPr>
              <a:lnSpc>
                <a:spcPct val="14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input and output</a:t>
            </a:r>
          </a:p>
          <a:p>
            <a:pPr>
              <a:lnSpc>
                <a:spcPct val="140000"/>
              </a:lnSpc>
            </a:pPr>
            <a:r>
              <a:rPr lang="en-US" sz="2800" dirty="0"/>
              <a:t>Basic graphics</a:t>
            </a:r>
          </a:p>
          <a:p>
            <a:pPr>
              <a:lnSpc>
                <a:spcPct val="140000"/>
              </a:lnSpc>
            </a:pPr>
            <a:r>
              <a:rPr lang="en-US" sz="2800" dirty="0"/>
              <a:t>String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47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66183"/>
            <a:ext cx="8229600" cy="581210"/>
          </a:xfrm>
        </p:spPr>
        <p:txBody>
          <a:bodyPr>
            <a:normAutofit/>
          </a:bodyPr>
          <a:lstStyle/>
          <a:p>
            <a:r>
              <a:rPr lang="en-US" sz="3200" dirty="0"/>
              <a:t>Basic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783341"/>
            <a:ext cx="7533923" cy="485380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plot(); points(); lines();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abline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(); text(); legend()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0063" y="1285407"/>
            <a:ext cx="4458272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+mj-lt"/>
                <a:cs typeface="Courier"/>
              </a:rPr>
              <a:t>High-level plot: create a new plot</a:t>
            </a:r>
          </a:p>
          <a:p>
            <a:r>
              <a:rPr lang="en-US" dirty="0">
                <a:latin typeface="Courier"/>
                <a:cs typeface="Courier"/>
              </a:rPr>
              <a:t>plot(x, y, </a:t>
            </a:r>
            <a:r>
              <a:rPr lang="en-US" dirty="0" err="1">
                <a:latin typeface="Courier"/>
                <a:cs typeface="Courier"/>
              </a:rPr>
              <a:t>xlab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ylab</a:t>
            </a:r>
            <a:r>
              <a:rPr lang="en-US" dirty="0">
                <a:latin typeface="Courier"/>
                <a:cs typeface="Courier"/>
              </a:rPr>
              <a:t>, main, …)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sz="2000" b="1" dirty="0">
                <a:latin typeface="+mj-lt"/>
                <a:cs typeface="Courier"/>
              </a:rPr>
              <a:t>Low-level plot: add to an existing plot</a:t>
            </a:r>
          </a:p>
          <a:p>
            <a:r>
              <a:rPr lang="en-US" dirty="0">
                <a:latin typeface="Courier"/>
                <a:cs typeface="Courier"/>
              </a:rPr>
              <a:t># add points</a:t>
            </a:r>
          </a:p>
          <a:p>
            <a:r>
              <a:rPr lang="en-US" dirty="0">
                <a:latin typeface="Courier"/>
                <a:cs typeface="Courier"/>
              </a:rPr>
              <a:t>points(x, y)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add lines</a:t>
            </a:r>
          </a:p>
          <a:p>
            <a:r>
              <a:rPr lang="en-US" dirty="0">
                <a:latin typeface="Courier"/>
                <a:cs typeface="Courier"/>
              </a:rPr>
              <a:t>lines(x, y)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add text or legend</a:t>
            </a:r>
          </a:p>
          <a:p>
            <a:r>
              <a:rPr lang="en-US" dirty="0">
                <a:latin typeface="Courier"/>
                <a:cs typeface="Courier"/>
              </a:rPr>
              <a:t>text()</a:t>
            </a:r>
          </a:p>
          <a:p>
            <a:r>
              <a:rPr lang="en-US" dirty="0">
                <a:latin typeface="Courier"/>
                <a:cs typeface="Courier"/>
              </a:rPr>
              <a:t>legend()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082573" y="2158411"/>
            <a:ext cx="0" cy="20787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075478" y="4230088"/>
            <a:ext cx="27566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89432" y="4244278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xlab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501508" y="3013193"/>
            <a:ext cx="57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ylab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260385" y="1746508"/>
            <a:ext cx="65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01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8040" y="720215"/>
            <a:ext cx="542328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 data</a:t>
            </a:r>
          </a:p>
          <a:p>
            <a:r>
              <a:rPr lang="en-US" dirty="0">
                <a:latin typeface="Courier"/>
                <a:cs typeface="Courier"/>
              </a:rPr>
              <a:t>area &lt;- state.x77[, "Area"]</a:t>
            </a:r>
          </a:p>
          <a:p>
            <a:r>
              <a:rPr lang="en-US" dirty="0">
                <a:latin typeface="Courier"/>
                <a:cs typeface="Courier"/>
              </a:rPr>
              <a:t>pop &lt;- state.x77[, "Population"]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scatter plot</a:t>
            </a:r>
          </a:p>
          <a:p>
            <a:r>
              <a:rPr lang="en-US" dirty="0">
                <a:latin typeface="Courier"/>
                <a:cs typeface="Courier"/>
              </a:rPr>
              <a:t>plot(area, pop, main="US States 1977")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label points</a:t>
            </a:r>
          </a:p>
          <a:p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which.max</a:t>
            </a:r>
            <a:r>
              <a:rPr lang="en-US" dirty="0">
                <a:latin typeface="Courier"/>
                <a:cs typeface="Courier"/>
              </a:rPr>
              <a:t>(area)</a:t>
            </a:r>
          </a:p>
          <a:p>
            <a:r>
              <a:rPr lang="en-US" dirty="0">
                <a:latin typeface="Courier"/>
                <a:cs typeface="Courier"/>
              </a:rPr>
              <a:t>points(area[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],</a:t>
            </a:r>
          </a:p>
          <a:p>
            <a:r>
              <a:rPr lang="en-US" dirty="0">
                <a:latin typeface="Courier"/>
                <a:cs typeface="Courier"/>
              </a:rPr>
              <a:t>		pop[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],</a:t>
            </a:r>
          </a:p>
          <a:p>
            <a:r>
              <a:rPr lang="en-US" dirty="0">
                <a:latin typeface="Courier"/>
                <a:cs typeface="Courier"/>
              </a:rPr>
              <a:t>		col="red",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points(area["Kansas"], pop["Kansas"],</a:t>
            </a:r>
          </a:p>
          <a:p>
            <a:r>
              <a:rPr lang="en-US" dirty="0">
                <a:latin typeface="Courier"/>
                <a:cs typeface="Courier"/>
              </a:rPr>
              <a:t>		col="purple",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542" y="962365"/>
            <a:ext cx="3329466" cy="332946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0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836"/>
            <a:ext cx="8229600" cy="45598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Barplot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203" y="1237681"/>
            <a:ext cx="6278305" cy="37669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734291"/>
            <a:ext cx="815017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>
                <a:latin typeface="Courier"/>
                <a:cs typeface="Courier"/>
              </a:rPr>
              <a:t>barplot(pop/1000, </a:t>
            </a:r>
            <a:r>
              <a:rPr lang="fi-FI" sz="1600" b="1" dirty="0">
                <a:solidFill>
                  <a:schemeClr val="accent2">
                    <a:lumMod val="50000"/>
                  </a:schemeClr>
                </a:solidFill>
                <a:latin typeface="Courier"/>
                <a:cs typeface="Courier"/>
              </a:rPr>
              <a:t>las=2</a:t>
            </a:r>
            <a:r>
              <a:rPr lang="fi-FI" sz="1600" dirty="0">
                <a:latin typeface="Courier"/>
                <a:cs typeface="Courier"/>
              </a:rPr>
              <a:t>, </a:t>
            </a:r>
            <a:r>
              <a:rPr lang="fi-FI" sz="1600" b="1" dirty="0">
                <a:solidFill>
                  <a:schemeClr val="accent2">
                    <a:lumMod val="50000"/>
                  </a:schemeClr>
                </a:solidFill>
                <a:latin typeface="Courier"/>
                <a:cs typeface="Courier"/>
              </a:rPr>
              <a:t>cex.names=0.65</a:t>
            </a:r>
            <a:r>
              <a:rPr lang="fi-FI" sz="1600" dirty="0">
                <a:latin typeface="Courier"/>
                <a:cs typeface="Courier"/>
              </a:rPr>
              <a:t>, </a:t>
            </a:r>
            <a:r>
              <a:rPr lang="fi-FI" sz="1600" dirty="0" err="1">
                <a:latin typeface="Courier"/>
                <a:cs typeface="Courier"/>
              </a:rPr>
              <a:t>ylab="Pop</a:t>
            </a:r>
            <a:r>
              <a:rPr lang="fi-FI" sz="1600" dirty="0">
                <a:latin typeface="Courier"/>
                <a:cs typeface="Courier"/>
              </a:rPr>
              <a:t> (x1000,000)",</a:t>
            </a:r>
          </a:p>
          <a:p>
            <a:r>
              <a:rPr lang="fi-FI" sz="1600" dirty="0">
                <a:latin typeface="Courier"/>
                <a:cs typeface="Courier"/>
              </a:rPr>
              <a:t>        </a:t>
            </a:r>
            <a:r>
              <a:rPr lang="fi-FI" sz="1600" dirty="0" err="1">
                <a:latin typeface="Courier"/>
                <a:cs typeface="Courier"/>
              </a:rPr>
              <a:t>main="US</a:t>
            </a:r>
            <a:r>
              <a:rPr lang="fi-FI" sz="1600" dirty="0">
                <a:latin typeface="Courier"/>
                <a:cs typeface="Courier"/>
              </a:rPr>
              <a:t> </a:t>
            </a:r>
            <a:r>
              <a:rPr lang="fi-FI" sz="1600" dirty="0" err="1">
                <a:latin typeface="Courier"/>
                <a:cs typeface="Courier"/>
              </a:rPr>
              <a:t>States</a:t>
            </a:r>
            <a:r>
              <a:rPr lang="fi-FI" sz="1600" dirty="0">
                <a:latin typeface="Courier"/>
                <a:cs typeface="Courier"/>
              </a:rPr>
              <a:t> 1977 </a:t>
            </a:r>
            <a:r>
              <a:rPr lang="fi-FI" sz="1600" dirty="0" err="1">
                <a:latin typeface="Courier"/>
                <a:cs typeface="Courier"/>
              </a:rPr>
              <a:t>Population</a:t>
            </a:r>
            <a:r>
              <a:rPr lang="fi-FI" sz="1600" dirty="0">
                <a:latin typeface="Courier"/>
                <a:cs typeface="Courier"/>
              </a:rPr>
              <a:t>")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03336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772987"/>
          </a:xfrm>
        </p:spPr>
        <p:txBody>
          <a:bodyPr/>
          <a:lstStyle/>
          <a:p>
            <a:r>
              <a:rPr lang="en-US" dirty="0"/>
              <a:t>Boxplot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19" y="1117103"/>
            <a:ext cx="7154361" cy="32853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05219" y="4644152"/>
            <a:ext cx="18902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www.leansigmacorporation.com</a:t>
            </a:r>
            <a:endParaRPr lang="en-US" sz="1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19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62B26-A80C-474D-1C6D-E60F25EF2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2AC33-4AF3-95F8-CDA9-E12A22A27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772987"/>
          </a:xfrm>
        </p:spPr>
        <p:txBody>
          <a:bodyPr/>
          <a:lstStyle/>
          <a:p>
            <a:r>
              <a:rPr lang="en-US" dirty="0"/>
              <a:t>Boxplot (II)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22A842-7CFB-59A7-6E08-AA56454D04B3}"/>
              </a:ext>
            </a:extLst>
          </p:cNvPr>
          <p:cNvSpPr txBox="1"/>
          <p:nvPr/>
        </p:nvSpPr>
        <p:spPr>
          <a:xfrm>
            <a:off x="2089780" y="875380"/>
            <a:ext cx="42627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>
                <a:latin typeface="Courier"/>
                <a:cs typeface="Courier"/>
              </a:rPr>
              <a:t>y &lt;- 1:10</a:t>
            </a:r>
          </a:p>
          <a:p>
            <a:r>
              <a:rPr lang="fr-FR" sz="2200" dirty="0">
                <a:latin typeface="Courier"/>
                <a:cs typeface="Courier"/>
              </a:rPr>
              <a:t>x &lt;- </a:t>
            </a:r>
            <a:r>
              <a:rPr lang="fr-FR" sz="2200" dirty="0" err="1">
                <a:latin typeface="Courier"/>
                <a:cs typeface="Courier"/>
              </a:rPr>
              <a:t>rep</a:t>
            </a:r>
            <a:r>
              <a:rPr lang="fr-FR" sz="2200" dirty="0">
                <a:latin typeface="Courier"/>
                <a:cs typeface="Courier"/>
              </a:rPr>
              <a:t>(c("a", "b"), 5)</a:t>
            </a:r>
          </a:p>
          <a:p>
            <a:r>
              <a:rPr lang="fr-FR" sz="2200" dirty="0" err="1">
                <a:latin typeface="Courier"/>
                <a:cs typeface="Courier"/>
              </a:rPr>
              <a:t>boxplot</a:t>
            </a:r>
            <a:r>
              <a:rPr lang="fr-FR" sz="2200" dirty="0">
                <a:latin typeface="Courier"/>
                <a:cs typeface="Courier"/>
              </a:rPr>
              <a:t>(y ~ x)</a:t>
            </a:r>
            <a:endParaRPr lang="en-US" sz="2200" dirty="0">
              <a:latin typeface="Courier"/>
              <a:cs typeface="Courier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1EADA-BB0A-0215-4D91-8583E427E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1976" y="1983376"/>
            <a:ext cx="2991778" cy="295649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427B967-D3B3-4509-34E0-7E1039AB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33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913703"/>
            <a:ext cx="8582189" cy="420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hist</a:t>
            </a:r>
            <a:r>
              <a:rPr lang="en-US" sz="1600" dirty="0">
                <a:latin typeface="Courier"/>
                <a:cs typeface="Courier"/>
              </a:rPr>
              <a:t>(pop, </a:t>
            </a:r>
            <a:r>
              <a:rPr lang="en-US" sz="1600" dirty="0" err="1">
                <a:latin typeface="Courier"/>
                <a:cs typeface="Courier"/>
              </a:rPr>
              <a:t>ylab</a:t>
            </a:r>
            <a:r>
              <a:rPr lang="en-US" sz="1600" dirty="0">
                <a:latin typeface="Courier"/>
                <a:cs typeface="Courier"/>
              </a:rPr>
              <a:t>="Number of states", main="US States 1977 Population")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1" y="1334521"/>
            <a:ext cx="3706586" cy="37065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25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-68262"/>
            <a:ext cx="6555783" cy="772987"/>
          </a:xfrm>
        </p:spPr>
        <p:txBody>
          <a:bodyPr>
            <a:normAutofit fontScale="90000"/>
          </a:bodyPr>
          <a:lstStyle/>
          <a:p>
            <a:r>
              <a:rPr lang="en-US" dirty="0"/>
              <a:t>ggplot2 - an easy and powerful plotting package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5397" y="1532154"/>
            <a:ext cx="86132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  <a:latin typeface="+mj-lt"/>
                <a:cs typeface="Courier"/>
              </a:rPr>
              <a:t>scatterplots</a:t>
            </a:r>
            <a:r>
              <a:rPr lang="en-US" sz="2400" dirty="0">
                <a:latin typeface="+mj-lt"/>
                <a:cs typeface="Courier"/>
              </a:rPr>
              <a:t> showing the relationship between the price and carats (weight) of a diamond*.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(data=diamonds)+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(x=carat, y=price))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(data=diamonds)+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(x=carat, y=price,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=color))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83757" y="4596408"/>
            <a:ext cx="3675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https://r4ds.had.co.nz/data-</a:t>
            </a:r>
            <a:r>
              <a:rPr lang="en-US" sz="1400" dirty="0" err="1"/>
              <a:t>visualisation.html</a:t>
            </a:r>
            <a:endParaRPr lang="en-US" sz="1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030690"/>
              </p:ext>
            </p:extLst>
          </p:nvPr>
        </p:nvGraphicFramePr>
        <p:xfrm>
          <a:off x="1394507" y="643442"/>
          <a:ext cx="5778500" cy="58674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carat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color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clarity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depth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61.5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6061" y="782937"/>
            <a:ext cx="110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28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BECB229-D98F-7499-78F4-12A79B49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57" y="3530150"/>
            <a:ext cx="1709376" cy="14790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F0A439-EEAC-C818-5A29-B65D5629E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858" y="3530150"/>
            <a:ext cx="1709376" cy="147909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0637F3C-17BE-A2D4-A908-414AA2350D3C}"/>
              </a:ext>
            </a:extLst>
          </p:cNvPr>
          <p:cNvSpPr txBox="1"/>
          <p:nvPr/>
        </p:nvSpPr>
        <p:spPr>
          <a:xfrm>
            <a:off x="4486624" y="3548826"/>
            <a:ext cx="34750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4254A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 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GEOM_FUNCTION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D90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mapping 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4254A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MAPPINGS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7819A5-9997-6B59-BD4A-919F969B803F}"/>
              </a:ext>
            </a:extLst>
          </p:cNvPr>
          <p:cNvSpPr txBox="1"/>
          <p:nvPr/>
        </p:nvSpPr>
        <p:spPr>
          <a:xfrm>
            <a:off x="7777235" y="1048346"/>
            <a:ext cx="9621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374151"/>
                </a:solidFill>
                <a:latin typeface="Söhne"/>
              </a:rPr>
              <a:t>Hadley</a:t>
            </a:r>
          </a:p>
          <a:p>
            <a:pPr algn="ctr"/>
            <a:r>
              <a:rPr lang="en-US" sz="1600" dirty="0">
                <a:solidFill>
                  <a:srgbClr val="374151"/>
                </a:solidFill>
                <a:latin typeface="Söhne"/>
              </a:rPr>
              <a:t>Wickham</a:t>
            </a:r>
            <a:endParaRPr lang="en-US" sz="16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C65E60F-E1A5-59F9-0BA6-7A82F4782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806" y="58954"/>
            <a:ext cx="1104980" cy="100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285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33C7-C549-1D52-2C60-938CB97B8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4938"/>
            <a:ext cx="8229600" cy="579740"/>
          </a:xfrm>
        </p:spPr>
        <p:txBody>
          <a:bodyPr/>
          <a:lstStyle/>
          <a:p>
            <a:r>
              <a:rPr lang="en-US" dirty="0"/>
              <a:t>facets – one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EEA48-4DDC-749F-2756-9153694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458" y="1510842"/>
            <a:ext cx="8229600" cy="8309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(data=diamonds)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(x=carat, y=price,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=color))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facet_wrap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(~ cut,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53D18-CA7C-7CEF-48BA-DD63C35C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0A4B9-9F22-5D49-09C9-3038DA47B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258" y="2414365"/>
            <a:ext cx="6165742" cy="26675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391043-F526-5482-DE38-46A1F77BDC34}"/>
              </a:ext>
            </a:extLst>
          </p:cNvPr>
          <p:cNvSpPr txBox="1"/>
          <p:nvPr/>
        </p:nvSpPr>
        <p:spPr>
          <a:xfrm>
            <a:off x="387458" y="672632"/>
            <a:ext cx="8070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12529"/>
                </a:solidFill>
                <a:latin typeface="-apple-system"/>
              </a:rPr>
              <a:t>For categorical variables, a plot can be split into </a:t>
            </a:r>
            <a:r>
              <a:rPr lang="en-US" sz="2400" b="1" dirty="0">
                <a:solidFill>
                  <a:srgbClr val="212529"/>
                </a:solidFill>
                <a:latin typeface="-apple-system"/>
              </a:rPr>
              <a:t>facets</a:t>
            </a:r>
            <a:r>
              <a:rPr lang="en-US" sz="2400" dirty="0">
                <a:solidFill>
                  <a:srgbClr val="212529"/>
                </a:solidFill>
                <a:latin typeface="-apple-system"/>
              </a:rPr>
              <a:t>, subplots that each display a subset of the data.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267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08" y="724715"/>
            <a:ext cx="5631153" cy="436481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R introduction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Data structure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Data input and output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Basic graphics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String operations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Functions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Simple statistical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17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33C7-C549-1D52-2C60-938CB97B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Facets – two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EEA48-4DDC-749F-2756-9153694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0459"/>
            <a:ext cx="8229600" cy="8309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(data=diamonds)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(x=carat, y=price,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=color))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facet_grid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" pitchFamily="2" charset="0"/>
              </a:rPr>
              <a:t>clarity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 cut)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53D18-CA7C-7CEF-48BA-DD63C35C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820AC4-CD01-27CB-C663-610B58502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393" y="1776017"/>
            <a:ext cx="5535386" cy="316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87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ggplot2 - </a:t>
            </a:r>
            <a:r>
              <a:rPr lang="en-US" dirty="0" err="1"/>
              <a:t>geom</a:t>
            </a:r>
            <a:r>
              <a:rPr lang="en-US" dirty="0"/>
              <a:t> to control plot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775" y="1254052"/>
            <a:ext cx="5886449" cy="2755720"/>
          </a:xfrm>
        </p:spPr>
        <p:txBody>
          <a:bodyPr>
            <a:normAutofit/>
          </a:bodyPr>
          <a:lstStyle/>
          <a:p>
            <a:r>
              <a:rPr lang="en-US" dirty="0" err="1"/>
              <a:t>geom_point</a:t>
            </a:r>
            <a:r>
              <a:rPr lang="en-US" dirty="0"/>
              <a:t>() produces a scatterplot</a:t>
            </a:r>
          </a:p>
          <a:p>
            <a:r>
              <a:rPr lang="en-US" dirty="0" err="1"/>
              <a:t>geom_bar</a:t>
            </a:r>
            <a:r>
              <a:rPr lang="en-US" dirty="0"/>
              <a:t>() makes a bar chart</a:t>
            </a:r>
          </a:p>
          <a:p>
            <a:r>
              <a:rPr lang="en-US" dirty="0" err="1"/>
              <a:t>geom_line</a:t>
            </a:r>
            <a:r>
              <a:rPr lang="en-US" dirty="0"/>
              <a:t>() makes a line plot</a:t>
            </a:r>
          </a:p>
          <a:p>
            <a:r>
              <a:rPr lang="en-US" dirty="0" err="1"/>
              <a:t>geom_histogram</a:t>
            </a:r>
            <a:r>
              <a:rPr lang="en-US" dirty="0"/>
              <a:t>() produces a histogram</a:t>
            </a:r>
          </a:p>
          <a:p>
            <a:r>
              <a:rPr lang="en-US" dirty="0" err="1"/>
              <a:t>Geom_boxplot</a:t>
            </a:r>
            <a:r>
              <a:rPr lang="en-US" dirty="0"/>
              <a:t>() plot a boxplot</a:t>
            </a:r>
          </a:p>
          <a:p>
            <a:r>
              <a:rPr lang="en-US" dirty="0" err="1"/>
              <a:t>geom_polygon</a:t>
            </a:r>
            <a:r>
              <a:rPr lang="en-US" dirty="0"/>
              <a:t>() draws polygons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60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61613-AF78-312D-2A75-2B24D2C0D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1482-25FD-1C33-0B77-438779E85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ggplot2 - </a:t>
            </a:r>
            <a:r>
              <a:rPr lang="en-US" dirty="0" err="1"/>
              <a:t>geom</a:t>
            </a:r>
            <a:r>
              <a:rPr lang="en-US" dirty="0"/>
              <a:t> to control plot type (example)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037AD-1AE2-99A0-B144-66C7356A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40327A-32EA-90F1-A0A1-D0442F68682F}"/>
              </a:ext>
            </a:extLst>
          </p:cNvPr>
          <p:cNvSpPr txBox="1"/>
          <p:nvPr/>
        </p:nvSpPr>
        <p:spPr>
          <a:xfrm>
            <a:off x="705241" y="1005750"/>
            <a:ext cx="77335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(data=diamonds)+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(mapping=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(x=price))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989FD1-9CAD-B3D3-999F-5BF3B776D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049" y="2056778"/>
            <a:ext cx="3977658" cy="260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89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BA4C-2B0A-924E-99AE-07C579BE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ggplot2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93C6-F310-FA49-BA60-5A579EC1D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529" y="785719"/>
            <a:ext cx="8570363" cy="4151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(data=diamonds)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(data=diamonds, 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(data=diamonds)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           </a:t>
            </a:r>
            <a:r>
              <a:rPr lang="en-US" sz="1800" dirty="0" err="1">
                <a:latin typeface="Courier" pitchFamily="2" charset="0"/>
              </a:rPr>
              <a:t>colour</a:t>
            </a:r>
            <a:r>
              <a:rPr lang="en-US" sz="1800" dirty="0">
                <a:latin typeface="Courier" pitchFamily="2" charset="0"/>
              </a:rPr>
              <a:t>=carat, shape=</a:t>
            </a:r>
            <a:r>
              <a:rPr lang="en-US" sz="1800" dirty="0">
                <a:latin typeface="Courier"/>
                <a:cs typeface="Courier"/>
              </a:rPr>
              <a:t>"square"</a:t>
            </a:r>
            <a:r>
              <a:rPr lang="en-US" sz="1800" dirty="0">
                <a:latin typeface="Courier" pitchFamily="2" charset="0"/>
              </a:rPr>
              <a:t>)) + </a:t>
            </a:r>
            <a:r>
              <a:rPr lang="en-US" sz="1800" dirty="0" err="1">
                <a:solidFill>
                  <a:srgbClr val="FF0000"/>
                </a:solidFill>
                <a:latin typeface="Courier" pitchFamily="2" charset="0"/>
              </a:rPr>
              <a:t>theme_bw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# histogram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(data=diamonds) + </a:t>
            </a:r>
            <a:r>
              <a:rPr lang="en-US" sz="1800" dirty="0" err="1">
                <a:latin typeface="Courier" pitchFamily="2" charset="0"/>
              </a:rPr>
              <a:t>geom_histogram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(price))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# 2D density plot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(data=diamonds)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	geom_density_2d_filled(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2CF74-3979-974B-B279-4B3746EA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31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1585"/>
            <a:ext cx="8229600" cy="57974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6423" y="829489"/>
            <a:ext cx="5631153" cy="431401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008000"/>
                </a:solidFill>
              </a:rPr>
              <a:t>R introduction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008000"/>
                </a:solidFill>
              </a:rPr>
              <a:t>Data structure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008000"/>
                </a:solidFill>
              </a:rPr>
              <a:t>Data input and output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008000"/>
                </a:solidFill>
              </a:rPr>
              <a:t>Basic graphics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FF0000"/>
                </a:solidFill>
              </a:rPr>
              <a:t>String operations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FF0000"/>
                </a:solidFill>
              </a:rPr>
              <a:t>Functions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FF0000"/>
                </a:solidFill>
              </a:rPr>
              <a:t>Simple statistical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566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- </a:t>
            </a:r>
            <a:r>
              <a:rPr lang="en-US" dirty="0" err="1"/>
              <a:t>nchar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9993"/>
            <a:ext cx="7900577" cy="1498187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17375E"/>
                </a:solidFill>
              </a:rPr>
              <a:t>nchar</a:t>
            </a:r>
            <a:r>
              <a:rPr lang="en-US" sz="2800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nchar</a:t>
            </a:r>
            <a:r>
              <a:rPr lang="en-US" dirty="0"/>
              <a:t> the sizes of the corresponding elements of a vector.</a:t>
            </a:r>
          </a:p>
          <a:p>
            <a:pPr marL="0" indent="0">
              <a:buNone/>
            </a:pPr>
            <a:r>
              <a:rPr lang="en-US" dirty="0" err="1"/>
              <a:t>nchar</a:t>
            </a:r>
            <a:r>
              <a:rPr lang="en-US" dirty="0"/>
              <a:t>(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494" y="2642291"/>
            <a:ext cx="76860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"hello"  "the"    "world" 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nchar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[1] 6 5 3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075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- </a:t>
            </a:r>
            <a:r>
              <a:rPr lang="en-US" dirty="0" err="1"/>
              <a:t>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900" y="785719"/>
            <a:ext cx="8229600" cy="1927215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17375E"/>
                </a:solidFill>
              </a:rPr>
              <a:t>grep</a:t>
            </a:r>
            <a:r>
              <a:rPr lang="en-US" sz="2800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searches for matches to argument pattern within each element of a character vector</a:t>
            </a:r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("o",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809016" y="2856804"/>
            <a:ext cx="76860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"hello"  "the"    "world" 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grep</a:t>
            </a:r>
            <a:r>
              <a:rPr lang="en-US" sz="2000" dirty="0">
                <a:latin typeface="Courier"/>
                <a:cs typeface="Courier"/>
              </a:rPr>
              <a:t>("o",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[1] 1 2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145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– sub and </a:t>
            </a:r>
            <a:r>
              <a:rPr lang="en-US" dirty="0" err="1"/>
              <a:t>gsub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96108"/>
            <a:ext cx="8106518" cy="23305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17375E"/>
                </a:solidFill>
              </a:rPr>
              <a:t>sub()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rgbClr val="17375E"/>
                </a:solidFill>
              </a:rPr>
              <a:t>gsub</a:t>
            </a:r>
            <a:r>
              <a:rPr lang="en-US" sz="2800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/>
              <a:t>sub and </a:t>
            </a:r>
            <a:r>
              <a:rPr lang="en-US" dirty="0" err="1"/>
              <a:t>gsub</a:t>
            </a:r>
            <a:r>
              <a:rPr lang="en-US" dirty="0"/>
              <a:t> perform replacement of the </a:t>
            </a:r>
            <a:r>
              <a:rPr lang="en-US" i="1" dirty="0"/>
              <a:t>first</a:t>
            </a:r>
            <a:r>
              <a:rPr lang="en-US" dirty="0"/>
              <a:t> and </a:t>
            </a:r>
            <a:r>
              <a:rPr lang="en-US" i="1" dirty="0"/>
              <a:t>all</a:t>
            </a:r>
            <a:r>
              <a:rPr lang="en-US" dirty="0"/>
              <a:t> matches respectively.</a:t>
            </a:r>
          </a:p>
          <a:p>
            <a:pPr marL="0" indent="0">
              <a:buNone/>
            </a:pPr>
            <a:r>
              <a:rPr lang="en-US" dirty="0"/>
              <a:t>sub("o", 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gsub</a:t>
            </a:r>
            <a:r>
              <a:rPr lang="en-US" dirty="0"/>
              <a:t>("o", 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8972" y="3126608"/>
            <a:ext cx="768605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"hello"  "the"    "world" </a:t>
            </a:r>
          </a:p>
          <a:p>
            <a:r>
              <a:rPr lang="en-US" sz="2000" dirty="0">
                <a:latin typeface="Courier"/>
                <a:cs typeface="Courier"/>
              </a:rPr>
              <a:t>&gt; sub("o", "O",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</a:t>
            </a:r>
            <a:r>
              <a:rPr lang="en-US" sz="2000" dirty="0" err="1">
                <a:latin typeface="Courier"/>
                <a:cs typeface="Courier"/>
              </a:rPr>
              <a:t>hellO</a:t>
            </a:r>
            <a:r>
              <a:rPr lang="en-US" sz="2000" dirty="0">
                <a:latin typeface="Courier"/>
                <a:cs typeface="Courier"/>
              </a:rPr>
              <a:t>"  "the"    "</a:t>
            </a:r>
            <a:r>
              <a:rPr lang="en-US" sz="2000" dirty="0" err="1">
                <a:latin typeface="Courier"/>
                <a:cs typeface="Courier"/>
              </a:rPr>
              <a:t>wOrld</a:t>
            </a:r>
            <a:r>
              <a:rPr lang="en-US" sz="2000" dirty="0">
                <a:latin typeface="Courier"/>
                <a:cs typeface="Courier"/>
              </a:rPr>
              <a:t>" </a:t>
            </a: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gsub</a:t>
            </a:r>
            <a:r>
              <a:rPr lang="en-US" sz="2000" dirty="0">
                <a:latin typeface="Courier"/>
                <a:cs typeface="Courier"/>
              </a:rPr>
              <a:t>("o", "O",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</a:t>
            </a:r>
            <a:r>
              <a:rPr lang="en-US" sz="2000" dirty="0" err="1">
                <a:latin typeface="Courier"/>
                <a:cs typeface="Courier"/>
              </a:rPr>
              <a:t>hellO</a:t>
            </a:r>
            <a:r>
              <a:rPr lang="en-US" sz="2000" dirty="0">
                <a:latin typeface="Courier"/>
                <a:cs typeface="Courier"/>
              </a:rPr>
              <a:t>"  "the"    "</a:t>
            </a:r>
            <a:r>
              <a:rPr lang="en-US" sz="2000" dirty="0" err="1">
                <a:latin typeface="Courier"/>
                <a:cs typeface="Courier"/>
              </a:rPr>
              <a:t>wOrld</a:t>
            </a:r>
            <a:r>
              <a:rPr lang="en-US" sz="2000" dirty="0">
                <a:latin typeface="Courier"/>
                <a:cs typeface="Courier"/>
              </a:rPr>
              <a:t>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60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08" y="505640"/>
            <a:ext cx="5631153" cy="431401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 introduction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structure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input and output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Basic graphics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String operations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Functions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9D9D9"/>
                </a:solidFill>
              </a:rPr>
              <a:t>Simple statistical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700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function/module in R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688998" y="1026225"/>
            <a:ext cx="7766004" cy="3659395"/>
          </a:xfrm>
        </p:spPr>
        <p:txBody>
          <a:bodyPr>
            <a:noAutofit/>
          </a:bodyPr>
          <a:lstStyle/>
          <a:p>
            <a:r>
              <a:rPr lang="en-US" dirty="0"/>
              <a:t>If a procedure is repeated multiple times, it would be valuable to convert the procedure to a function/module.</a:t>
            </a:r>
          </a:p>
          <a:p>
            <a:r>
              <a:rPr lang="en-US" b="1" dirty="0">
                <a:solidFill>
                  <a:srgbClr val="17375E"/>
                </a:solidFill>
              </a:rPr>
              <a:t>Define a function</a:t>
            </a:r>
          </a:p>
          <a:p>
            <a:pPr marL="0" indent="0">
              <a:buNone/>
            </a:pPr>
            <a:r>
              <a:rPr lang="en-US" dirty="0" err="1"/>
              <a:t>fun_name</a:t>
            </a:r>
            <a:r>
              <a:rPr lang="en-US" dirty="0"/>
              <a:t> &lt;- function(arg_1, arg_2, ...) {</a:t>
            </a:r>
          </a:p>
          <a:p>
            <a:pPr marL="0" indent="0">
              <a:buNone/>
            </a:pPr>
            <a:r>
              <a:rPr lang="en-US" dirty="0"/>
              <a:t>	expressions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b="1" dirty="0">
                <a:solidFill>
                  <a:srgbClr val="17375E"/>
                </a:solidFill>
              </a:rPr>
              <a:t>Use a function</a:t>
            </a:r>
          </a:p>
          <a:p>
            <a:pPr marL="0" indent="0">
              <a:buNone/>
            </a:pPr>
            <a:r>
              <a:rPr lang="en-US" dirty="0" err="1"/>
              <a:t>fun_name</a:t>
            </a:r>
            <a:r>
              <a:rPr lang="en-US" dirty="0"/>
              <a:t>(arg_1, arg2, ...)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39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76465" y="2299587"/>
            <a:ext cx="5314950" cy="1276369"/>
          </a:xfrm>
          <a:prstGeom prst="round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1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11362"/>
            <a:ext cx="8229600" cy="579740"/>
          </a:xfrm>
        </p:spPr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42503" y="620217"/>
            <a:ext cx="6135548" cy="4047033"/>
          </a:xfrm>
        </p:spPr>
        <p:txBody>
          <a:bodyPr>
            <a:normAutofit/>
          </a:bodyPr>
          <a:lstStyle/>
          <a:p>
            <a:r>
              <a:rPr lang="en-US" dirty="0"/>
              <a:t>R is a cutting-edge tool for data analysis, especially for </a:t>
            </a:r>
            <a:r>
              <a:rPr lang="en-US" b="1" dirty="0"/>
              <a:t>statistical computing </a:t>
            </a:r>
            <a:r>
              <a:rPr lang="en-US" dirty="0"/>
              <a:t>and </a:t>
            </a:r>
            <a:r>
              <a:rPr lang="en-US" b="1" dirty="0"/>
              <a:t>graphics</a:t>
            </a:r>
            <a:r>
              <a:rPr lang="en-US" dirty="0"/>
              <a:t>.</a:t>
            </a:r>
          </a:p>
          <a:p>
            <a:r>
              <a:rPr lang="en-US" dirty="0"/>
              <a:t>R is powerful. Applications are easily created by writing new </a:t>
            </a:r>
            <a:r>
              <a:rPr lang="en-US" b="1" dirty="0"/>
              <a:t>functions</a:t>
            </a:r>
            <a:r>
              <a:rPr lang="en-US" dirty="0"/>
              <a:t>. Functions are usually distributed through </a:t>
            </a:r>
            <a:r>
              <a:rPr lang="en-US" b="1" dirty="0"/>
              <a:t>packages</a:t>
            </a:r>
            <a:r>
              <a:rPr lang="en-US" dirty="0"/>
              <a:t>.</a:t>
            </a:r>
          </a:p>
          <a:p>
            <a:r>
              <a:rPr lang="en-US" dirty="0"/>
              <a:t>It has great community supports.</a:t>
            </a:r>
          </a:p>
          <a:p>
            <a:r>
              <a:rPr lang="en-US" dirty="0"/>
              <a:t>R is free</a:t>
            </a:r>
          </a:p>
          <a:p>
            <a:r>
              <a:rPr lang="en-US" dirty="0"/>
              <a:t>R has an excellent Integrated Development Environment (IDE) - RStudio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4072" y="4671775"/>
            <a:ext cx="192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www.r-project.org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479106-969F-5D47-8B9C-F53D20DADE21}"/>
              </a:ext>
            </a:extLst>
          </p:cNvPr>
          <p:cNvSpPr/>
          <p:nvPr/>
        </p:nvSpPr>
        <p:spPr>
          <a:xfrm>
            <a:off x="10423658" y="7839600"/>
            <a:ext cx="1603752" cy="567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stackoverflow.blog</a:t>
            </a:r>
            <a:r>
              <a:rPr lang="en-US" sz="1000" dirty="0"/>
              <a:t>/2017/10/10/impressive-growth-r/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DBEEF6-8B91-BC4E-8FB8-3611F82C68A6}"/>
              </a:ext>
            </a:extLst>
          </p:cNvPr>
          <p:cNvGrpSpPr/>
          <p:nvPr/>
        </p:nvGrpSpPr>
        <p:grpSpPr>
          <a:xfrm>
            <a:off x="6715701" y="505279"/>
            <a:ext cx="2079320" cy="2089072"/>
            <a:chOff x="6227074" y="528308"/>
            <a:chExt cx="2940277" cy="294027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101EFB7-EB22-5644-B9CE-8AB863E1DB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7074" y="528308"/>
              <a:ext cx="2940277" cy="294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F1029D-13D2-7A40-87A0-D0B910597BC2}"/>
                </a:ext>
              </a:extLst>
            </p:cNvPr>
            <p:cNvSpPr txBox="1"/>
            <p:nvPr/>
          </p:nvSpPr>
          <p:spPr>
            <a:xfrm>
              <a:off x="8632954" y="1133198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R</a:t>
              </a: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9E3FB552-6C06-474D-87D2-F4B8682F6E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480" y="2774593"/>
            <a:ext cx="2133600" cy="202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4030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8370" y="919512"/>
            <a:ext cx="6587702" cy="277668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Define a function</a:t>
            </a:r>
          </a:p>
          <a:p>
            <a:pPr marL="0" indent="0">
              <a:buNone/>
            </a:pPr>
            <a:r>
              <a:rPr lang="en-US" dirty="0"/>
              <a:t>name &lt;- function(arg_1, arg_2, ...) expression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example 1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threetimes</a:t>
            </a:r>
            <a:r>
              <a:rPr lang="en-US" sz="1600" dirty="0">
                <a:latin typeface="Courier"/>
                <a:cs typeface="Courier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y &lt;- 3*x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y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187267" y="2726704"/>
            <a:ext cx="37199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(6)</a:t>
            </a:r>
          </a:p>
          <a:p>
            <a:r>
              <a:rPr lang="en-US" sz="2000" dirty="0">
                <a:latin typeface="Courier"/>
                <a:cs typeface="Courier"/>
              </a:rPr>
              <a:t>[1] 18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val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(29)</a:t>
            </a: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val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[1] 87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40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29986" y="2404835"/>
            <a:ext cx="3790904" cy="1219200"/>
          </a:xfrm>
          <a:prstGeom prst="round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651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40665"/>
            <a:ext cx="8229600" cy="579740"/>
          </a:xfrm>
        </p:spPr>
        <p:txBody>
          <a:bodyPr/>
          <a:lstStyle/>
          <a:p>
            <a:r>
              <a:rPr lang="en-US" dirty="0"/>
              <a:t>Function example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3038" y="838336"/>
            <a:ext cx="7941263" cy="26119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# return the value of the nth element of the input vector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what_at_n</a:t>
            </a:r>
            <a:r>
              <a:rPr lang="en-US" sz="1400" dirty="0">
                <a:latin typeface="Courier"/>
                <a:cs typeface="Courier"/>
              </a:rPr>
              <a:t> &lt;- function(</a:t>
            </a:r>
            <a:r>
              <a:rPr lang="en-US" sz="1400" dirty="0" err="1">
                <a:latin typeface="Courier"/>
                <a:cs typeface="Courier"/>
              </a:rPr>
              <a:t>in_vector</a:t>
            </a:r>
            <a:r>
              <a:rPr lang="en-US" sz="1400" dirty="0">
                <a:latin typeface="Courier"/>
                <a:cs typeface="Courier"/>
              </a:rPr>
              <a:t>, n) {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# initiate the output value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nth_val</a:t>
            </a:r>
            <a:r>
              <a:rPr lang="en-US" sz="1400" dirty="0">
                <a:latin typeface="Courier"/>
                <a:cs typeface="Courier"/>
              </a:rPr>
              <a:t> &lt;- NA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if (n &lt;= length(</a:t>
            </a:r>
            <a:r>
              <a:rPr lang="en-US" sz="1400" dirty="0" err="1">
                <a:latin typeface="Courier"/>
                <a:cs typeface="Courier"/>
              </a:rPr>
              <a:t>in_vector</a:t>
            </a:r>
            <a:r>
              <a:rPr lang="en-US" sz="1400" dirty="0">
                <a:latin typeface="Courier"/>
                <a:cs typeface="Courier"/>
              </a:rPr>
              <a:t>)) {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nth_val</a:t>
            </a:r>
            <a:r>
              <a:rPr lang="en-US" sz="1400" dirty="0">
                <a:latin typeface="Courier"/>
                <a:cs typeface="Courier"/>
              </a:rPr>
              <a:t> &lt;- </a:t>
            </a:r>
            <a:r>
              <a:rPr lang="en-US" sz="1400" dirty="0" err="1">
                <a:latin typeface="Courier"/>
                <a:cs typeface="Courier"/>
              </a:rPr>
              <a:t>in_vector</a:t>
            </a:r>
            <a:r>
              <a:rPr lang="en-US" sz="1400" dirty="0">
                <a:latin typeface="Courier"/>
                <a:cs typeface="Courier"/>
              </a:rPr>
              <a:t>[n]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print_info</a:t>
            </a:r>
            <a:r>
              <a:rPr lang="en-US" sz="1400" dirty="0">
                <a:latin typeface="Courier"/>
                <a:cs typeface="Courier"/>
              </a:rPr>
              <a:t> &lt;- paste("The value of element", n, "is", </a:t>
            </a:r>
            <a:r>
              <a:rPr lang="en-US" sz="1400" dirty="0" err="1">
                <a:latin typeface="Courier"/>
                <a:cs typeface="Courier"/>
              </a:rPr>
              <a:t>nth_val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sep</a:t>
            </a:r>
            <a:r>
              <a:rPr lang="en-US" sz="1400" dirty="0">
                <a:latin typeface="Courier"/>
                <a:cs typeface="Courier"/>
              </a:rPr>
              <a:t>=" ")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nth_val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41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81483" y="838336"/>
            <a:ext cx="8152818" cy="2624478"/>
          </a:xfrm>
          <a:prstGeom prst="round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63002" y="3822983"/>
            <a:ext cx="36362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&gt;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what_at_n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(c(36, 19, 13), 2)</a:t>
            </a:r>
          </a:p>
          <a:p>
            <a:r>
              <a:rPr lang="en-US" sz="2000" dirty="0"/>
              <a:t>[1] "The value of element 2 is 19"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20785C-E74A-25FA-503B-FB64190A677A}"/>
              </a:ext>
            </a:extLst>
          </p:cNvPr>
          <p:cNvSpPr/>
          <p:nvPr/>
        </p:nvSpPr>
        <p:spPr>
          <a:xfrm>
            <a:off x="4322129" y="3580746"/>
            <a:ext cx="40856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&gt; val2 &lt;-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what_at_n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(c(36, 19, 13), 2)</a:t>
            </a:r>
          </a:p>
          <a:p>
            <a:r>
              <a:rPr lang="en-US" sz="2000" dirty="0"/>
              <a:t>[1] "The value of element 2 is 19"</a:t>
            </a:r>
          </a:p>
          <a:p>
            <a:r>
              <a:rPr lang="en-US" sz="2000" dirty="0"/>
              <a:t>&gt; val2</a:t>
            </a:r>
          </a:p>
          <a:p>
            <a:r>
              <a:rPr lang="en-US" sz="2000" dirty="0"/>
              <a:t>[1] 19</a:t>
            </a:r>
          </a:p>
        </p:txBody>
      </p:sp>
    </p:spTree>
    <p:extLst>
      <p:ext uri="{BB962C8B-B14F-4D97-AF65-F5344CB8AC3E}">
        <p14:creationId xmlns:p14="http://schemas.microsoft.com/office/powerpoint/2010/main" val="31462284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6237"/>
            <a:ext cx="8229600" cy="579740"/>
          </a:xfrm>
        </p:spPr>
        <p:txBody>
          <a:bodyPr/>
          <a:lstStyle/>
          <a:p>
            <a:r>
              <a:rPr lang="en-US" dirty="0"/>
              <a:t>base (build-in) functions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432" y="1465021"/>
            <a:ext cx="8229600" cy="2213458"/>
          </a:xfrm>
        </p:spPr>
        <p:txBody>
          <a:bodyPr>
            <a:normAutofit/>
          </a:bodyPr>
          <a:lstStyle/>
          <a:p>
            <a:r>
              <a:rPr lang="en-US" sz="2800" dirty="0"/>
              <a:t>R has many build-in functions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If you have choices to use a build-in function, do not use your own function (efficiency and code sharing)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082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"apply"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143000"/>
            <a:ext cx="4572000" cy="2857500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apply</a:t>
            </a:r>
          </a:p>
          <a:p>
            <a:r>
              <a:rPr lang="en-US" b="1" dirty="0" err="1">
                <a:solidFill>
                  <a:srgbClr val="17375E"/>
                </a:solidFill>
              </a:rPr>
              <a:t>lapply</a:t>
            </a:r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 err="1">
                <a:solidFill>
                  <a:srgbClr val="17375E"/>
                </a:solidFill>
              </a:rPr>
              <a:t>sapply</a:t>
            </a:r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 err="1">
                <a:solidFill>
                  <a:srgbClr val="17375E"/>
                </a:solidFill>
              </a:rPr>
              <a:t>mapply</a:t>
            </a:r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 err="1">
                <a:solidFill>
                  <a:srgbClr val="17375E"/>
                </a:solidFill>
              </a:rPr>
              <a:t>tapply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dirty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1464" y="4305598"/>
            <a:ext cx="766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 to simplify coding and improve computation efficiency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58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16174"/>
            <a:ext cx="8229600" cy="579740"/>
          </a:xfrm>
        </p:spPr>
        <p:txBody>
          <a:bodyPr/>
          <a:lstStyle/>
          <a:p>
            <a:r>
              <a:rPr lang="en-US" dirty="0"/>
              <a:t>apply()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1540"/>
            <a:ext cx="8229600" cy="1009096"/>
          </a:xfrm>
        </p:spPr>
        <p:txBody>
          <a:bodyPr/>
          <a:lstStyle/>
          <a:p>
            <a:r>
              <a:rPr lang="en-US" b="1" dirty="0">
                <a:solidFill>
                  <a:srgbClr val="17375E"/>
                </a:solidFill>
              </a:rPr>
              <a:t>apply(X, MARGIN, FUN, ...)</a:t>
            </a:r>
          </a:p>
          <a:p>
            <a:pPr marL="0" indent="0">
              <a:buNone/>
            </a:pPr>
            <a:r>
              <a:rPr lang="en-US" dirty="0"/>
              <a:t>apply a function to margins of an array or matrix.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274627"/>
              </p:ext>
            </p:extLst>
          </p:nvPr>
        </p:nvGraphicFramePr>
        <p:xfrm>
          <a:off x="2901949" y="2504243"/>
          <a:ext cx="2476500" cy="153924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15290" y="2081237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44066" y="1907496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apply(d,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, sum)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496377"/>
              </p:ext>
            </p:extLst>
          </p:nvPr>
        </p:nvGraphicFramePr>
        <p:xfrm>
          <a:off x="2893482" y="4290181"/>
          <a:ext cx="2476500" cy="281781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78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24.37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24.43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14.91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629238"/>
              </p:ext>
            </p:extLst>
          </p:nvPr>
        </p:nvGraphicFramePr>
        <p:xfrm>
          <a:off x="6038850" y="2537253"/>
          <a:ext cx="825500" cy="153924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11.06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11.44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10.38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276602" y="2495777"/>
            <a:ext cx="2218267" cy="304271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10469" y="2495776"/>
            <a:ext cx="465666" cy="1580717"/>
          </a:xfrm>
          <a:prstGeom prst="rect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7590" y="4269694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apply(d,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, sum)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33320" y="4169134"/>
            <a:ext cx="1262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17375E"/>
                </a:solidFill>
                <a:latin typeface="Courier New"/>
                <a:cs typeface="Courier New"/>
              </a:rPr>
              <a:t>rowSums</a:t>
            </a:r>
            <a:endParaRPr lang="en-US" sz="2000" b="1" dirty="0">
              <a:solidFill>
                <a:srgbClr val="17375E"/>
              </a:solidFill>
              <a:latin typeface="Courier New"/>
              <a:cs typeface="Courier New"/>
            </a:endParaRPr>
          </a:p>
          <a:p>
            <a:r>
              <a:rPr lang="en-US" sz="2000" b="1" dirty="0" err="1">
                <a:solidFill>
                  <a:srgbClr val="17375E"/>
                </a:solidFill>
                <a:latin typeface="Courier New"/>
                <a:cs typeface="Courier New"/>
              </a:rPr>
              <a:t>colSums</a:t>
            </a:r>
            <a:endParaRPr lang="en-US" sz="2000" b="1" dirty="0">
              <a:solidFill>
                <a:srgbClr val="17375E"/>
              </a:solidFill>
              <a:latin typeface="Courier New"/>
              <a:cs typeface="Courier New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4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-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1" y="1279040"/>
            <a:ext cx="816041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&gt; head(diamonds)</a:t>
            </a:r>
          </a:p>
          <a:p>
            <a:r>
              <a:rPr lang="en-US" sz="1600" dirty="0">
                <a:latin typeface="Courier"/>
                <a:cs typeface="Courier"/>
              </a:rPr>
              <a:t>  carat       cut color clarity depth table price    x    y    z</a:t>
            </a:r>
          </a:p>
          <a:p>
            <a:r>
              <a:rPr lang="en-US" sz="1600" dirty="0">
                <a:latin typeface="Courier"/>
                <a:cs typeface="Courier"/>
              </a:rPr>
              <a:t>1  0.23     Ideal     E     SI2  61.5    55   326 3.95 3.98 2.43</a:t>
            </a:r>
          </a:p>
          <a:p>
            <a:r>
              <a:rPr lang="en-US" sz="1600" dirty="0">
                <a:latin typeface="Courier"/>
                <a:cs typeface="Courier"/>
              </a:rPr>
              <a:t>2  0.21   Premium     E     SI1  59.8    61   326 3.89 3.84 2.31</a:t>
            </a:r>
          </a:p>
          <a:p>
            <a:r>
              <a:rPr lang="en-US" sz="1600" dirty="0">
                <a:latin typeface="Courier"/>
                <a:cs typeface="Courier"/>
              </a:rPr>
              <a:t>3  0.23      Good     E     VS1  56.9    65   327 4.05 4.07 2.31</a:t>
            </a:r>
          </a:p>
          <a:p>
            <a:r>
              <a:rPr lang="en-US" sz="1600" dirty="0">
                <a:latin typeface="Courier"/>
                <a:cs typeface="Courier"/>
              </a:rPr>
              <a:t>4  0.29   Premium     I     VS2  62.4    58   334 4.20 4.23 2.63</a:t>
            </a:r>
          </a:p>
          <a:p>
            <a:r>
              <a:rPr lang="en-US" sz="1600" dirty="0">
                <a:latin typeface="Courier"/>
                <a:cs typeface="Courier"/>
              </a:rPr>
              <a:t>5  0.31      Good     J     SI2  63.3    58   335 4.34 4.35 2.75</a:t>
            </a:r>
          </a:p>
          <a:p>
            <a:r>
              <a:rPr lang="en-US" sz="1600" dirty="0">
                <a:latin typeface="Courier"/>
                <a:cs typeface="Courier"/>
              </a:rPr>
              <a:t>6  0.24 Very Good     J    VVS2  62.8    57   336 3.94 3.96 2.48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&gt; apply(diamonds[, c("carat", "price")], 2, mean)</a:t>
            </a:r>
          </a:p>
          <a:p>
            <a:r>
              <a:rPr lang="en-US" sz="1600" dirty="0">
                <a:latin typeface="Courier"/>
                <a:cs typeface="Courier"/>
              </a:rPr>
              <a:t>       carat        price </a:t>
            </a:r>
          </a:p>
          <a:p>
            <a:r>
              <a:rPr lang="en-US" sz="1600" dirty="0">
                <a:latin typeface="Courier"/>
                <a:cs typeface="Courier"/>
              </a:rPr>
              <a:t>   0.7979397 3932.7997219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837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your own function with apply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114" y="926138"/>
            <a:ext cx="6934200" cy="23559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sumsqrt</a:t>
            </a:r>
            <a:r>
              <a:rPr lang="en-US" sz="2000" dirty="0">
                <a:latin typeface="Courier New"/>
                <a:cs typeface="Courier New"/>
              </a:rPr>
              <a:t> &lt;- function(x) {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sum(</a:t>
            </a:r>
            <a:r>
              <a:rPr lang="en-US" sz="2000" dirty="0" err="1">
                <a:latin typeface="Courier New"/>
                <a:cs typeface="Courier New"/>
              </a:rPr>
              <a:t>sqrt</a:t>
            </a:r>
            <a:r>
              <a:rPr lang="en-US" sz="2000" dirty="0">
                <a:latin typeface="Courier New"/>
                <a:cs typeface="Courier New"/>
              </a:rPr>
              <a:t>(x))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apply(d, 1, </a:t>
            </a:r>
            <a:r>
              <a:rPr lang="en-US" sz="2000" dirty="0" err="1">
                <a:latin typeface="Courier New"/>
                <a:cs typeface="Courier New"/>
              </a:rPr>
              <a:t>sumsqrt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or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apply(d, 1, function(x) sum(sqrt(x)))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996486"/>
              </p:ext>
            </p:extLst>
          </p:nvPr>
        </p:nvGraphicFramePr>
        <p:xfrm>
          <a:off x="2400300" y="3422463"/>
          <a:ext cx="2476500" cy="153924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3.84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4.23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2.63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4.34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4.35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009837"/>
              </p:ext>
            </p:extLst>
          </p:nvPr>
        </p:nvGraphicFramePr>
        <p:xfrm>
          <a:off x="5133825" y="3422463"/>
          <a:ext cx="520700" cy="153924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5351842" y="3151001"/>
            <a:ext cx="177800" cy="203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195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5350"/>
            <a:ext cx="8229600" cy="579740"/>
          </a:xfrm>
        </p:spPr>
        <p:txBody>
          <a:bodyPr/>
          <a:lstStyle/>
          <a:p>
            <a:r>
              <a:rPr lang="en-US" dirty="0" err="1"/>
              <a:t>tapply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687746"/>
            <a:ext cx="8229600" cy="135231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tapply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/>
              <a:t>Applying </a:t>
            </a:r>
            <a:r>
              <a:rPr lang="en-US" i="1" u="sng" dirty="0"/>
              <a:t>a function </a:t>
            </a:r>
            <a:r>
              <a:rPr lang="en-US" dirty="0"/>
              <a:t>to each element of </a:t>
            </a:r>
            <a:r>
              <a:rPr lang="en-US" i="1" u="sng" dirty="0"/>
              <a:t>a vector</a:t>
            </a:r>
            <a:r>
              <a:rPr lang="en-US" dirty="0"/>
              <a:t> given by the category of each element, provided by </a:t>
            </a:r>
            <a:r>
              <a:rPr lang="en-US" i="1" u="sng" dirty="0"/>
              <a:t>the other vector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1" y="2177347"/>
            <a:ext cx="81604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&gt; head(diamonds)</a:t>
            </a:r>
          </a:p>
          <a:p>
            <a:r>
              <a:rPr lang="en-US" sz="1400" dirty="0">
                <a:latin typeface="Courier New"/>
                <a:cs typeface="Courier New"/>
              </a:rPr>
              <a:t>  carat       cut color clarity depth table price    x    y    z</a:t>
            </a:r>
          </a:p>
          <a:p>
            <a:r>
              <a:rPr lang="en-US" sz="1400" dirty="0">
                <a:latin typeface="Courier New"/>
                <a:cs typeface="Courier New"/>
              </a:rPr>
              <a:t>1  0.23     Ideal     E     SI2  61.5    55   326 3.95 3.98 2.43</a:t>
            </a:r>
          </a:p>
          <a:p>
            <a:r>
              <a:rPr lang="en-US" sz="1400" dirty="0">
                <a:latin typeface="Courier New"/>
                <a:cs typeface="Courier New"/>
              </a:rPr>
              <a:t>2  0.21   Premium     E     SI1  59.8    61   326 3.89 3.84 2.31</a:t>
            </a:r>
          </a:p>
          <a:p>
            <a:r>
              <a:rPr lang="en-US" sz="1400" dirty="0">
                <a:latin typeface="Courier New"/>
                <a:cs typeface="Courier New"/>
              </a:rPr>
              <a:t>3  0.23      Good     E     VS1  56.9    65   327 4.05 4.07 2.31</a:t>
            </a:r>
          </a:p>
          <a:p>
            <a:r>
              <a:rPr lang="en-US" sz="1400" dirty="0">
                <a:latin typeface="Courier New"/>
                <a:cs typeface="Courier New"/>
              </a:rPr>
              <a:t>4  0.29   Premium     I     VS2  62.4    58   334 4.20 4.23 2.63</a:t>
            </a:r>
          </a:p>
          <a:p>
            <a:r>
              <a:rPr lang="en-US" sz="1400" dirty="0">
                <a:latin typeface="Courier New"/>
                <a:cs typeface="Courier New"/>
              </a:rPr>
              <a:t>5  0.31      Good     J     SI2  63.3    58   335 4.34 4.35 2.75</a:t>
            </a:r>
          </a:p>
          <a:p>
            <a:r>
              <a:rPr lang="en-US" sz="1400" dirty="0">
                <a:latin typeface="Courier New"/>
                <a:cs typeface="Courier New"/>
              </a:rPr>
              <a:t>6  0.24 Very Good     J    VVS2  62.8    57   336 3.94 3.96 2.48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&gt; </a:t>
            </a:r>
            <a:r>
              <a:rPr lang="en-US" sz="1400" dirty="0" err="1">
                <a:latin typeface="Courier New"/>
                <a:cs typeface="Courier New"/>
              </a:rPr>
              <a:t>tapply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diamonds$price</a:t>
            </a:r>
            <a:r>
              <a:rPr lang="en-US" sz="1400" dirty="0">
                <a:latin typeface="Courier New"/>
                <a:cs typeface="Courier New"/>
              </a:rPr>
              <a:t>, </a:t>
            </a:r>
            <a:r>
              <a:rPr lang="en-US" sz="1400" dirty="0" err="1">
                <a:latin typeface="Courier New"/>
                <a:cs typeface="Courier New"/>
              </a:rPr>
              <a:t>diamonds$cut</a:t>
            </a:r>
            <a:r>
              <a:rPr lang="en-US" sz="1400" dirty="0">
                <a:latin typeface="Courier New"/>
                <a:cs typeface="Courier New"/>
              </a:rPr>
              <a:t>, mean)</a:t>
            </a:r>
          </a:p>
          <a:p>
            <a:r>
              <a:rPr lang="en-US" sz="1400" dirty="0">
                <a:latin typeface="Courier New"/>
                <a:cs typeface="Courier New"/>
              </a:rPr>
              <a:t>     Fair      Good Very Good   Premium     Ideal </a:t>
            </a:r>
          </a:p>
          <a:p>
            <a:r>
              <a:rPr lang="en-US" sz="1400" dirty="0">
                <a:latin typeface="Courier New"/>
                <a:cs typeface="Courier New"/>
              </a:rPr>
              <a:t> 4358.758  3928.864  3981.760  4584.258  3457.542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607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73323"/>
            <a:ext cx="8229600" cy="579740"/>
          </a:xfrm>
        </p:spPr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76095"/>
            <a:ext cx="8229600" cy="10434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table()</a:t>
            </a:r>
          </a:p>
          <a:p>
            <a:pPr marL="0" indent="0">
              <a:buNone/>
            </a:pPr>
            <a:r>
              <a:rPr lang="en-US" dirty="0"/>
              <a:t>Determining counts for each category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0736" y="1819513"/>
            <a:ext cx="816041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&gt; head(diamonds)</a:t>
            </a:r>
          </a:p>
          <a:p>
            <a:r>
              <a:rPr lang="en-US" sz="1400" dirty="0">
                <a:latin typeface="Courier"/>
                <a:cs typeface="Courier"/>
              </a:rPr>
              <a:t>  carat       cut color clarity depth table price    x    y    z</a:t>
            </a:r>
          </a:p>
          <a:p>
            <a:r>
              <a:rPr lang="en-US" sz="1400" dirty="0">
                <a:latin typeface="Courier"/>
                <a:cs typeface="Courier"/>
              </a:rPr>
              <a:t>1  0.23     Ideal     E     SI2  61.5    55   326 3.95 3.98 2.43</a:t>
            </a:r>
          </a:p>
          <a:p>
            <a:r>
              <a:rPr lang="en-US" sz="1400" dirty="0">
                <a:latin typeface="Courier"/>
                <a:cs typeface="Courier"/>
              </a:rPr>
              <a:t>2  0.21   Premium     E     SI1  59.8    61   326 3.89 3.84 2.31</a:t>
            </a:r>
          </a:p>
          <a:p>
            <a:r>
              <a:rPr lang="en-US" sz="1400" dirty="0">
                <a:latin typeface="Courier"/>
                <a:cs typeface="Courier"/>
              </a:rPr>
              <a:t>3  0.23      Good     E     VS1  56.9    65   327 4.05 4.07 2.31</a:t>
            </a:r>
          </a:p>
          <a:p>
            <a:r>
              <a:rPr lang="en-US" sz="1400" dirty="0">
                <a:latin typeface="Courier"/>
                <a:cs typeface="Courier"/>
              </a:rPr>
              <a:t>4  0.29   Premium     I     VS2  62.4    58   334 4.20 4.23 2.63</a:t>
            </a:r>
          </a:p>
          <a:p>
            <a:r>
              <a:rPr lang="en-US" sz="1400" dirty="0">
                <a:latin typeface="Courier"/>
                <a:cs typeface="Courier"/>
              </a:rPr>
              <a:t>5  0.31      Good     J     SI2  63.3    58   335 4.34 4.35 2.75</a:t>
            </a:r>
          </a:p>
          <a:p>
            <a:r>
              <a:rPr lang="en-US" sz="1400" dirty="0">
                <a:latin typeface="Courier"/>
                <a:cs typeface="Courier"/>
              </a:rPr>
              <a:t>6  0.24 Very Good     J    VVS2  62.8    57   336 3.94 3.96 2.48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&gt; table(</a:t>
            </a:r>
            <a:r>
              <a:rPr lang="en-US" sz="1600" dirty="0" err="1">
                <a:latin typeface="Courier"/>
                <a:cs typeface="Courier"/>
              </a:rPr>
              <a:t>diamonds$cut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cs typeface="Courier"/>
              </a:rPr>
              <a:t>     Fair      Good Very Good   Premium     Ideal </a:t>
            </a:r>
          </a:p>
          <a:p>
            <a:r>
              <a:rPr lang="en-US" sz="1600" dirty="0">
                <a:latin typeface="Courier"/>
                <a:cs typeface="Courier"/>
              </a:rPr>
              <a:t>     1610      4906     12082     13791     21551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968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0667"/>
            <a:ext cx="8229600" cy="579740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8701" y="623510"/>
            <a:ext cx="5631153" cy="431401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 introduction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structure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input and output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Basic graphics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9D9D9"/>
                </a:solidFill>
              </a:rPr>
              <a:t>String operations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9D9D9"/>
                </a:solidFill>
              </a:rPr>
              <a:t>Functions</a:t>
            </a:r>
          </a:p>
          <a:p>
            <a:pPr>
              <a:lnSpc>
                <a:spcPct val="120000"/>
              </a:lnSpc>
            </a:pPr>
            <a:r>
              <a:rPr lang="en-US" sz="3200" dirty="0"/>
              <a:t>Simple statistical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21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statistical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2832"/>
                <a:ext cx="6841068" cy="3702781"/>
              </a:xfrm>
            </p:spPr>
            <p:txBody>
              <a:bodyPr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test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"/>
                    <a:cs typeface="Courier"/>
                  </a:rPr>
                  <a:t>d &lt;- c(12, 36, 24, 70)</a:t>
                </a:r>
              </a:p>
              <a:p>
                <a:pPr marL="0" indent="0">
                  <a:buNone/>
                </a:pPr>
                <a:r>
                  <a:rPr lang="en-US" dirty="0" err="1">
                    <a:latin typeface="Courier"/>
                    <a:cs typeface="Courier"/>
                  </a:rPr>
                  <a:t>dm</a:t>
                </a:r>
                <a:r>
                  <a:rPr lang="en-US" dirty="0">
                    <a:latin typeface="Courier"/>
                    <a:cs typeface="Courier"/>
                  </a:rPr>
                  <a:t> &lt;- matrix(d, </a:t>
                </a:r>
                <a:r>
                  <a:rPr lang="en-US" dirty="0" err="1">
                    <a:latin typeface="Courier"/>
                    <a:cs typeface="Courier"/>
                  </a:rPr>
                  <a:t>nrow</a:t>
                </a:r>
                <a:r>
                  <a:rPr lang="en-US" dirty="0">
                    <a:latin typeface="Courier"/>
                    <a:cs typeface="Courier"/>
                  </a:rPr>
                  <a:t>=2, </a:t>
                </a:r>
                <a:r>
                  <a:rPr lang="en-US" dirty="0" err="1">
                    <a:latin typeface="Courier"/>
                    <a:cs typeface="Courier"/>
                  </a:rPr>
                  <a:t>byrow</a:t>
                </a:r>
                <a:r>
                  <a:rPr lang="en-US" dirty="0">
                    <a:latin typeface="Courier"/>
                    <a:cs typeface="Courier"/>
                  </a:rPr>
                  <a:t>=T)</a:t>
                </a:r>
              </a:p>
              <a:p>
                <a:pPr marL="0" indent="0">
                  <a:buNone/>
                </a:pPr>
                <a:r>
                  <a:rPr lang="en-US" dirty="0" err="1">
                    <a:solidFill>
                      <a:srgbClr val="FF0000"/>
                    </a:solidFill>
                    <a:latin typeface="Courier"/>
                    <a:cs typeface="Courier"/>
                  </a:rPr>
                  <a:t>chisq.test</a:t>
                </a:r>
                <a:r>
                  <a:rPr lang="en-US" dirty="0">
                    <a:latin typeface="Courier"/>
                    <a:cs typeface="Courier"/>
                  </a:rPr>
                  <a:t>(</a:t>
                </a:r>
                <a:r>
                  <a:rPr lang="en-US" dirty="0" err="1">
                    <a:latin typeface="Courier"/>
                    <a:cs typeface="Courier"/>
                  </a:rPr>
                  <a:t>dm</a:t>
                </a:r>
                <a:r>
                  <a:rPr lang="en-US" dirty="0">
                    <a:latin typeface="Courier"/>
                    <a:cs typeface="Courier"/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latin typeface="Courier"/>
                  <a:cs typeface="Courier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data:  </a:t>
                </a:r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dm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X-squared = 0, </a:t>
                </a:r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df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= 1, p-value = 1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2832"/>
                <a:ext cx="6841068" cy="3702781"/>
              </a:xfrm>
              <a:blipFill>
                <a:blip r:embed="rId2"/>
                <a:stretch>
                  <a:fillRect l="-1670" t="-1706" b="-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728176"/>
              </p:ext>
            </p:extLst>
          </p:nvPr>
        </p:nvGraphicFramePr>
        <p:xfrm>
          <a:off x="6331447" y="1451835"/>
          <a:ext cx="207896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3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94718" y="1702897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9353" y="967782"/>
            <a:ext cx="379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72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8010"/>
            <a:ext cx="8229600" cy="579740"/>
          </a:xfrm>
        </p:spPr>
        <p:txBody>
          <a:bodyPr/>
          <a:lstStyle/>
          <a:p>
            <a:r>
              <a:rPr lang="en-US" dirty="0"/>
              <a:t>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0086"/>
            <a:ext cx="6119282" cy="422852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t.test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Performs one and two sample t-tests on vectors of data.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Student's sleep data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plot(extra ~ group, data = sleep)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t-test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with(sleep, </a:t>
            </a:r>
            <a:r>
              <a:rPr lang="en-US" sz="1800" dirty="0" err="1">
                <a:latin typeface="Courier New"/>
                <a:cs typeface="Courier New"/>
              </a:rPr>
              <a:t>t.test</a:t>
            </a:r>
            <a:r>
              <a:rPr lang="en-US" sz="1800" dirty="0">
                <a:latin typeface="Courier New"/>
                <a:cs typeface="Courier New"/>
              </a:rPr>
              <a:t>(extra[group == 1], extra[group == 2]))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Formula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t.test</a:t>
            </a:r>
            <a:r>
              <a:rPr lang="en-US" sz="1800" dirty="0">
                <a:latin typeface="Courier New"/>
                <a:cs typeface="Courier New"/>
              </a:rPr>
              <a:t>(extra ~ group, data = sleep)</a:t>
            </a:r>
          </a:p>
          <a:p>
            <a:endParaRPr lang="en-US" sz="1800" dirty="0">
              <a:latin typeface="Courier New"/>
              <a:cs typeface="Courier New"/>
            </a:endParaRPr>
          </a:p>
        </p:txBody>
      </p:sp>
      <p:pic>
        <p:nvPicPr>
          <p:cNvPr id="4" name="Picture 3" descr="Screenshot 2017-02-08 15.46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8894" y="108618"/>
            <a:ext cx="788040" cy="2602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46518" y="-713317"/>
            <a:ext cx="121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sleep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567" y="2950634"/>
            <a:ext cx="2192866" cy="219286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523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579740"/>
          </a:xfrm>
        </p:spPr>
        <p:txBody>
          <a:bodyPr/>
          <a:lstStyle/>
          <a:p>
            <a:r>
              <a:rPr lang="en-US" dirty="0"/>
              <a:t>Linear 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635" y="594041"/>
            <a:ext cx="6362463" cy="17326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Fitting a linear model</a:t>
            </a:r>
          </a:p>
          <a:p>
            <a:pPr marL="0" indent="0">
              <a:buNone/>
            </a:pPr>
            <a:r>
              <a:rPr lang="en-US" dirty="0"/>
              <a:t>lm(formula, data = </a:t>
            </a:r>
            <a:r>
              <a:rPr lang="en-US" dirty="0" err="1"/>
              <a:t>data.frame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pc &lt;- lm(price ~ carat, data=diamonds)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summary(pc)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71254" y="2263530"/>
            <a:ext cx="591024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Residuals:</a:t>
            </a:r>
          </a:p>
          <a:p>
            <a:r>
              <a:rPr lang="en-US" sz="1200" dirty="0">
                <a:latin typeface="Courier"/>
                <a:cs typeface="Courier"/>
              </a:rPr>
              <a:t>     Min       1Q   Median       3Q      Max </a:t>
            </a:r>
          </a:p>
          <a:p>
            <a:r>
              <a:rPr lang="en-US" sz="1200" dirty="0">
                <a:latin typeface="Courier"/>
                <a:cs typeface="Courier"/>
              </a:rPr>
              <a:t>-18585.3   -804.8    -18.9    537.4  12731.7 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Coefficients:</a:t>
            </a:r>
          </a:p>
          <a:p>
            <a:r>
              <a:rPr lang="en-US" sz="1200" dirty="0">
                <a:latin typeface="Courier"/>
                <a:cs typeface="Courier"/>
              </a:rPr>
              <a:t>            Estimate Std. Error t value </a:t>
            </a:r>
            <a:r>
              <a:rPr lang="en-US" sz="1200" dirty="0" err="1">
                <a:latin typeface="Courier"/>
                <a:cs typeface="Courier"/>
              </a:rPr>
              <a:t>Pr</a:t>
            </a:r>
            <a:r>
              <a:rPr lang="en-US" sz="1200" dirty="0">
                <a:latin typeface="Courier"/>
                <a:cs typeface="Courier"/>
              </a:rPr>
              <a:t>(&gt;|t|)    </a:t>
            </a:r>
          </a:p>
          <a:p>
            <a:r>
              <a:rPr lang="en-US" sz="1200" dirty="0">
                <a:latin typeface="Courier"/>
                <a:cs typeface="Courier"/>
              </a:rPr>
              <a:t>(Intercept) -2256.36      13.06  -172.8   &lt;2e-16 ***</a:t>
            </a:r>
          </a:p>
          <a:p>
            <a:r>
              <a:rPr lang="en-US" sz="1200" dirty="0">
                <a:latin typeface="Courier"/>
                <a:cs typeface="Courier"/>
              </a:rPr>
              <a:t>carat        7756.43      14.07   551.4   &lt;2e-16 ***</a:t>
            </a:r>
          </a:p>
          <a:p>
            <a:r>
              <a:rPr lang="en-US" sz="1200" dirty="0">
                <a:latin typeface="Courier"/>
                <a:cs typeface="Courier"/>
              </a:rPr>
              <a:t>---</a:t>
            </a:r>
          </a:p>
          <a:p>
            <a:r>
              <a:rPr lang="en-US" sz="1200" dirty="0" err="1">
                <a:latin typeface="Courier"/>
                <a:cs typeface="Courier"/>
              </a:rPr>
              <a:t>Signif</a:t>
            </a:r>
            <a:r>
              <a:rPr lang="en-US" sz="1200" dirty="0">
                <a:latin typeface="Courier"/>
                <a:cs typeface="Courier"/>
              </a:rPr>
              <a:t>. codes:  0 ‘***’ 0.001 ‘**’ 0.01 ‘*’ 0.05 ‘.’ 0.1 ‘ ’ 1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Residual standard error: 1549 on 53938 degrees of freedom</a:t>
            </a:r>
          </a:p>
          <a:p>
            <a:r>
              <a:rPr lang="en-US" sz="1200" dirty="0">
                <a:latin typeface="Courier"/>
                <a:cs typeface="Courier"/>
              </a:rPr>
              <a:t>Multiple R-squared:  0.8493,	Adjusted R-squared:  0.8493 </a:t>
            </a:r>
          </a:p>
          <a:p>
            <a:r>
              <a:rPr lang="en-US" sz="1200" dirty="0">
                <a:latin typeface="Courier"/>
                <a:cs typeface="Courier"/>
              </a:rPr>
              <a:t>F-statistic: 3.041e+05 on 1 and 53938 DF,  p-value: &lt; 2.2e-16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073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7181" y="823117"/>
            <a:ext cx="6684197" cy="195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ANOVA</a:t>
            </a:r>
          </a:p>
          <a:p>
            <a:pPr marL="0" indent="0">
              <a:buNone/>
            </a:pPr>
            <a:r>
              <a:rPr lang="en-US" dirty="0" err="1"/>
              <a:t>anova</a:t>
            </a:r>
            <a:r>
              <a:rPr lang="en-US" dirty="0"/>
              <a:t>(model)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pcc</a:t>
            </a:r>
            <a:r>
              <a:rPr lang="en-US" sz="1600" dirty="0">
                <a:latin typeface="Courier"/>
                <a:cs typeface="Courier"/>
              </a:rPr>
              <a:t> &lt;- lm(price ~ carat + cut, data=diamonds)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anova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pcc</a:t>
            </a:r>
            <a:r>
              <a:rPr lang="en-US" sz="1600" dirty="0">
                <a:latin typeface="Courier"/>
                <a:cs typeface="Courier"/>
              </a:rPr>
              <a:t>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2979" y="2859738"/>
            <a:ext cx="635656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>
                <a:latin typeface="Courier"/>
                <a:cs typeface="Courier"/>
              </a:defRPr>
            </a:lvl1pPr>
          </a:lstStyle>
          <a:p>
            <a:r>
              <a:rPr lang="en-US" sz="1200" dirty="0"/>
              <a:t>Analysis of Variance Table</a:t>
            </a:r>
          </a:p>
          <a:p>
            <a:endParaRPr lang="en-US" sz="1200" dirty="0"/>
          </a:p>
          <a:p>
            <a:r>
              <a:rPr lang="en-US" sz="1200" dirty="0"/>
              <a:t>Response: price</a:t>
            </a:r>
          </a:p>
          <a:p>
            <a:r>
              <a:rPr lang="en-US" sz="1200" dirty="0"/>
              <a:t>             </a:t>
            </a:r>
            <a:r>
              <a:rPr lang="en-US" sz="1200" dirty="0" err="1"/>
              <a:t>Df</a:t>
            </a:r>
            <a:r>
              <a:rPr lang="en-US" sz="1200" dirty="0"/>
              <a:t>     Sum </a:t>
            </a:r>
            <a:r>
              <a:rPr lang="en-US" sz="1200" dirty="0" err="1"/>
              <a:t>Sq</a:t>
            </a:r>
            <a:r>
              <a:rPr lang="en-US" sz="1200" dirty="0"/>
              <a:t>    Mean </a:t>
            </a:r>
            <a:r>
              <a:rPr lang="en-US" sz="1200" dirty="0" err="1"/>
              <a:t>Sq</a:t>
            </a:r>
            <a:r>
              <a:rPr lang="en-US" sz="1200" dirty="0"/>
              <a:t>   F value    </a:t>
            </a:r>
            <a:r>
              <a:rPr lang="en-US" sz="1200" dirty="0" err="1"/>
              <a:t>Pr</a:t>
            </a:r>
            <a:r>
              <a:rPr lang="en-US" sz="1200" dirty="0"/>
              <a:t>(&gt;F)    </a:t>
            </a:r>
          </a:p>
          <a:p>
            <a:r>
              <a:rPr lang="en-US" sz="1200" dirty="0"/>
              <a:t>carat         1 7.2913e+11 7.2913e+11 319162.11 &lt; 2.2e-16 ***</a:t>
            </a:r>
          </a:p>
          <a:p>
            <a:r>
              <a:rPr lang="en-US" sz="1200" dirty="0"/>
              <a:t>cut           4 6.1332e+09 1.5333e+09    671.17 &lt; 2.2e-16 ***</a:t>
            </a:r>
          </a:p>
          <a:p>
            <a:r>
              <a:rPr lang="en-US" sz="1200" dirty="0"/>
              <a:t>Residuals 53934 1.2321e+11 2.2845e+06                        </a:t>
            </a:r>
          </a:p>
          <a:p>
            <a:r>
              <a:rPr lang="en-US" sz="1200" dirty="0"/>
              <a:t>---</a:t>
            </a:r>
          </a:p>
          <a:p>
            <a:r>
              <a:rPr lang="en-US" sz="1200" dirty="0" err="1"/>
              <a:t>Signif</a:t>
            </a:r>
            <a:r>
              <a:rPr lang="en-US" sz="1200" dirty="0"/>
              <a:t>. codes:  0 ‘***’ 0.001 ‘**’ 0.01 ‘*’ 0.05 ‘.’ 0.1 ‘ ’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686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chi-square test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7311" y="905664"/>
            <a:ext cx="6235700" cy="40318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rgbClr val="17375E"/>
                </a:solidFill>
              </a:rPr>
              <a:t>chisq.test</a:t>
            </a:r>
            <a:endParaRPr lang="en-US" sz="2800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 &lt;- c(12, 36, 24, 70)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dm</a:t>
            </a:r>
            <a:r>
              <a:rPr lang="en-US" dirty="0">
                <a:latin typeface="Courier"/>
                <a:cs typeface="Courier"/>
              </a:rPr>
              <a:t> &lt;- matrix(d, </a:t>
            </a:r>
            <a:r>
              <a:rPr lang="en-US" dirty="0" err="1">
                <a:latin typeface="Courier"/>
                <a:cs typeface="Courier"/>
              </a:rPr>
              <a:t>nrow</a:t>
            </a:r>
            <a:r>
              <a:rPr lang="en-US" dirty="0">
                <a:latin typeface="Courier"/>
                <a:cs typeface="Courier"/>
              </a:rPr>
              <a:t>=2, </a:t>
            </a:r>
            <a:r>
              <a:rPr lang="en-US" dirty="0" err="1">
                <a:latin typeface="Courier"/>
                <a:cs typeface="Courier"/>
              </a:rPr>
              <a:t>byrow</a:t>
            </a:r>
            <a:r>
              <a:rPr lang="en-US" dirty="0">
                <a:latin typeface="Courier"/>
                <a:cs typeface="Courier"/>
              </a:rPr>
              <a:t>=T)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chisq.test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dm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data: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X-squared = 0,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= 1, p-value = 1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623464"/>
              </p:ext>
            </p:extLst>
          </p:nvPr>
        </p:nvGraphicFramePr>
        <p:xfrm>
          <a:off x="6633011" y="2758798"/>
          <a:ext cx="207896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3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96282" y="3001695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70917" y="2274745"/>
            <a:ext cx="379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025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34" y="1111826"/>
            <a:ext cx="8229600" cy="2311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"apply" function family</a:t>
            </a:r>
          </a:p>
          <a:p>
            <a:pPr marL="0" indent="0">
              <a:buNone/>
            </a:pPr>
            <a:r>
              <a:rPr lang="en-US" sz="1600" dirty="0">
                <a:hlinkClick r:id="rId2"/>
              </a:rPr>
              <a:t>https://www.datacamp.com/community/tutorials/r-tutorial-apply-family#gs.YUI=Luc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800" dirty="0"/>
              <a:t>Statistical modeling with R</a:t>
            </a:r>
          </a:p>
          <a:p>
            <a:pPr marL="0" indent="0">
              <a:buNone/>
            </a:pPr>
            <a:r>
              <a:rPr lang="en-US" sz="1600" dirty="0">
                <a:hlinkClick r:id="rId3"/>
              </a:rPr>
              <a:t>http://www.analyticsforfun.com/2014/06/performing-anova-test-in-r-results-and.html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818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help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57172" y="1014675"/>
            <a:ext cx="6557539" cy="3114150"/>
          </a:xfrm>
        </p:spPr>
        <p:txBody>
          <a:bodyPr>
            <a:normAutofit/>
          </a:bodyPr>
          <a:lstStyle/>
          <a:p>
            <a:r>
              <a:rPr lang="en-US" sz="2800" dirty="0"/>
              <a:t>help(</a:t>
            </a:r>
            <a:r>
              <a:rPr lang="en-US" sz="2800" dirty="0" err="1"/>
              <a:t>ls</a:t>
            </a:r>
            <a:r>
              <a:rPr lang="en-US" sz="2800" dirty="0"/>
              <a:t>)</a:t>
            </a:r>
          </a:p>
          <a:p>
            <a:r>
              <a:rPr lang="en-US" sz="2800" dirty="0"/>
              <a:t>?</a:t>
            </a:r>
            <a:r>
              <a:rPr lang="en-US" sz="2800" dirty="0" err="1"/>
              <a:t>ls</a:t>
            </a:r>
            <a:endParaRPr lang="en-US" sz="2800" dirty="0"/>
          </a:p>
          <a:p>
            <a:r>
              <a:rPr lang="en-US" sz="2800" dirty="0"/>
              <a:t>??</a:t>
            </a:r>
            <a:r>
              <a:rPr lang="en-US" sz="2800" dirty="0" err="1"/>
              <a:t>colsum</a:t>
            </a:r>
            <a:r>
              <a:rPr lang="en-US" sz="2800" dirty="0"/>
              <a:t>: ambiguous search</a:t>
            </a:r>
          </a:p>
          <a:p>
            <a:r>
              <a:rPr lang="en-US" sz="2800" dirty="0">
                <a:hlinkClick r:id="rId3"/>
              </a:rPr>
              <a:t>R reference card</a:t>
            </a:r>
            <a:endParaRPr lang="en-US" sz="2800" dirty="0"/>
          </a:p>
          <a:p>
            <a:r>
              <a:rPr lang="en-US" sz="2800" dirty="0" err="1"/>
              <a:t>stackoverflow</a:t>
            </a:r>
            <a:endParaRPr lang="en-US" sz="2800" dirty="0"/>
          </a:p>
          <a:p>
            <a:r>
              <a:rPr lang="en-US" sz="2800" dirty="0"/>
              <a:t>Google, ChatGPT, 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57172" y="4305598"/>
            <a:ext cx="4352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 learning: </a:t>
            </a:r>
            <a:r>
              <a:rPr lang="en-US" sz="2400" dirty="0">
                <a:hlinkClick r:id="rId4"/>
              </a:rPr>
              <a:t>http://swirlstats.com/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683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8469" y="852998"/>
            <a:ext cx="7547061" cy="40845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Rstudio</a:t>
            </a:r>
            <a:r>
              <a:rPr lang="en-US" dirty="0"/>
              <a:t> is an open-source integrated development environment (IDE) for 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 your own machine (</a:t>
            </a:r>
            <a:r>
              <a:rPr lang="en-US" dirty="0" err="1"/>
              <a:t>Rstudio</a:t>
            </a:r>
            <a:r>
              <a:rPr lang="en-US" dirty="0"/>
              <a:t> Desktop)</a:t>
            </a:r>
          </a:p>
          <a:p>
            <a:pPr marL="0" indent="0">
              <a:buNone/>
            </a:pPr>
            <a:r>
              <a:rPr lang="en-US" dirty="0"/>
              <a:t>Download and install </a:t>
            </a:r>
            <a:r>
              <a:rPr lang="en-US" dirty="0">
                <a:hlinkClick r:id="rId2"/>
              </a:rPr>
              <a:t>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Download and install </a:t>
            </a:r>
            <a:r>
              <a:rPr lang="en-US" dirty="0" err="1">
                <a:hlinkClick r:id="rId3"/>
              </a:rPr>
              <a:t>Rstudio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Rstudio</a:t>
            </a:r>
            <a:r>
              <a:rPr lang="en-US" dirty="0"/>
              <a:t> at </a:t>
            </a:r>
            <a:r>
              <a:rPr lang="en-US" dirty="0" err="1"/>
              <a:t>Beocat</a:t>
            </a:r>
            <a:r>
              <a:rPr lang="en-US" dirty="0"/>
              <a:t> (</a:t>
            </a:r>
            <a:r>
              <a:rPr lang="en-US" dirty="0" err="1"/>
              <a:t>Rstudio</a:t>
            </a:r>
            <a:r>
              <a:rPr lang="en-US" dirty="0"/>
              <a:t> server)</a:t>
            </a:r>
          </a:p>
          <a:p>
            <a:pPr marL="0" indent="0">
              <a:buNone/>
            </a:pPr>
            <a:r>
              <a:rPr lang="en-US" b="1" dirty="0"/>
              <a:t>https://</a:t>
            </a:r>
            <a:r>
              <a:rPr lang="en-US" b="1" dirty="0" err="1"/>
              <a:t>ondemand.beocat.ksu.edu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Your KSU ID and password to login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629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Adventures with 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726" y="774179"/>
            <a:ext cx="6021274" cy="4004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98726" y="4764108"/>
            <a:ext cx="5081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www.nature.com</a:t>
            </a:r>
            <a:r>
              <a:rPr lang="en-US" sz="1200" dirty="0"/>
              <a:t>/news/programming-tools-adventures-with-r-1.16609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646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sapply</a:t>
            </a:r>
            <a:r>
              <a:rPr lang="en-US" dirty="0"/>
              <a:t> and </a:t>
            </a:r>
            <a:r>
              <a:rPr lang="en-US" dirty="0" err="1"/>
              <a:t>lapply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020" y="882798"/>
            <a:ext cx="8695872" cy="38035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sapply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() and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lapply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sz="2000" dirty="0"/>
              <a:t>work in a similar way, calling the specified function for each item of a list or vector.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&gt; </a:t>
            </a:r>
            <a:r>
              <a:rPr lang="en-US" sz="1800" dirty="0" err="1">
                <a:latin typeface="Courier New"/>
                <a:cs typeface="Courier New"/>
              </a:rPr>
              <a:t>sapply</a:t>
            </a:r>
            <a:r>
              <a:rPr lang="en-US" sz="1800" dirty="0">
                <a:latin typeface="Courier New"/>
                <a:cs typeface="Courier New"/>
              </a:rPr>
              <a:t>(1:3, function(x) x^2)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[1] 1 4 9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lapply</a:t>
            </a:r>
            <a:r>
              <a:rPr lang="en-US" dirty="0">
                <a:solidFill>
                  <a:srgbClr val="FF0000"/>
                </a:solidFill>
              </a:rPr>
              <a:t> returns a list rather than a vector: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&gt; </a:t>
            </a:r>
            <a:r>
              <a:rPr lang="en-US" sz="1800" dirty="0" err="1">
                <a:latin typeface="Courier New"/>
                <a:cs typeface="Courier New"/>
              </a:rPr>
              <a:t>lapply</a:t>
            </a:r>
            <a:r>
              <a:rPr lang="en-US" sz="1800" dirty="0">
                <a:latin typeface="Courier New"/>
                <a:cs typeface="Courier New"/>
              </a:rPr>
              <a:t>(1:2, function(x) x^2)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[[1]]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[1] 1</a:t>
            </a:r>
          </a:p>
          <a:p>
            <a:pPr marL="0" indent="0">
              <a:buNone/>
            </a:pPr>
            <a:endParaRPr lang="en-US" sz="14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[[2]]</a:t>
            </a:r>
          </a:p>
          <a:p>
            <a:pPr marL="0" indent="0">
              <a:buNone/>
            </a:pPr>
            <a:r>
              <a:rPr lang="en-US" sz="1400" dirty="0">
                <a:latin typeface="Courier New"/>
                <a:cs typeface="Courier New"/>
              </a:rPr>
              <a:t>[1]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99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579740"/>
          </a:xfrm>
        </p:spPr>
        <p:txBody>
          <a:bodyPr/>
          <a:lstStyle/>
          <a:p>
            <a:r>
              <a:rPr lang="en-US" dirty="0" err="1"/>
              <a:t>mapply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8939"/>
            <a:ext cx="8229600" cy="43382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mapply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vectorize</a:t>
            </a:r>
            <a:r>
              <a:rPr lang="en-US" dirty="0"/>
              <a:t> arguments to a function that is not usually accepting vectors as arguments.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&gt; </a:t>
            </a:r>
            <a:r>
              <a:rPr lang="da-DK" sz="1200" dirty="0" err="1">
                <a:latin typeface="Courier New"/>
                <a:cs typeface="Courier New"/>
              </a:rPr>
              <a:t>rep</a:t>
            </a:r>
            <a:r>
              <a:rPr lang="da-DK" sz="1200" dirty="0">
                <a:latin typeface="Courier New"/>
                <a:cs typeface="Courier New"/>
              </a:rPr>
              <a:t>(1:3, 3)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1 2 3 1 2 3 1 2 3</a:t>
            </a:r>
          </a:p>
          <a:p>
            <a:pPr marL="0" indent="0">
              <a:buNone/>
            </a:pPr>
            <a:endParaRPr lang="da-DK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&gt; </a:t>
            </a:r>
            <a:r>
              <a:rPr lang="da-DK" sz="1200" dirty="0" err="1">
                <a:latin typeface="Courier New"/>
                <a:cs typeface="Courier New"/>
              </a:rPr>
              <a:t>mapply</a:t>
            </a:r>
            <a:r>
              <a:rPr lang="da-DK" sz="1200" dirty="0">
                <a:latin typeface="Courier New"/>
                <a:cs typeface="Courier New"/>
              </a:rPr>
              <a:t>(</a:t>
            </a:r>
            <a:r>
              <a:rPr lang="da-DK" sz="1200" dirty="0" err="1">
                <a:latin typeface="Courier New"/>
                <a:cs typeface="Courier New"/>
              </a:rPr>
              <a:t>rep</a:t>
            </a:r>
            <a:r>
              <a:rPr lang="da-DK" sz="1200" dirty="0">
                <a:latin typeface="Courier New"/>
                <a:cs typeface="Courier New"/>
              </a:rPr>
              <a:t>, 1:3, 3)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     [,1] [,2] [,3]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[1,]    1    2    3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[2,]    1    2    3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[3,]    1    2    3</a:t>
            </a:r>
          </a:p>
          <a:p>
            <a:pPr marL="0" indent="0">
              <a:buNone/>
            </a:pPr>
            <a:endParaRPr lang="da-DK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&gt; </a:t>
            </a:r>
            <a:r>
              <a:rPr lang="da-DK" sz="1200" dirty="0" err="1">
                <a:latin typeface="Courier New"/>
                <a:cs typeface="Courier New"/>
              </a:rPr>
              <a:t>mapply</a:t>
            </a:r>
            <a:r>
              <a:rPr lang="da-DK" sz="1200" dirty="0">
                <a:latin typeface="Courier New"/>
                <a:cs typeface="Courier New"/>
              </a:rPr>
              <a:t>(</a:t>
            </a:r>
            <a:r>
              <a:rPr lang="da-DK" sz="1200" dirty="0" err="1">
                <a:latin typeface="Courier New"/>
                <a:cs typeface="Courier New"/>
              </a:rPr>
              <a:t>rep</a:t>
            </a:r>
            <a:r>
              <a:rPr lang="da-DK" sz="1200" dirty="0">
                <a:latin typeface="Courier New"/>
                <a:cs typeface="Courier New"/>
              </a:rPr>
              <a:t>, 1:3, 3:1)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[[1]]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1 1 1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[[2]]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2 2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[[3]]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3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19286" y="1548032"/>
            <a:ext cx="4902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apply each element from the 3</a:t>
            </a:r>
            <a:r>
              <a:rPr lang="en-US" sz="2400" baseline="30000" dirty="0"/>
              <a:t>rd</a:t>
            </a:r>
            <a:r>
              <a:rPr lang="en-US" sz="2400" dirty="0"/>
              <a:t> argument to each element in the 2</a:t>
            </a:r>
            <a:r>
              <a:rPr lang="en-US" sz="2400" baseline="30000" dirty="0"/>
              <a:t>nd</a:t>
            </a:r>
            <a:r>
              <a:rPr lang="en-US" sz="2400" dirty="0"/>
              <a:t> argument using the function specified in the 1</a:t>
            </a:r>
            <a:r>
              <a:rPr lang="en-US" sz="2400" baseline="30000" dirty="0"/>
              <a:t>st</a:t>
            </a:r>
            <a:r>
              <a:rPr lang="en-US" sz="2400" dirty="0"/>
              <a:t> argument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combine them by column or organize them in a data frame or a list format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5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8066" y="165599"/>
            <a:ext cx="4250267" cy="772987"/>
          </a:xfrm>
        </p:spPr>
        <p:txBody>
          <a:bodyPr/>
          <a:lstStyle/>
          <a:p>
            <a:r>
              <a:rPr lang="en-US" dirty="0"/>
              <a:t>Example – Christmas tree</a:t>
            </a:r>
          </a:p>
        </p:txBody>
      </p:sp>
      <p:pic>
        <p:nvPicPr>
          <p:cNvPr id="4" name="Picture 3" descr="Screenshot 2017-01-26 09.0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20" y="165599"/>
            <a:ext cx="2457936" cy="4821146"/>
          </a:xfrm>
          <a:prstGeom prst="rect">
            <a:avLst/>
          </a:prstGeom>
        </p:spPr>
      </p:pic>
      <p:pic>
        <p:nvPicPr>
          <p:cNvPr id="5" name="Picture 4" descr="Screenshot 2017-01-26 09.02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620" y="1246521"/>
            <a:ext cx="3214141" cy="3149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4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1426"/>
            <a:ext cx="8229600" cy="579740"/>
          </a:xfrm>
        </p:spPr>
        <p:txBody>
          <a:bodyPr/>
          <a:lstStyle/>
          <a:p>
            <a:r>
              <a:rPr lang="en-US" dirty="0"/>
              <a:t>aggregate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088303"/>
            <a:ext cx="79818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&gt; aggregate(</a:t>
            </a:r>
            <a:r>
              <a:rPr lang="en-US" sz="1600" dirty="0" err="1">
                <a:latin typeface="Courier New"/>
                <a:cs typeface="Courier New"/>
              </a:rPr>
              <a:t>diamonds$price</a:t>
            </a:r>
            <a:r>
              <a:rPr lang="en-US" sz="1600" dirty="0">
                <a:latin typeface="Courier New"/>
                <a:cs typeface="Courier New"/>
              </a:rPr>
              <a:t>, by=list(</a:t>
            </a:r>
            <a:r>
              <a:rPr lang="en-US" sz="1600" dirty="0" err="1">
                <a:latin typeface="Courier New"/>
                <a:cs typeface="Courier New"/>
              </a:rPr>
              <a:t>diamonds$cut</a:t>
            </a:r>
            <a:r>
              <a:rPr lang="en-US" sz="1600" dirty="0">
                <a:latin typeface="Courier New"/>
                <a:cs typeface="Courier New"/>
              </a:rPr>
              <a:t>), FUN=mean)</a:t>
            </a:r>
          </a:p>
          <a:p>
            <a:r>
              <a:rPr lang="en-US" sz="1600" dirty="0">
                <a:latin typeface="Courier New"/>
                <a:cs typeface="Courier New"/>
              </a:rPr>
              <a:t> Group.1        x</a:t>
            </a:r>
          </a:p>
          <a:p>
            <a:r>
              <a:rPr lang="en-US" sz="1600" dirty="0">
                <a:latin typeface="Courier New"/>
                <a:cs typeface="Courier New"/>
              </a:rPr>
              <a:t>1      Fair 4358.758</a:t>
            </a:r>
          </a:p>
          <a:p>
            <a:r>
              <a:rPr lang="en-US" sz="1600" dirty="0">
                <a:latin typeface="Courier New"/>
                <a:cs typeface="Courier New"/>
              </a:rPr>
              <a:t>2      Good 3928.864</a:t>
            </a:r>
          </a:p>
          <a:p>
            <a:r>
              <a:rPr lang="en-US" sz="1600" dirty="0">
                <a:latin typeface="Courier New"/>
                <a:cs typeface="Courier New"/>
              </a:rPr>
              <a:t>3 Very Good 3981.760</a:t>
            </a:r>
          </a:p>
          <a:p>
            <a:r>
              <a:rPr lang="en-US" sz="1600" dirty="0">
                <a:latin typeface="Courier New"/>
                <a:cs typeface="Courier New"/>
              </a:rPr>
              <a:t>4   Premium 4584.258</a:t>
            </a:r>
          </a:p>
          <a:p>
            <a:r>
              <a:rPr lang="en-US" sz="1600" dirty="0">
                <a:latin typeface="Courier New"/>
                <a:cs typeface="Courier New"/>
              </a:rPr>
              <a:t>5     Ideal 3457.542</a:t>
            </a:r>
          </a:p>
        </p:txBody>
      </p:sp>
      <p:sp>
        <p:nvSpPr>
          <p:cNvPr id="5" name="Rectangle 4"/>
          <p:cNvSpPr/>
          <p:nvPr/>
        </p:nvSpPr>
        <p:spPr>
          <a:xfrm>
            <a:off x="505957" y="1754916"/>
            <a:ext cx="8246533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/>
                <a:cs typeface="Courier New"/>
              </a:rPr>
              <a:t>carat       cut color clarity depth table price    x    y    z</a:t>
            </a:r>
          </a:p>
          <a:p>
            <a:r>
              <a:rPr lang="en-US" sz="1100" dirty="0">
                <a:latin typeface="Courier New"/>
                <a:cs typeface="Courier New"/>
              </a:rPr>
              <a:t>1  0.23     Ideal     E     SI2  61.5    55   326 3.95 3.98 2.43</a:t>
            </a:r>
          </a:p>
          <a:p>
            <a:r>
              <a:rPr lang="en-US" sz="1100" dirty="0">
                <a:latin typeface="Courier New"/>
                <a:cs typeface="Courier New"/>
              </a:rPr>
              <a:t>2  0.21   Premium     E     SI1  59.8    61   326 3.89 3.84 2.31</a:t>
            </a:r>
          </a:p>
          <a:p>
            <a:r>
              <a:rPr lang="en-US" sz="1100" dirty="0">
                <a:latin typeface="Courier New"/>
                <a:cs typeface="Courier New"/>
              </a:rPr>
              <a:t>3  0.23      Good     E     VS1  56.9    65   327 4.05 4.07 2.31</a:t>
            </a:r>
          </a:p>
          <a:p>
            <a:r>
              <a:rPr lang="en-US" sz="1100" dirty="0">
                <a:latin typeface="Courier New"/>
                <a:cs typeface="Courier New"/>
              </a:rPr>
              <a:t>4  0.29   Premium     I     VS2  62.4    58   334 4.20 4.23 2.63</a:t>
            </a:r>
          </a:p>
          <a:p>
            <a:r>
              <a:rPr lang="en-US" sz="1100" dirty="0">
                <a:latin typeface="Courier New"/>
                <a:cs typeface="Courier New"/>
              </a:rPr>
              <a:t>5  0.31      Good     J     SI2  63.3    58   335 4.34 4.35 2.75</a:t>
            </a:r>
          </a:p>
          <a:p>
            <a:r>
              <a:rPr lang="en-US" sz="1100" dirty="0">
                <a:latin typeface="Courier New"/>
                <a:cs typeface="Courier New"/>
              </a:rPr>
              <a:t>6  0.24 Very Good     J    VVS2  62.8    57   336 3.94 3.96 2.48</a:t>
            </a:r>
          </a:p>
        </p:txBody>
      </p:sp>
      <p:sp>
        <p:nvSpPr>
          <p:cNvPr id="6" name="Rectangle 5"/>
          <p:cNvSpPr/>
          <p:nvPr/>
        </p:nvSpPr>
        <p:spPr>
          <a:xfrm>
            <a:off x="467858" y="634269"/>
            <a:ext cx="83227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aggregate(X, by, FUN, ...)</a:t>
            </a:r>
          </a:p>
          <a:p>
            <a:r>
              <a:rPr lang="en-US" sz="2000" dirty="0">
                <a:solidFill>
                  <a:srgbClr val="17375E"/>
                </a:solidFill>
              </a:rPr>
              <a:t>Splits the data into subsets, computes summary statistics for each, and returns the result in a convenient form.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37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commands, case sensitivity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75556" y="978810"/>
            <a:ext cx="8605158" cy="3958711"/>
          </a:xfrm>
        </p:spPr>
        <p:txBody>
          <a:bodyPr>
            <a:normAutofit fontScale="70000" lnSpcReduction="20000"/>
          </a:bodyPr>
          <a:lstStyle/>
          <a:p>
            <a:r>
              <a:rPr lang="en-US" sz="3400" b="1" dirty="0">
                <a:solidFill>
                  <a:srgbClr val="17375E"/>
                </a:solidFill>
              </a:rPr>
              <a:t>Expression: </a:t>
            </a:r>
            <a:r>
              <a:rPr lang="en-US" sz="2900" dirty="0"/>
              <a:t>Print the value and not save the value in the environment</a:t>
            </a:r>
          </a:p>
          <a:p>
            <a:pPr marL="0" indent="0">
              <a:buNone/>
            </a:pPr>
            <a:r>
              <a:rPr lang="en-US" sz="2900" dirty="0"/>
              <a:t>2 + 4</a:t>
            </a:r>
          </a:p>
          <a:p>
            <a:pPr marL="0" indent="0">
              <a:buNone/>
            </a:pPr>
            <a:r>
              <a:rPr lang="en-US" sz="2900" dirty="0"/>
              <a:t>68 * 0.15</a:t>
            </a:r>
          </a:p>
          <a:p>
            <a:r>
              <a:rPr lang="en-US" sz="3400" b="1" dirty="0">
                <a:solidFill>
                  <a:srgbClr val="17375E"/>
                </a:solidFill>
              </a:rPr>
              <a:t>Assignment: </a:t>
            </a:r>
            <a:r>
              <a:rPr lang="en-US" sz="2900" dirty="0"/>
              <a:t>Assign values to a </a:t>
            </a:r>
            <a:r>
              <a:rPr lang="en-US" sz="2900" b="1" dirty="0">
                <a:solidFill>
                  <a:srgbClr val="FF0000"/>
                </a:solidFill>
              </a:rPr>
              <a:t>variable</a:t>
            </a:r>
          </a:p>
          <a:p>
            <a:pPr marL="0" indent="0">
              <a:buNone/>
            </a:pPr>
            <a:r>
              <a:rPr lang="en-US" sz="2900" dirty="0"/>
              <a:t>y &lt;- 2</a:t>
            </a:r>
          </a:p>
          <a:p>
            <a:pPr marL="0" indent="0">
              <a:buNone/>
            </a:pPr>
            <a:r>
              <a:rPr lang="en-US" sz="2900" dirty="0"/>
              <a:t>y = 2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FF0000"/>
                </a:solidFill>
              </a:rPr>
              <a:t>Y</a:t>
            </a:r>
            <a:r>
              <a:rPr lang="en-US" sz="2900" dirty="0"/>
              <a:t> &lt;- 2 + 4 </a:t>
            </a:r>
          </a:p>
          <a:p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Comments (#)</a:t>
            </a:r>
          </a:p>
          <a:p>
            <a:pPr marL="0" indent="0">
              <a:buNone/>
            </a:pPr>
            <a:r>
              <a:rPr lang="en-US" sz="2900" dirty="0"/>
              <a:t>Notes/explanation to the scripts, starting with a </a:t>
            </a:r>
            <a:r>
              <a:rPr lang="en-US" sz="2900" dirty="0" err="1"/>
              <a:t>hashtag</a:t>
            </a:r>
            <a:r>
              <a:rPr lang="en-US" sz="2900" dirty="0"/>
              <a:t> (‘#’), everything to the end of the line is a comment.</a:t>
            </a:r>
          </a:p>
          <a:p>
            <a:pPr marL="0" indent="0">
              <a:buNone/>
            </a:pPr>
            <a:r>
              <a:rPr lang="en-US" sz="2900" dirty="0"/>
              <a:t>Y &lt;- 2 + 4  # an example of the assignment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6"/>
            <a:ext cx="8229600" cy="772987"/>
          </a:xfrm>
        </p:spPr>
        <p:txBody>
          <a:bodyPr/>
          <a:lstStyle/>
          <a:p>
            <a:r>
              <a:rPr lang="en-US" dirty="0"/>
              <a:t>Data structure – vector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3072"/>
            <a:ext cx="8229600" cy="44080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u="sng" dirty="0"/>
              <a:t>vector</a:t>
            </a:r>
            <a:r>
              <a:rPr lang="en-US" sz="2000" dirty="0"/>
              <a:t> is a single entity consisting of an ordered collection of numbers, characters, logical quantities, etc.</a:t>
            </a:r>
          </a:p>
          <a:p>
            <a:r>
              <a:rPr lang="en-US" sz="1800" b="1" dirty="0">
                <a:solidFill>
                  <a:srgbClr val="17375E"/>
                </a:solidFill>
              </a:rPr>
              <a:t>Numeric vector</a:t>
            </a:r>
          </a:p>
          <a:p>
            <a:pPr marL="0" indent="0">
              <a:buNone/>
            </a:pPr>
            <a:r>
              <a:rPr lang="fr-FR" sz="1800" b="1" dirty="0">
                <a:solidFill>
                  <a:srgbClr val="17375E"/>
                </a:solidFill>
              </a:rPr>
              <a:t>x &lt;- c(10.4, 5.6, 3.1, 6.4, 21.7)</a:t>
            </a:r>
          </a:p>
          <a:p>
            <a:pPr marL="0" indent="0">
              <a:buNone/>
            </a:pPr>
            <a:r>
              <a:rPr lang="fr-FR" sz="1800" dirty="0" err="1"/>
              <a:t>sum</a:t>
            </a:r>
            <a:r>
              <a:rPr lang="fr-FR" sz="1800" dirty="0"/>
              <a:t>(x)</a:t>
            </a:r>
          </a:p>
          <a:p>
            <a:pPr marL="0" indent="0">
              <a:buNone/>
            </a:pPr>
            <a:r>
              <a:rPr lang="fr-FR" sz="1800" dirty="0"/>
              <a:t>y &lt;- 2</a:t>
            </a:r>
          </a:p>
          <a:p>
            <a:pPr marL="0" indent="0">
              <a:buNone/>
            </a:pPr>
            <a:r>
              <a:rPr lang="fr-FR" sz="1800" dirty="0"/>
              <a:t>2*x + y</a:t>
            </a:r>
          </a:p>
          <a:p>
            <a:r>
              <a:rPr lang="en-US" sz="1800" b="1" dirty="0">
                <a:solidFill>
                  <a:srgbClr val="17375E"/>
                </a:solidFill>
              </a:rPr>
              <a:t>Logical vector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17375E"/>
                </a:solidFill>
              </a:rPr>
              <a:t>lv &lt;- c(TRUE, FALSE, TRUE, TRUE)</a:t>
            </a:r>
          </a:p>
          <a:p>
            <a:pPr marL="0" indent="0">
              <a:buNone/>
            </a:pPr>
            <a:r>
              <a:rPr lang="en-US" sz="1800" dirty="0"/>
              <a:t>lv == FALSE</a:t>
            </a:r>
          </a:p>
          <a:p>
            <a:pPr marL="0" indent="0">
              <a:buNone/>
            </a:pPr>
            <a:r>
              <a:rPr lang="en-US" sz="1800" dirty="0"/>
              <a:t>sum(lv)</a:t>
            </a:r>
          </a:p>
          <a:p>
            <a:pPr marL="0" indent="0">
              <a:buNone/>
            </a:pPr>
            <a:r>
              <a:rPr lang="en-US" sz="1800" dirty="0"/>
              <a:t># The logical operators are &lt;, &lt;=, &gt;, &gt;=, ==, and !=.</a:t>
            </a:r>
          </a:p>
          <a:p>
            <a:pPr marL="0" indent="0">
              <a:buNone/>
            </a:pPr>
            <a:r>
              <a:rPr lang="en-US" sz="1800" dirty="0"/>
              <a:t># == for exact equality and != for inequality.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572000" y="1835912"/>
            <a:ext cx="3917058" cy="1297407"/>
            <a:chOff x="5226942" y="1594191"/>
            <a:chExt cx="3917058" cy="1297407"/>
          </a:xfrm>
        </p:grpSpPr>
        <p:sp>
          <p:nvSpPr>
            <p:cNvPr id="4" name="Rectangle 3"/>
            <p:cNvSpPr/>
            <p:nvPr/>
          </p:nvSpPr>
          <p:spPr>
            <a:xfrm>
              <a:off x="5226942" y="1594191"/>
              <a:ext cx="391705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2800" b="1" dirty="0">
                  <a:solidFill>
                    <a:srgbClr val="17375E"/>
                  </a:solidFill>
                </a:rPr>
                <a:t>c(10.4, 5.6, 3.1, 6.4, 21.7)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5960533" y="2117412"/>
              <a:ext cx="0" cy="31252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678469" y="2429933"/>
              <a:ext cx="5641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1st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6595533" y="2117411"/>
              <a:ext cx="0" cy="31252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313469" y="2429932"/>
              <a:ext cx="966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2nd ...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87654" y="3435541"/>
            <a:ext cx="8220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x[2]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882"/>
            <a:ext cx="8229600" cy="772987"/>
          </a:xfrm>
        </p:spPr>
        <p:txBody>
          <a:bodyPr/>
          <a:lstStyle/>
          <a:p>
            <a:r>
              <a:rPr lang="en-US" dirty="0"/>
              <a:t>Data structure – vector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9942" y="1229481"/>
            <a:ext cx="6381483" cy="327346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Character vectors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cv &lt;- c("a", "b", "c")</a:t>
            </a:r>
          </a:p>
          <a:p>
            <a:pPr marL="0" indent="0">
              <a:buNone/>
            </a:pPr>
            <a:r>
              <a:rPr lang="en-US" dirty="0"/>
              <a:t>cv2 &lt;- paste(cv, 1:3, </a:t>
            </a:r>
            <a:r>
              <a:rPr lang="en-US" dirty="0" err="1"/>
              <a:t>sep</a:t>
            </a:r>
            <a:r>
              <a:rPr lang="en-US" dirty="0"/>
              <a:t>="")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Missing values: NA, not available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17375E"/>
                </a:solidFill>
              </a:rPr>
              <a:t>mvv</a:t>
            </a:r>
            <a:r>
              <a:rPr lang="en-US" b="1" dirty="0">
                <a:solidFill>
                  <a:srgbClr val="17375E"/>
                </a:solidFill>
              </a:rPr>
              <a:t> &lt;- c("a", "b", "c", NA)</a:t>
            </a:r>
          </a:p>
          <a:p>
            <a:pPr marL="0" indent="0">
              <a:buNone/>
            </a:pPr>
            <a:r>
              <a:rPr lang="en-US" dirty="0" err="1"/>
              <a:t>is.na</a:t>
            </a:r>
            <a:r>
              <a:rPr lang="en-US" dirty="0"/>
              <a:t>(</a:t>
            </a:r>
            <a:r>
              <a:rPr lang="en-US" dirty="0" err="1"/>
              <a:t>mvv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3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18623</TotalTime>
  <Words>4159</Words>
  <Application>Microsoft Macintosh PowerPoint</Application>
  <PresentationFormat>On-screen Show (16:9)</PresentationFormat>
  <Paragraphs>733</Paragraphs>
  <Slides>60</Slides>
  <Notes>10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9" baseType="lpstr">
      <vt:lpstr>-apple-system</vt:lpstr>
      <vt:lpstr>Söhne</vt:lpstr>
      <vt:lpstr>Arial</vt:lpstr>
      <vt:lpstr>Calibri</vt:lpstr>
      <vt:lpstr>Calibri Light</vt:lpstr>
      <vt:lpstr>Cambria Math</vt:lpstr>
      <vt:lpstr>Courier</vt:lpstr>
      <vt:lpstr>Courier New</vt:lpstr>
      <vt:lpstr>Office Theme</vt:lpstr>
      <vt:lpstr>R  Bioinformatics Applications (PLPTH813)</vt:lpstr>
      <vt:lpstr>NCBI Tools</vt:lpstr>
      <vt:lpstr>Outline</vt:lpstr>
      <vt:lpstr>R</vt:lpstr>
      <vt:lpstr>Example – statistical test</vt:lpstr>
      <vt:lpstr>Example – Christmas tree</vt:lpstr>
      <vt:lpstr>R commands, case sensitivity</vt:lpstr>
      <vt:lpstr>Data structure – vector (I)</vt:lpstr>
      <vt:lpstr>Data structure – vector (II)</vt:lpstr>
      <vt:lpstr>Select a subset and modify a vector</vt:lpstr>
      <vt:lpstr>mode and length of a vector</vt:lpstr>
      <vt:lpstr>factor</vt:lpstr>
      <vt:lpstr>matrix</vt:lpstr>
      <vt:lpstr>data.frame</vt:lpstr>
      <vt:lpstr>Working with data frames</vt:lpstr>
      <vt:lpstr>list</vt:lpstr>
      <vt:lpstr>Problem</vt:lpstr>
      <vt:lpstr>Data import</vt:lpstr>
      <vt:lpstr>Data export</vt:lpstr>
      <vt:lpstr>Stop here</vt:lpstr>
      <vt:lpstr>Outline</vt:lpstr>
      <vt:lpstr>Basic graphics</vt:lpstr>
      <vt:lpstr>Scatter plot</vt:lpstr>
      <vt:lpstr>Barplot</vt:lpstr>
      <vt:lpstr>Boxplot</vt:lpstr>
      <vt:lpstr>Boxplot (II)</vt:lpstr>
      <vt:lpstr>Histogram</vt:lpstr>
      <vt:lpstr>ggplot2 - an easy and powerful plotting package </vt:lpstr>
      <vt:lpstr>facets – one factor</vt:lpstr>
      <vt:lpstr>Facets – two factors</vt:lpstr>
      <vt:lpstr>ggplot2 - geom to control plot type</vt:lpstr>
      <vt:lpstr>ggplot2 - geom to control plot type (example)</vt:lpstr>
      <vt:lpstr>More ggplot2 code examples</vt:lpstr>
      <vt:lpstr>Outline</vt:lpstr>
      <vt:lpstr>String operations - nchar</vt:lpstr>
      <vt:lpstr>String operations - grep</vt:lpstr>
      <vt:lpstr>String operations – sub and gsub</vt:lpstr>
      <vt:lpstr>Outline</vt:lpstr>
      <vt:lpstr>function/module in R</vt:lpstr>
      <vt:lpstr>Function example 2</vt:lpstr>
      <vt:lpstr>Function example 2</vt:lpstr>
      <vt:lpstr>base (build-in) functions in R</vt:lpstr>
      <vt:lpstr>"apply" functions</vt:lpstr>
      <vt:lpstr>apply()</vt:lpstr>
      <vt:lpstr>apply - example</vt:lpstr>
      <vt:lpstr>combine your own function with apply</vt:lpstr>
      <vt:lpstr>tapply</vt:lpstr>
      <vt:lpstr>table</vt:lpstr>
      <vt:lpstr>Outline</vt:lpstr>
      <vt:lpstr>t-test</vt:lpstr>
      <vt:lpstr>Linear models</vt:lpstr>
      <vt:lpstr>ANOVA</vt:lpstr>
      <vt:lpstr>chi-square test</vt:lpstr>
      <vt:lpstr>Online resources</vt:lpstr>
      <vt:lpstr>Get help </vt:lpstr>
      <vt:lpstr>Rstudio</vt:lpstr>
      <vt:lpstr>Adventures with R</vt:lpstr>
      <vt:lpstr>sapply and lapply</vt:lpstr>
      <vt:lpstr>mapply</vt:lpstr>
      <vt:lpstr>aggregate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161</cp:revision>
  <dcterms:created xsi:type="dcterms:W3CDTF">2014-12-15T18:58:14Z</dcterms:created>
  <dcterms:modified xsi:type="dcterms:W3CDTF">2025-02-20T17:37:42Z</dcterms:modified>
</cp:coreProperties>
</file>