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3"/>
  </p:notesMasterIdLst>
  <p:sldIdLst>
    <p:sldId id="256" r:id="rId2"/>
    <p:sldId id="314" r:id="rId3"/>
    <p:sldId id="298" r:id="rId4"/>
    <p:sldId id="315" r:id="rId5"/>
    <p:sldId id="310" r:id="rId6"/>
    <p:sldId id="311" r:id="rId7"/>
    <p:sldId id="299" r:id="rId8"/>
    <p:sldId id="312" r:id="rId9"/>
    <p:sldId id="622" r:id="rId10"/>
    <p:sldId id="261" r:id="rId11"/>
    <p:sldId id="268" r:id="rId12"/>
    <p:sldId id="265" r:id="rId13"/>
    <p:sldId id="266" r:id="rId14"/>
    <p:sldId id="269" r:id="rId15"/>
    <p:sldId id="634" r:id="rId16"/>
    <p:sldId id="627" r:id="rId17"/>
    <p:sldId id="417" r:id="rId18"/>
    <p:sldId id="632" r:id="rId19"/>
    <p:sldId id="422" r:id="rId20"/>
    <p:sldId id="418" r:id="rId21"/>
    <p:sldId id="63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1732"/>
    <p:restoredTop sz="86434"/>
  </p:normalViewPr>
  <p:slideViewPr>
    <p:cSldViewPr snapToGrid="0">
      <p:cViewPr varScale="1">
        <p:scale>
          <a:sx n="112" d="100"/>
          <a:sy n="112" d="100"/>
        </p:scale>
        <p:origin x="352" y="176"/>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8883D7F-0C77-3940-83B9-C780230A70C0}" type="datetimeFigureOut">
              <a:rPr lang="en-US" smtClean="0"/>
              <a:t>2/21/25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C4C52C-F579-D748-8F0F-8523A9278DEB}" type="slidenum">
              <a:rPr lang="en-US" smtClean="0"/>
              <a:t>‹#›</a:t>
            </a:fld>
            <a:endParaRPr lang="en-US"/>
          </a:p>
        </p:txBody>
      </p:sp>
    </p:spTree>
    <p:extLst>
      <p:ext uri="{BB962C8B-B14F-4D97-AF65-F5344CB8AC3E}">
        <p14:creationId xmlns:p14="http://schemas.microsoft.com/office/powerpoint/2010/main" val="4599415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9.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20.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8" Type="http://schemas.openxmlformats.org/officeDocument/2006/relationships/hyperlink" Target="https://www.nlm.nih.gov/bsd/mms/medlineelements.html#crdt" TargetMode="External"/><Relationship Id="rId3" Type="http://schemas.openxmlformats.org/officeDocument/2006/relationships/hyperlink" Target="https://dataguide.nlm.nih.gov/eutilities/utilities.html#esearch" TargetMode="External"/><Relationship Id="rId7" Type="http://schemas.openxmlformats.org/officeDocument/2006/relationships/hyperlink" Target="https://dataguide.nlm.nih.gov/edirect/esearch.html#argument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dataguide.nlm.nih.gov/eutilities/history.html" TargetMode="External"/><Relationship Id="rId5" Type="http://schemas.openxmlformats.org/officeDocument/2006/relationships/hyperlink" Target="https://dataguide.nlm.nih.gov/edirect/esearch.html#output" TargetMode="External"/><Relationship Id="rId10" Type="http://schemas.openxmlformats.org/officeDocument/2006/relationships/hyperlink" Target="https://www.ncbi.nlm.nih.gov/books/NBK3827/#pubmedhelp.Searching_by_date" TargetMode="External"/><Relationship Id="rId4" Type="http://schemas.openxmlformats.org/officeDocument/2006/relationships/hyperlink" Target="https://dataguide.nlm.nih.gov/edirect/esearch.html#input" TargetMode="External"/><Relationship Id="rId9" Type="http://schemas.openxmlformats.org/officeDocument/2006/relationships/hyperlink" Target="https://www.nlm.nih.gov/bsd/mms/medlineelements.html#edat"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ataguide.nlm.nih.gov/edirect/efetch.html#input" TargetMode="External"/><Relationship Id="rId2" Type="http://schemas.openxmlformats.org/officeDocument/2006/relationships/slide" Target="../slides/slide14.xml"/><Relationship Id="rId1" Type="http://schemas.openxmlformats.org/officeDocument/2006/relationships/notesMaster" Target="../notesMasters/notesMaster1.xml"/><Relationship Id="rId6" Type="http://schemas.openxmlformats.org/officeDocument/2006/relationships/hyperlink" Target="https://dataguide.nlm.nih.gov/edirect/efetch.html#arguments" TargetMode="External"/><Relationship Id="rId5" Type="http://schemas.openxmlformats.org/officeDocument/2006/relationships/hyperlink" Target="https://dataguide.nlm.nih.gov/edirect/efetch.html#output" TargetMode="External"/><Relationship Id="rId4" Type="http://schemas.openxmlformats.org/officeDocument/2006/relationships/hyperlink" Target="https://dataguide.nlm.nih.gov/eutilities/history.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a:t>
            </a:fld>
            <a:endParaRPr lang="en-US"/>
          </a:p>
        </p:txBody>
      </p:sp>
    </p:spTree>
    <p:extLst>
      <p:ext uri="{BB962C8B-B14F-4D97-AF65-F5344CB8AC3E}">
        <p14:creationId xmlns:p14="http://schemas.microsoft.com/office/powerpoint/2010/main" val="42618731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15</a:t>
            </a:fld>
            <a:endParaRPr lang="en-US"/>
          </a:p>
        </p:txBody>
      </p:sp>
    </p:spTree>
    <p:extLst>
      <p:ext uri="{BB962C8B-B14F-4D97-AF65-F5344CB8AC3E}">
        <p14:creationId xmlns:p14="http://schemas.microsoft.com/office/powerpoint/2010/main" val="232759406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16</a:t>
            </a:fld>
            <a:endParaRPr lang="en-US"/>
          </a:p>
        </p:txBody>
      </p:sp>
    </p:spTree>
    <p:extLst>
      <p:ext uri="{BB962C8B-B14F-4D97-AF65-F5344CB8AC3E}">
        <p14:creationId xmlns:p14="http://schemas.microsoft.com/office/powerpoint/2010/main" val="4595057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192AAF-1F65-D234-6873-734B93559F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9921E1-F615-A9F6-0F37-60B9DFE4A2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DE59223-4504-E194-BB08-34306F0985FA}"/>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6DAF3B0A-ADE9-752C-8513-C9FB8CA8F6D3}"/>
              </a:ext>
            </a:extLst>
          </p:cNvPr>
          <p:cNvSpPr>
            <a:spLocks noGrp="1"/>
          </p:cNvSpPr>
          <p:nvPr>
            <p:ph type="sldNum" sz="quarter" idx="5"/>
          </p:nvPr>
        </p:nvSpPr>
        <p:spPr/>
        <p:txBody>
          <a:bodyPr/>
          <a:lstStyle/>
          <a:p>
            <a:fld id="{0BC4C52C-F579-D748-8F0F-8523A9278DEB}" type="slidenum">
              <a:rPr lang="en-US" smtClean="0"/>
              <a:t>17</a:t>
            </a:fld>
            <a:endParaRPr lang="en-US"/>
          </a:p>
        </p:txBody>
      </p:sp>
    </p:spTree>
    <p:extLst>
      <p:ext uri="{BB962C8B-B14F-4D97-AF65-F5344CB8AC3E}">
        <p14:creationId xmlns:p14="http://schemas.microsoft.com/office/powerpoint/2010/main" val="38449234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18</a:t>
            </a:fld>
            <a:endParaRPr lang="en-US"/>
          </a:p>
        </p:txBody>
      </p:sp>
    </p:spTree>
    <p:extLst>
      <p:ext uri="{BB962C8B-B14F-4D97-AF65-F5344CB8AC3E}">
        <p14:creationId xmlns:p14="http://schemas.microsoft.com/office/powerpoint/2010/main" val="22146572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8639DE-0B67-CFA4-7484-2E2AA033B8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FADDC4-56EE-DA7C-6261-1B0740D49F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64CA2D-7BA8-029A-13E0-2E373E93B572}"/>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9EA8AAAF-8BD7-AEBC-880F-598FC9829C74}"/>
              </a:ext>
            </a:extLst>
          </p:cNvPr>
          <p:cNvSpPr>
            <a:spLocks noGrp="1"/>
          </p:cNvSpPr>
          <p:nvPr>
            <p:ph type="sldNum" sz="quarter" idx="5"/>
          </p:nvPr>
        </p:nvSpPr>
        <p:spPr/>
        <p:txBody>
          <a:bodyPr/>
          <a:lstStyle/>
          <a:p>
            <a:fld id="{0BC4C52C-F579-D748-8F0F-8523A9278DEB}" type="slidenum">
              <a:rPr lang="en-US" smtClean="0"/>
              <a:t>19</a:t>
            </a:fld>
            <a:endParaRPr lang="en-US"/>
          </a:p>
        </p:txBody>
      </p:sp>
    </p:spTree>
    <p:extLst>
      <p:ext uri="{BB962C8B-B14F-4D97-AF65-F5344CB8AC3E}">
        <p14:creationId xmlns:p14="http://schemas.microsoft.com/office/powerpoint/2010/main" val="21488701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0F81DA-83EC-C41F-666C-885C2EB20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BD1BDE-B020-24A7-0408-C46246431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A096F9-B688-25BE-D88D-6EF8EF296770}"/>
              </a:ext>
            </a:extLst>
          </p:cNvPr>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5D60B2D3-A4AD-EE20-EAAE-912F2763AD34}"/>
              </a:ext>
            </a:extLst>
          </p:cNvPr>
          <p:cNvSpPr>
            <a:spLocks noGrp="1"/>
          </p:cNvSpPr>
          <p:nvPr>
            <p:ph type="sldNum" sz="quarter" idx="5"/>
          </p:nvPr>
        </p:nvSpPr>
        <p:spPr/>
        <p:txBody>
          <a:bodyPr/>
          <a:lstStyle/>
          <a:p>
            <a:fld id="{0BC4C52C-F579-D748-8F0F-8523A9278DEB}" type="slidenum">
              <a:rPr lang="en-US" smtClean="0"/>
              <a:t>20</a:t>
            </a:fld>
            <a:endParaRPr lang="en-US"/>
          </a:p>
        </p:txBody>
      </p:sp>
    </p:spTree>
    <p:extLst>
      <p:ext uri="{BB962C8B-B14F-4D97-AF65-F5344CB8AC3E}">
        <p14:creationId xmlns:p14="http://schemas.microsoft.com/office/powerpoint/2010/main" val="17809456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21</a:t>
            </a:fld>
            <a:endParaRPr lang="en-US"/>
          </a:p>
        </p:txBody>
      </p:sp>
    </p:spTree>
    <p:extLst>
      <p:ext uri="{BB962C8B-B14F-4D97-AF65-F5344CB8AC3E}">
        <p14:creationId xmlns:p14="http://schemas.microsoft.com/office/powerpoint/2010/main" val="3116257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C2B8C24-ACAE-AE41-B565-178ED93271F0}" type="slidenum">
              <a:rPr lang="en-US" smtClean="0"/>
              <a:t>2</a:t>
            </a:fld>
            <a:endParaRPr lang="en-US"/>
          </a:p>
        </p:txBody>
      </p:sp>
    </p:spTree>
    <p:extLst>
      <p:ext uri="{BB962C8B-B14F-4D97-AF65-F5344CB8AC3E}">
        <p14:creationId xmlns:p14="http://schemas.microsoft.com/office/powerpoint/2010/main" val="13595761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https://</a:t>
            </a:r>
            <a:r>
              <a:rPr lang="en-US" dirty="0" err="1"/>
              <a:t>www.anaconda.com</a:t>
            </a:r>
            <a:r>
              <a:rPr lang="en-US" dirty="0"/>
              <a:t>/products/distribution</a:t>
            </a:r>
          </a:p>
        </p:txBody>
      </p:sp>
      <p:sp>
        <p:nvSpPr>
          <p:cNvPr id="4" name="Slide Number Placeholder 3"/>
          <p:cNvSpPr>
            <a:spLocks noGrp="1"/>
          </p:cNvSpPr>
          <p:nvPr>
            <p:ph type="sldNum" sz="quarter" idx="5"/>
          </p:nvPr>
        </p:nvSpPr>
        <p:spPr/>
        <p:txBody>
          <a:bodyPr/>
          <a:lstStyle/>
          <a:p>
            <a:fld id="{D2042D64-B0EB-4845-B085-D499D4D09042}" type="slidenum">
              <a:rPr lang="en-US" smtClean="0"/>
              <a:t>3</a:t>
            </a:fld>
            <a:endParaRPr lang="en-US"/>
          </a:p>
        </p:txBody>
      </p:sp>
    </p:spTree>
    <p:extLst>
      <p:ext uri="{BB962C8B-B14F-4D97-AF65-F5344CB8AC3E}">
        <p14:creationId xmlns:p14="http://schemas.microsoft.com/office/powerpoint/2010/main" val="35641600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5D4586-424A-7607-7897-2607024D96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9A8BB6-7DC2-08B6-2749-9EE5F81E5B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AFACC7D-D970-ED6B-B144-0EA78C6D4973}"/>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5563E4C-211A-7FDE-8B6C-2EB7B2A92D93}"/>
              </a:ext>
            </a:extLst>
          </p:cNvPr>
          <p:cNvSpPr>
            <a:spLocks noGrp="1"/>
          </p:cNvSpPr>
          <p:nvPr>
            <p:ph type="sldNum" sz="quarter" idx="5"/>
          </p:nvPr>
        </p:nvSpPr>
        <p:spPr/>
        <p:txBody>
          <a:bodyPr/>
          <a:lstStyle/>
          <a:p>
            <a:fld id="{0BC4C52C-F579-D748-8F0F-8523A9278DEB}" type="slidenum">
              <a:rPr lang="en-US" smtClean="0"/>
              <a:t>9</a:t>
            </a:fld>
            <a:endParaRPr lang="en-US"/>
          </a:p>
        </p:txBody>
      </p:sp>
    </p:spTree>
    <p:extLst>
      <p:ext uri="{BB962C8B-B14F-4D97-AF65-F5344CB8AC3E}">
        <p14:creationId xmlns:p14="http://schemas.microsoft.com/office/powerpoint/2010/main" val="39818913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10</a:t>
            </a:fld>
            <a:endParaRPr lang="en-US"/>
          </a:p>
        </p:txBody>
      </p:sp>
    </p:spTree>
    <p:extLst>
      <p:ext uri="{BB962C8B-B14F-4D97-AF65-F5344CB8AC3E}">
        <p14:creationId xmlns:p14="http://schemas.microsoft.com/office/powerpoint/2010/main" val="12283561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76A90-F2C3-CCD6-76CF-3ADBB64C3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137520-BD42-5246-69F4-4A58E7E5A6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5482C48-19F6-ADB8-AA47-48847E5E693C}"/>
              </a:ext>
            </a:extLst>
          </p:cNvPr>
          <p:cNvSpPr>
            <a:spLocks noGrp="1"/>
          </p:cNvSpPr>
          <p:nvPr>
            <p:ph type="body" idx="1"/>
          </p:nvPr>
        </p:nvSpPr>
        <p:spPr/>
        <p:txBody>
          <a:bodyPr/>
          <a:lstStyle/>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uses the </a:t>
            </a:r>
            <a:r>
              <a:rPr lang="en-US" b="0" i="0" u="none" strike="noStrike" dirty="0">
                <a:solidFill>
                  <a:srgbClr val="1571B3"/>
                </a:solidFill>
                <a:effectLst/>
                <a:latin typeface="Roboto" panose="02000000000000000000" pitchFamily="2" charset="0"/>
                <a:hlinkClick r:id="rId3"/>
              </a:rPr>
              <a:t>ESearch</a:t>
            </a:r>
            <a:r>
              <a:rPr lang="en-US" b="0" i="0" dirty="0">
                <a:solidFill>
                  <a:srgbClr val="1B1B1B"/>
                </a:solidFill>
                <a:effectLst/>
                <a:latin typeface="Roboto" panose="02000000000000000000" pitchFamily="2" charset="0"/>
              </a:rPr>
              <a:t> utility to search an NCBI database for a query and finds the unique identifiers (UIDs; in the case of a PubMed search, PMIDs) for all records that match the search query.</a:t>
            </a:r>
          </a:p>
          <a:p>
            <a:pPr algn="l"/>
            <a:r>
              <a:rPr lang="en-US" b="0" i="0" u="none" strike="noStrike" dirty="0">
                <a:solidFill>
                  <a:srgbClr val="1571B3"/>
                </a:solidFill>
                <a:effectLst/>
                <a:latin typeface="Roboto" panose="02000000000000000000" pitchFamily="2" charset="0"/>
                <a:hlinkClick r:id="rId4"/>
              </a:rPr>
              <a:t>Input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search string, such as you would put into the web version of PubMed.</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A snippet of XML that includes a count of the number of records that match the search query, e.g.:</a:t>
            </a:r>
          </a:p>
          <a:p>
            <a:pPr algn="l"/>
            <a:r>
              <a:rPr lang="en-US" dirty="0"/>
              <a:t>&lt;ENTREZ_DIRECT&gt; &lt;Db&gt;</a:t>
            </a:r>
            <a:r>
              <a:rPr lang="en-US" dirty="0" err="1"/>
              <a:t>pubmed</a:t>
            </a:r>
            <a:r>
              <a:rPr lang="en-US" dirty="0"/>
              <a:t>&lt;/Db&gt; &lt;</a:t>
            </a:r>
            <a:r>
              <a:rPr lang="en-US" dirty="0" err="1"/>
              <a:t>WebEnv</a:t>
            </a:r>
            <a:r>
              <a:rPr lang="en-US" dirty="0"/>
              <a:t>&gt;NCID_1_1079563_130.14.18.34_9001_1472819698_1672866789_0MetA0_S_MegaStore_F_1&lt;/</a:t>
            </a:r>
            <a:r>
              <a:rPr lang="en-US" dirty="0" err="1"/>
              <a:t>WebEnv</a:t>
            </a:r>
            <a:r>
              <a:rPr lang="en-US" dirty="0"/>
              <a:t>&gt; &lt;</a:t>
            </a:r>
            <a:r>
              <a:rPr lang="en-US" dirty="0" err="1"/>
              <a:t>QueryKey</a:t>
            </a:r>
            <a:r>
              <a:rPr lang="en-US" dirty="0"/>
              <a:t>&gt;1&lt;/</a:t>
            </a:r>
            <a:r>
              <a:rPr lang="en-US" dirty="0" err="1"/>
              <a:t>QueryKey</a:t>
            </a:r>
            <a:r>
              <a:rPr lang="en-US" dirty="0"/>
              <a:t>&gt; &lt;Count&gt;1273159&lt;/Count&gt; &lt;Step&gt;1&lt;/Step&gt; &lt;/ENTREZ_DIRECT&gt; </a:t>
            </a:r>
            <a:r>
              <a:rPr lang="en-US" b="0" i="0" dirty="0">
                <a:solidFill>
                  <a:srgbClr val="1B1B1B"/>
                </a:solidFill>
                <a:effectLst/>
                <a:latin typeface="Roboto" panose="02000000000000000000" pitchFamily="2" charset="0"/>
              </a:rPr>
              <a:t>In addition,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outputs the UIDs for the records that match the search query, and stores them on the </a:t>
            </a:r>
            <a:r>
              <a:rPr lang="en-US" b="0" i="0" u="none" strike="noStrike" dirty="0">
                <a:solidFill>
                  <a:srgbClr val="1571B3"/>
                </a:solidFill>
                <a:effectLst/>
                <a:latin typeface="Roboto" panose="02000000000000000000" pitchFamily="2" charset="0"/>
                <a:hlinkClick r:id="rId6"/>
              </a:rPr>
              <a:t>History server</a:t>
            </a:r>
            <a:r>
              <a:rPr lang="en-US" b="0" i="0" dirty="0">
                <a:solidFill>
                  <a:srgbClr val="1B1B1B"/>
                </a:solidFill>
                <a:effectLst/>
                <a:latin typeface="Roboto" panose="02000000000000000000" pitchFamily="2" charset="0"/>
              </a:rPr>
              <a:t>, using the </a:t>
            </a:r>
            <a:r>
              <a:rPr lang="en-US" b="0" i="0" dirty="0" err="1">
                <a:solidFill>
                  <a:srgbClr val="1B1B1B"/>
                </a:solidFill>
                <a:effectLst/>
                <a:latin typeface="Roboto" panose="02000000000000000000" pitchFamily="2" charset="0"/>
              </a:rPr>
              <a:t>WebEnv</a:t>
            </a:r>
            <a:r>
              <a:rPr lang="en-US" b="0" i="0" dirty="0">
                <a:solidFill>
                  <a:srgbClr val="1B1B1B"/>
                </a:solidFill>
                <a:effectLst/>
                <a:latin typeface="Roboto" panose="02000000000000000000" pitchFamily="2" charset="0"/>
              </a:rPr>
              <a:t> and Query Key specified in the XML snippet.</a:t>
            </a:r>
          </a:p>
          <a:p>
            <a:pPr algn="l"/>
            <a:r>
              <a:rPr lang="en-US" b="0" i="0" u="none" strike="noStrike" dirty="0">
                <a:solidFill>
                  <a:srgbClr val="1571B3"/>
                </a:solidFill>
                <a:effectLst/>
                <a:latin typeface="Roboto" panose="02000000000000000000" pitchFamily="2" charset="0"/>
                <a:hlinkClick r:id="rId7"/>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you wish to search.</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-query: Your search string, enclosed in double quotes. Note: if your search string includes quotation marks, you will need to “escape” these quotes by prefacing them with a backslash (“\”) character. This tells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to interpret the quotation marks as just another character, and not a special character that marks the end of the -query argument. Otherwise, </a:t>
            </a:r>
            <a:r>
              <a:rPr lang="en-US" b="0" i="0" dirty="0" err="1">
                <a:solidFill>
                  <a:srgbClr val="1B1B1B"/>
                </a:solidFill>
                <a:effectLst/>
                <a:latin typeface="Roboto" panose="02000000000000000000" pitchFamily="2" charset="0"/>
              </a:rPr>
              <a:t>EDirect</a:t>
            </a:r>
            <a:r>
              <a:rPr lang="en-US" b="0" i="0" dirty="0">
                <a:solidFill>
                  <a:srgbClr val="1B1B1B"/>
                </a:solidFill>
                <a:effectLst/>
                <a:latin typeface="Roboto" panose="02000000000000000000" pitchFamily="2" charset="0"/>
              </a:rPr>
              <a:t> would interpret the first set of double quotation marks in your search string as marking the end of the query, and the rest of the string would not be searched.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"breast cancer AND 2016[</a:t>
            </a:r>
            <a:r>
              <a:rPr lang="en-US" b="0" i="0" dirty="0" err="1">
                <a:solidFill>
                  <a:srgbClr val="1B1B1B"/>
                </a:solidFill>
                <a:effectLst/>
                <a:latin typeface="Roboto" panose="02000000000000000000" pitchFamily="2" charset="0"/>
              </a:rPr>
              <a:t>pdat</a:t>
            </a:r>
            <a:r>
              <a:rPr lang="en-US" b="0" i="0" dirty="0">
                <a:solidFill>
                  <a:srgbClr val="1B1B1B"/>
                </a:solidFill>
                <a:effectLst/>
                <a:latin typeface="Roboto" panose="02000000000000000000" pitchFamily="2" charset="0"/>
              </a:rPr>
              <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"smith </a:t>
            </a:r>
            <a:r>
              <a:rPr lang="en-US" b="0" i="0" dirty="0" err="1">
                <a:solidFill>
                  <a:srgbClr val="1B1B1B"/>
                </a:solidFill>
                <a:effectLst/>
                <a:latin typeface="Roboto" panose="02000000000000000000" pitchFamily="2" charset="0"/>
              </a:rPr>
              <a:t>bh</a:t>
            </a:r>
            <a:r>
              <a:rPr lang="en-US" b="0" i="0" dirty="0">
                <a:solidFill>
                  <a:srgbClr val="1B1B1B"/>
                </a:solidFill>
                <a:effectLst/>
                <a:latin typeface="Roboto" panose="02000000000000000000" pitchFamily="2" charset="0"/>
              </a:rPr>
              <a:t>[author] AND \"science\"[journal]" (demonstrates “escaping” quotes with “\”)</a:t>
            </a:r>
          </a:p>
          <a:p>
            <a:pPr algn="l">
              <a:buFont typeface="Arial" panose="020B0604020202020204" pitchFamily="34" charset="0"/>
              <a:buChar char="•"/>
            </a:pPr>
            <a:r>
              <a:rPr lang="en-US" b="0" i="0" dirty="0">
                <a:solidFill>
                  <a:srgbClr val="1B1B1B"/>
                </a:solidFill>
                <a:effectLst/>
                <a:latin typeface="Roboto" panose="02000000000000000000" pitchFamily="2" charset="0"/>
              </a:rPr>
              <a:t>-sort: Specifies the order in which your results will be sorted. The name of the sort order should be enclosed in double quotes (see examples below). Each database has different available sort orders.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sort orders are: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First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Journal</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Last Author</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Pub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Recently Added</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Relevance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Title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"First Author"</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-sort "Relevance"</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When limiting results by date, this specifies which of the several date fields on a record is used to limit. This argument should be used with the -days argument, or with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Available date types vary by database.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valid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values include: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CRDT: Create Date (For records added after December 18, 2008, this is the date the citation was first added to PubMed. For more details, see the entry for “Create Date” in </a:t>
            </a:r>
            <a:r>
              <a:rPr lang="en-US" b="0" i="0" u="none" strike="noStrike" dirty="0">
                <a:solidFill>
                  <a:srgbClr val="1571B3"/>
                </a:solidFill>
                <a:effectLst/>
                <a:latin typeface="Roboto" panose="02000000000000000000" pitchFamily="2" charset="0"/>
                <a:hlinkClick r:id="rId8" tooltip="MEDLINE/PubMed Data Element (Field) Descriptions: Create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EDAT: Entrez Date (For records added after October 9, 2008, this is the date the citation was added to PubMed, except for records added more than twelve months after the date of publication. For more details, see the entry for “Entrez Date” in </a:t>
            </a:r>
            <a:r>
              <a:rPr lang="en-US" b="0" i="0" u="none" strike="noStrike" dirty="0">
                <a:solidFill>
                  <a:srgbClr val="1571B3"/>
                </a:solidFill>
                <a:effectLst/>
                <a:latin typeface="Roboto" panose="02000000000000000000" pitchFamily="2" charset="0"/>
                <a:hlinkClick r:id="rId9" tooltip="MEDLINE/PubMed Data Element (Field) Descriptions: Entrez Date"/>
              </a:rPr>
              <a:t>MEDLINE/PubMed Data Element (Field) Descriptions</a:t>
            </a:r>
            <a:r>
              <a:rPr lang="en-US" b="0" i="0" dirty="0">
                <a:solidFill>
                  <a:srgbClr val="1B1B1B"/>
                </a:solidFill>
                <a:effectLst/>
                <a:latin typeface="Roboto" panose="02000000000000000000" pitchFamily="2" charset="0"/>
              </a:rPr>
              <a:t>.)</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PDAT: Publication Date (The article’s publication date.)</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MHDA: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Date (The date the citation was indexed with </a:t>
            </a:r>
            <a:r>
              <a:rPr lang="en-US" b="0" i="0" dirty="0" err="1">
                <a:solidFill>
                  <a:srgbClr val="1B1B1B"/>
                </a:solidFill>
                <a:effectLst/>
                <a:latin typeface="Roboto" panose="02000000000000000000" pitchFamily="2" charset="0"/>
              </a:rPr>
              <a:t>MeSH</a:t>
            </a:r>
            <a:r>
              <a:rPr lang="en-US" b="0" i="0" dirty="0">
                <a:solidFill>
                  <a:srgbClr val="1B1B1B"/>
                </a:solidFill>
                <a:effectLst/>
                <a:latin typeface="Roboto" panose="02000000000000000000" pitchFamily="2" charset="0"/>
              </a:rPr>
              <a:t>. If the citation has not yet been indexed, this will be the same as the Entrez Date.)</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Note: You can also impose a date restriction on your search within your -query, just as you would when searching the web version of PubMed. For more information on searching PubMed by date, see </a:t>
            </a:r>
            <a:r>
              <a:rPr lang="en-US" b="0" i="0" u="none" strike="noStrike" dirty="0">
                <a:solidFill>
                  <a:srgbClr val="1571B3"/>
                </a:solidFill>
                <a:effectLst/>
                <a:latin typeface="Roboto" panose="02000000000000000000" pitchFamily="2" charset="0"/>
                <a:hlinkClick r:id="rId10"/>
              </a:rPr>
              <a:t>PubMed Help: Searching by date</a:t>
            </a:r>
            <a:r>
              <a:rPr lang="en-US" b="0" i="0" dirty="0">
                <a:solidFill>
                  <a:srgbClr val="1B1B1B"/>
                </a:solidFill>
                <a:effectLst/>
                <a:latin typeface="Roboto" panose="02000000000000000000" pitchFamily="2" charset="0"/>
              </a:rPr>
              <a:t>.</a:t>
            </a:r>
          </a:p>
          <a:p>
            <a:pPr algn="l">
              <a:buFont typeface="Arial" panose="020B0604020202020204" pitchFamily="34" charset="0"/>
              <a:buChar char="•"/>
            </a:pPr>
            <a:r>
              <a:rPr lang="en-US" b="0" i="0" dirty="0">
                <a:solidFill>
                  <a:srgbClr val="1B1B1B"/>
                </a:solidFill>
                <a:effectLst/>
                <a:latin typeface="Roboto" panose="02000000000000000000" pitchFamily="2" charset="0"/>
              </a:rPr>
              <a:t>-days: Limits results to records with dates no more than the specified number of days in the past,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EDAT -days 5 (limits results to records added to the database in the last 5 days)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Limits results to records with dates in a certain range, based on the date field specified in the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 To specify a date range, you must provide both a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and a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argument, as well as a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argument.</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datetype</a:t>
            </a:r>
            <a:r>
              <a:rPr lang="en-US" b="0" i="0" dirty="0">
                <a:solidFill>
                  <a:srgbClr val="1B1B1B"/>
                </a:solidFill>
                <a:effectLst/>
                <a:latin typeface="Roboto" panose="02000000000000000000" pitchFamily="2" charset="0"/>
              </a:rPr>
              <a:t> PDAT -</a:t>
            </a:r>
            <a:r>
              <a:rPr lang="en-US" b="0" i="0" dirty="0" err="1">
                <a:solidFill>
                  <a:srgbClr val="1B1B1B"/>
                </a:solidFill>
                <a:effectLst/>
                <a:latin typeface="Roboto" panose="02000000000000000000" pitchFamily="2" charset="0"/>
              </a:rPr>
              <a:t>mindate</a:t>
            </a:r>
            <a:r>
              <a:rPr lang="en-US" b="0" i="0" dirty="0">
                <a:solidFill>
                  <a:srgbClr val="1B1B1B"/>
                </a:solidFill>
                <a:effectLst/>
                <a:latin typeface="Roboto" panose="02000000000000000000" pitchFamily="2" charset="0"/>
              </a:rPr>
              <a:t> 1990 -</a:t>
            </a:r>
            <a:r>
              <a:rPr lang="en-US" b="0" i="0" dirty="0" err="1">
                <a:solidFill>
                  <a:srgbClr val="1B1B1B"/>
                </a:solidFill>
                <a:effectLst/>
                <a:latin typeface="Roboto" panose="02000000000000000000" pitchFamily="2" charset="0"/>
              </a:rPr>
              <a:t>maxdate</a:t>
            </a:r>
            <a:r>
              <a:rPr lang="en-US" b="0" i="0" dirty="0">
                <a:solidFill>
                  <a:srgbClr val="1B1B1B"/>
                </a:solidFill>
                <a:effectLst/>
                <a:latin typeface="Roboto" panose="02000000000000000000" pitchFamily="2" charset="0"/>
              </a:rPr>
              <a:t> 2000 (limits results to articles published between 1990 and 2000, inclusive)</a:t>
            </a:r>
          </a:p>
          <a:p>
            <a:pPr algn="l">
              <a:buFont typeface="Arial" panose="020B0604020202020204" pitchFamily="34" charset="0"/>
              <a:buChar char="•"/>
            </a:pPr>
            <a:r>
              <a:rPr lang="en-US" b="0" i="0" dirty="0">
                <a:solidFill>
                  <a:srgbClr val="1B1B1B"/>
                </a:solidFill>
                <a:effectLst/>
                <a:latin typeface="Roboto" panose="02000000000000000000" pitchFamily="2" charset="0"/>
              </a:rPr>
              <a:t>-spell: Corrects misspellings in your search query.</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-query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-spell (corrects the spelling of “</a:t>
            </a:r>
            <a:r>
              <a:rPr lang="en-US" b="0" i="0" dirty="0" err="1">
                <a:solidFill>
                  <a:srgbClr val="1B1B1B"/>
                </a:solidFill>
                <a:effectLst/>
                <a:latin typeface="Roboto" panose="02000000000000000000" pitchFamily="2" charset="0"/>
              </a:rPr>
              <a:t>neploasms</a:t>
            </a:r>
            <a:r>
              <a:rPr lang="en-US" b="0" i="0" dirty="0">
                <a:solidFill>
                  <a:srgbClr val="1B1B1B"/>
                </a:solidFill>
                <a:effectLst/>
                <a:latin typeface="Roboto" panose="02000000000000000000" pitchFamily="2" charset="0"/>
              </a:rPr>
              <a:t>” to “neoplasms”)</a:t>
            </a:r>
          </a:p>
          <a:p>
            <a:pPr algn="l">
              <a:buFont typeface="Arial" panose="020B0604020202020204" pitchFamily="34" charset="0"/>
              <a:buChar char="•"/>
            </a:pPr>
            <a:r>
              <a:rPr lang="en-US" b="0" i="0" dirty="0">
                <a:solidFill>
                  <a:srgbClr val="1B1B1B"/>
                </a:solidFill>
                <a:effectLst/>
                <a:latin typeface="Roboto" panose="02000000000000000000" pitchFamily="2" charset="0"/>
              </a:rPr>
              <a:t>-log: In addition to the default XML snippet output, also shows the full E-utilities URL and the full query translation (like you would find in the “Search details” box on the web version of PubMed).</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esearch</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-query "heart attack" -log</a:t>
            </a:r>
          </a:p>
          <a:p>
            <a:pPr algn="l"/>
            <a:endParaRPr lang="en-US" dirty="0"/>
          </a:p>
        </p:txBody>
      </p:sp>
      <p:sp>
        <p:nvSpPr>
          <p:cNvPr id="4" name="Slide Number Placeholder 3">
            <a:extLst>
              <a:ext uri="{FF2B5EF4-FFF2-40B4-BE49-F238E27FC236}">
                <a16:creationId xmlns:a16="http://schemas.microsoft.com/office/drawing/2014/main" id="{9EDA93EC-44CA-E28D-D503-E3EE1A23C3F9}"/>
              </a:ext>
            </a:extLst>
          </p:cNvPr>
          <p:cNvSpPr>
            <a:spLocks noGrp="1"/>
          </p:cNvSpPr>
          <p:nvPr>
            <p:ph type="sldNum" sz="quarter" idx="5"/>
          </p:nvPr>
        </p:nvSpPr>
        <p:spPr/>
        <p:txBody>
          <a:bodyPr/>
          <a:lstStyle/>
          <a:p>
            <a:fld id="{0BC4C52C-F579-D748-8F0F-8523A9278DEB}" type="slidenum">
              <a:rPr lang="en-US" smtClean="0"/>
              <a:t>11</a:t>
            </a:fld>
            <a:endParaRPr lang="en-US"/>
          </a:p>
        </p:txBody>
      </p:sp>
    </p:spTree>
    <p:extLst>
      <p:ext uri="{BB962C8B-B14F-4D97-AF65-F5344CB8AC3E}">
        <p14:creationId xmlns:p14="http://schemas.microsoft.com/office/powerpoint/2010/main" val="38298921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BC4C52C-F579-D748-8F0F-8523A9278DEB}" type="slidenum">
              <a:rPr lang="en-US" smtClean="0"/>
              <a:t>12</a:t>
            </a:fld>
            <a:endParaRPr lang="en-US"/>
          </a:p>
        </p:txBody>
      </p:sp>
    </p:spTree>
    <p:extLst>
      <p:ext uri="{BB962C8B-B14F-4D97-AF65-F5344CB8AC3E}">
        <p14:creationId xmlns:p14="http://schemas.microsoft.com/office/powerpoint/2010/main" val="1263624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p:cNvSpPr>
            <a:spLocks noGrp="1"/>
          </p:cNvSpPr>
          <p:nvPr>
            <p:ph type="sldNum" sz="quarter" idx="5"/>
          </p:nvPr>
        </p:nvSpPr>
        <p:spPr/>
        <p:txBody>
          <a:bodyPr/>
          <a:lstStyle/>
          <a:p>
            <a:fld id="{0BC4C52C-F579-D748-8F0F-8523A9278DEB}" type="slidenum">
              <a:rPr lang="en-US" smtClean="0"/>
              <a:t>13</a:t>
            </a:fld>
            <a:endParaRPr lang="en-US"/>
          </a:p>
        </p:txBody>
      </p:sp>
    </p:spTree>
    <p:extLst>
      <p:ext uri="{BB962C8B-B14F-4D97-AF65-F5344CB8AC3E}">
        <p14:creationId xmlns:p14="http://schemas.microsoft.com/office/powerpoint/2010/main" val="29908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929DD8-CAC4-EBFF-9626-7750AA4ADC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C7B56E-0ED1-0F8C-C85E-532C5671690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39DB93-972F-E52C-531C-1069289E989F}"/>
              </a:ext>
            </a:extLst>
          </p:cNvPr>
          <p:cNvSpPr>
            <a:spLocks noGrp="1"/>
          </p:cNvSpPr>
          <p:nvPr>
            <p:ph type="body" idx="1"/>
          </p:nvPr>
        </p:nvSpPr>
        <p:spPr/>
        <p:txBody>
          <a:bodyPr/>
          <a:lstStyle/>
          <a:p>
            <a:pPr algn="l"/>
            <a:r>
              <a:rPr lang="en-US" b="0" i="0" dirty="0" err="1">
                <a:solidFill>
                  <a:srgbClr val="1B1B1B"/>
                </a:solidFill>
                <a:effectLst/>
                <a:latin typeface="Roboto" panose="02000000000000000000" pitchFamily="2" charset="0"/>
              </a:rPr>
              <a:t>xtract</a:t>
            </a:r>
            <a:r>
              <a:rPr lang="en-US" b="0" i="0" dirty="0">
                <a:solidFill>
                  <a:srgbClr val="1B1B1B"/>
                </a:solidFill>
                <a:effectLst/>
                <a:latin typeface="Roboto" panose="02000000000000000000" pitchFamily="2" charset="0"/>
              </a:rPr>
              <a:t>:</a:t>
            </a:r>
            <a:r>
              <a:rPr lang="en-US" b="0" i="0" baseline="0" dirty="0">
                <a:solidFill>
                  <a:srgbClr val="1B1B1B"/>
                </a:solidFill>
                <a:effectLst/>
                <a:latin typeface="Roboto" panose="02000000000000000000" pitchFamily="2" charset="0"/>
              </a:rPr>
              <a:t> Extract specific information</a:t>
            </a:r>
            <a:endParaRPr lang="en-US" b="0" i="0" u="none" strike="noStrike" dirty="0">
              <a:solidFill>
                <a:srgbClr val="1571B3"/>
              </a:solidFill>
              <a:effectLst/>
              <a:latin typeface="Roboto" panose="020F0502020204030204" pitchFamily="34" charset="0"/>
              <a:hlinkClick r:id="rId3"/>
            </a:endParaRPr>
          </a:p>
          <a:p>
            <a:pPr algn="l"/>
            <a:r>
              <a:rPr lang="en-US" b="0" i="0" u="none" strike="noStrike" dirty="0">
                <a:solidFill>
                  <a:srgbClr val="1571B3"/>
                </a:solidFill>
                <a:effectLst/>
                <a:latin typeface="Roboto" panose="020F0502020204030204" pitchFamily="34" charset="0"/>
                <a:hlinkClick r:id="rId3"/>
              </a:rPr>
              <a:t>Input</a:t>
            </a:r>
            <a:endParaRPr lang="en-US" b="0" i="0" dirty="0">
              <a:solidFill>
                <a:srgbClr val="1B1B1B"/>
              </a:solidFill>
              <a:effectLst/>
              <a:latin typeface="Roboto" panose="020F0502020204030204" pitchFamily="34" charset="0"/>
            </a:endParaRPr>
          </a:p>
          <a:p>
            <a:pPr algn="l"/>
            <a:r>
              <a:rPr lang="en-US" b="0" i="0" dirty="0">
                <a:solidFill>
                  <a:srgbClr val="1B1B1B"/>
                </a:solidFill>
                <a:effectLst/>
                <a:latin typeface="Roboto" panose="02000000000000000000" pitchFamily="2" charset="0"/>
              </a:rPr>
              <a:t>One or more unique identifiers (UIDs; when fetching from PubMed, PMIDs). These UIDs can be specified in the -id argument (see below), or can be retrieved from the </a:t>
            </a:r>
            <a:r>
              <a:rPr lang="en-US" b="0" i="0" u="none" strike="noStrike" dirty="0">
                <a:solidFill>
                  <a:srgbClr val="1571B3"/>
                </a:solidFill>
                <a:effectLst/>
                <a:latin typeface="Roboto" panose="02000000000000000000" pitchFamily="2" charset="0"/>
                <a:hlinkClick r:id="rId4"/>
              </a:rPr>
              <a:t>History server</a:t>
            </a:r>
            <a:r>
              <a:rPr lang="en-US" b="0" i="0" dirty="0">
                <a:solidFill>
                  <a:srgbClr val="1B1B1B"/>
                </a:solidFill>
                <a:effectLst/>
                <a:latin typeface="Roboto" panose="02000000000000000000" pitchFamily="2" charset="0"/>
              </a:rPr>
              <a:t>.</a:t>
            </a:r>
          </a:p>
          <a:p>
            <a:pPr algn="l"/>
            <a:r>
              <a:rPr lang="en-US" b="0" i="0" u="none" strike="noStrike" dirty="0">
                <a:solidFill>
                  <a:srgbClr val="1571B3"/>
                </a:solidFill>
                <a:effectLst/>
                <a:latin typeface="Roboto" panose="02000000000000000000" pitchFamily="2" charset="0"/>
                <a:hlinkClick r:id="rId5"/>
              </a:rPr>
              <a:t>Output</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One or more records displayed in a chosen format:</a:t>
            </a:r>
          </a:p>
          <a:p>
            <a:pPr algn="l">
              <a:buFont typeface="Arial" panose="020B0604020202020204" pitchFamily="34" charset="0"/>
              <a:buChar char="•"/>
            </a:pPr>
            <a:r>
              <a:rPr lang="en-US" b="0" i="0" dirty="0">
                <a:solidFill>
                  <a:srgbClr val="1B1B1B"/>
                </a:solidFill>
                <a:effectLst/>
                <a:latin typeface="Roboto" panose="02000000000000000000" pitchFamily="2" charset="0"/>
              </a:rPr>
              <a:t>A list of UIDs (i.e. PMIDs).</a:t>
            </a:r>
          </a:p>
          <a:p>
            <a:pPr algn="l">
              <a:buFont typeface="Arial" panose="020B0604020202020204" pitchFamily="34" charset="0"/>
              <a:buChar char="•"/>
            </a:pPr>
            <a:r>
              <a:rPr lang="en-US" b="0" i="0" dirty="0">
                <a:solidFill>
                  <a:srgbClr val="1B1B1B"/>
                </a:solidFill>
                <a:effectLst/>
                <a:latin typeface="Roboto" panose="02000000000000000000" pitchFamily="2" charset="0"/>
              </a:rPr>
              <a:t>Abstract view, formatted in plain text.</a:t>
            </a:r>
          </a:p>
          <a:p>
            <a:pPr algn="l">
              <a:buFont typeface="Arial" panose="020B0604020202020204" pitchFamily="34" charset="0"/>
              <a:buChar char="•"/>
            </a:pPr>
            <a:r>
              <a:rPr lang="en-US" b="0" i="0" dirty="0">
                <a:solidFill>
                  <a:srgbClr val="1B1B1B"/>
                </a:solidFill>
                <a:effectLst/>
                <a:latin typeface="Roboto" panose="02000000000000000000" pitchFamily="2" charset="0"/>
              </a:rPr>
              <a:t>MEDLINE view, including the field indicators.</a:t>
            </a:r>
          </a:p>
          <a:p>
            <a:pPr algn="l">
              <a:buFont typeface="Arial" panose="020B0604020202020204" pitchFamily="34" charset="0"/>
              <a:buChar char="•"/>
            </a:pPr>
            <a:r>
              <a:rPr lang="en-US" b="0" i="0" dirty="0">
                <a:solidFill>
                  <a:srgbClr val="1B1B1B"/>
                </a:solidFill>
                <a:effectLst/>
                <a:latin typeface="Roboto" panose="02000000000000000000" pitchFamily="2" charset="0"/>
              </a:rPr>
              <a:t>The full XML of the record.</a:t>
            </a:r>
          </a:p>
          <a:p>
            <a:pPr algn="l"/>
            <a:r>
              <a:rPr lang="en-US" b="0" i="0" u="none" strike="noStrike" dirty="0">
                <a:solidFill>
                  <a:srgbClr val="1571B3"/>
                </a:solidFill>
                <a:effectLst/>
                <a:latin typeface="Roboto" panose="02000000000000000000" pitchFamily="2" charset="0"/>
                <a:hlinkClick r:id="rId6"/>
              </a:rPr>
              <a:t>Arguments</a:t>
            </a:r>
            <a:endParaRPr lang="en-US" b="0" i="0" dirty="0">
              <a:solidFill>
                <a:srgbClr val="1B1B1B"/>
              </a:solidFill>
              <a:effectLst/>
              <a:latin typeface="Roboto" panose="02000000000000000000" pitchFamily="2" charset="0"/>
            </a:endParaRPr>
          </a:p>
          <a:p>
            <a:pPr algn="l"/>
            <a:r>
              <a:rPr lang="en-US" b="0" i="0" dirty="0">
                <a:solidFill>
                  <a:srgbClr val="1B1B1B"/>
                </a:solidFill>
                <a:effectLst/>
                <a:latin typeface="Roboto" panose="02000000000000000000" pitchFamily="2" charset="0"/>
              </a:rPr>
              <a:t>The </a:t>
            </a:r>
            <a:r>
              <a:rPr lang="en-US" b="0" i="0" dirty="0" err="1">
                <a:solidFill>
                  <a:srgbClr val="1B1B1B"/>
                </a:solidFill>
                <a:effectLst/>
                <a:latin typeface="Roboto" panose="02000000000000000000" pitchFamily="2" charset="0"/>
              </a:rPr>
              <a:t>efetch</a:t>
            </a:r>
            <a:r>
              <a:rPr lang="en-US" b="0" i="0" dirty="0">
                <a:solidFill>
                  <a:srgbClr val="1B1B1B"/>
                </a:solidFill>
                <a:effectLst/>
                <a:latin typeface="Roboto" panose="02000000000000000000" pitchFamily="2" charset="0"/>
              </a:rPr>
              <a:t> command allows the following arguments:</a:t>
            </a:r>
          </a:p>
          <a:p>
            <a:pPr algn="l">
              <a:buFont typeface="Arial" panose="020B0604020202020204" pitchFamily="34" charset="0"/>
              <a:buChar char="•"/>
            </a:pPr>
            <a:r>
              <a:rPr lang="en-US" b="0" i="0" dirty="0">
                <a:solidFill>
                  <a:srgbClr val="1B1B1B"/>
                </a:solidFill>
                <a:effectLst/>
                <a:latin typeface="Roboto" panose="02000000000000000000" pitchFamily="2" charset="0"/>
              </a:rPr>
              <a:t>-</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The database from which you wish to retrieve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t>
            </a:r>
            <a:r>
              <a:rPr lang="en-US" b="0" i="0" dirty="0" err="1">
                <a:solidFill>
                  <a:srgbClr val="1B1B1B"/>
                </a:solidFill>
                <a:effectLst/>
                <a:latin typeface="Roboto" panose="02000000000000000000" pitchFamily="2" charset="0"/>
              </a:rPr>
              <a:t>pubmed</a:t>
            </a:r>
            <a:endParaRPr lang="en-US" b="0" i="0" dirty="0">
              <a:solidFill>
                <a:srgbClr val="1B1B1B"/>
              </a:solidFill>
              <a:effectLst/>
              <a:latin typeface="Roboto" panose="02000000000000000000" pitchFamily="2" charset="0"/>
            </a:endParaRPr>
          </a:p>
          <a:p>
            <a:pPr algn="l">
              <a:buFont typeface="Arial" panose="020B0604020202020204" pitchFamily="34" charset="0"/>
              <a:buChar char="•"/>
            </a:pPr>
            <a:r>
              <a:rPr lang="en-US" b="0" i="0" dirty="0">
                <a:solidFill>
                  <a:srgbClr val="1B1B1B"/>
                </a:solidFill>
                <a:effectLst/>
                <a:latin typeface="Roboto" panose="02000000000000000000" pitchFamily="2" charset="0"/>
              </a:rPr>
              <a:t>-id: One or more UIDs (PMIDs, if your -</a:t>
            </a:r>
            <a:r>
              <a:rPr lang="en-US" b="0" i="0" dirty="0" err="1">
                <a:solidFill>
                  <a:srgbClr val="1B1B1B"/>
                </a:solidFill>
                <a:effectLst/>
                <a:latin typeface="Roboto" panose="02000000000000000000" pitchFamily="2" charset="0"/>
              </a:rPr>
              <a:t>db</a:t>
            </a:r>
            <a:r>
              <a:rPr lang="en-US" b="0" i="0" dirty="0">
                <a:solidFill>
                  <a:srgbClr val="1B1B1B"/>
                </a:solidFill>
                <a:effectLst/>
                <a:latin typeface="Roboto" panose="02000000000000000000" pitchFamily="2" charset="0"/>
              </a:rPr>
              <a:t> argument is </a:t>
            </a:r>
            <a:r>
              <a:rPr lang="en-US" b="0" i="0" dirty="0" err="1">
                <a:solidFill>
                  <a:srgbClr val="1B1B1B"/>
                </a:solidFill>
                <a:effectLst/>
                <a:latin typeface="Roboto" panose="02000000000000000000" pitchFamily="2" charset="0"/>
              </a:rPr>
              <a:t>pubmed</a:t>
            </a:r>
            <a:r>
              <a:rPr lang="en-US" b="0" i="0" dirty="0">
                <a:solidFill>
                  <a:srgbClr val="1B1B1B"/>
                </a:solidFill>
                <a:effectLst/>
                <a:latin typeface="Roboto" panose="02000000000000000000" pitchFamily="2" charset="0"/>
              </a:rPr>
              <a:t>), separated by commas.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24102982,21171099,17150207</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-id 26287646</a:t>
            </a:r>
          </a:p>
          <a:p>
            <a:pPr algn="l">
              <a:buFont typeface="Arial" panose="020B0604020202020204" pitchFamily="34" charset="0"/>
              <a:buChar char="•"/>
            </a:pPr>
            <a:r>
              <a:rPr lang="en-US" b="0" i="0" dirty="0">
                <a:solidFill>
                  <a:srgbClr val="1B1B1B"/>
                </a:solidFill>
                <a:effectLst/>
                <a:latin typeface="Roboto" panose="02000000000000000000" pitchFamily="2" charset="0"/>
              </a:rPr>
              <a:t>-format: Specifies the format in which you wish to display the records.</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For PubMed, the valid formats include:</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uid</a:t>
            </a:r>
            <a:r>
              <a:rPr lang="en-US" b="0" i="0" dirty="0">
                <a:solidFill>
                  <a:srgbClr val="1B1B1B"/>
                </a:solidFill>
                <a:effectLst/>
                <a:latin typeface="Roboto" panose="02000000000000000000" pitchFamily="2" charset="0"/>
              </a:rPr>
              <a:t>: displays a list of UIDs (i.e. PMIDs).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abstract: displays the Abstract view, formatted in plain text.</a:t>
            </a:r>
          </a:p>
          <a:p>
            <a:pPr marL="1143000" lvl="2" indent="-228600" algn="l">
              <a:buFont typeface="Arial" panose="020B0604020202020204" pitchFamily="34" charset="0"/>
              <a:buChar char="•"/>
            </a:pPr>
            <a:r>
              <a:rPr lang="en-US" b="0" i="0" dirty="0" err="1">
                <a:solidFill>
                  <a:srgbClr val="1B1B1B"/>
                </a:solidFill>
                <a:effectLst/>
                <a:latin typeface="Roboto" panose="02000000000000000000" pitchFamily="2" charset="0"/>
              </a:rPr>
              <a:t>medline</a:t>
            </a:r>
            <a:r>
              <a:rPr lang="en-US" b="0" i="0" dirty="0">
                <a:solidFill>
                  <a:srgbClr val="1B1B1B"/>
                </a:solidFill>
                <a:effectLst/>
                <a:latin typeface="Roboto" panose="02000000000000000000" pitchFamily="2" charset="0"/>
              </a:rPr>
              <a:t>: displays the MEDLINE view, including the field indicators.</a:t>
            </a:r>
          </a:p>
          <a:p>
            <a:pPr marL="1143000" lvl="2" indent="-228600" algn="l">
              <a:buFont typeface="Arial" panose="020B0604020202020204" pitchFamily="34" charset="0"/>
              <a:buChar char="•"/>
            </a:pPr>
            <a:r>
              <a:rPr lang="en-US" b="0" i="0" dirty="0">
                <a:solidFill>
                  <a:srgbClr val="1B1B1B"/>
                </a:solidFill>
                <a:effectLst/>
                <a:latin typeface="Roboto" panose="02000000000000000000" pitchFamily="2" charset="0"/>
              </a:rPr>
              <a:t>xml: displays the full PubMed XML.</a:t>
            </a: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a:t>
            </a:r>
            <a:r>
              <a:rPr lang="en-US" b="0" i="0" dirty="0" err="1">
                <a:solidFill>
                  <a:srgbClr val="1B1B1B"/>
                </a:solidFill>
                <a:effectLst/>
                <a:latin typeface="Roboto" panose="02000000000000000000" pitchFamily="2" charset="0"/>
              </a:rPr>
              <a:t>uid</a:t>
            </a:r>
            <a:endParaRPr lang="en-US" b="0" i="0" dirty="0">
              <a:solidFill>
                <a:srgbClr val="1B1B1B"/>
              </a:solidFill>
              <a:effectLst/>
              <a:latin typeface="Roboto" panose="02000000000000000000" pitchFamily="2" charset="0"/>
            </a:endParaRPr>
          </a:p>
          <a:p>
            <a:pPr marL="742950" lvl="1" indent="-285750" algn="l">
              <a:buFont typeface="Arial" panose="020B0604020202020204" pitchFamily="34" charset="0"/>
              <a:buChar char="•"/>
            </a:pPr>
            <a:r>
              <a:rPr lang="en-US" b="0" i="0" dirty="0">
                <a:solidFill>
                  <a:srgbClr val="1B1B1B"/>
                </a:solidFill>
                <a:effectLst/>
                <a:latin typeface="Roboto" panose="02000000000000000000" pitchFamily="2" charset="0"/>
              </a:rPr>
              <a:t>Example: -format xml</a:t>
            </a:r>
          </a:p>
          <a:p>
            <a:pPr algn="l"/>
            <a:r>
              <a:rPr lang="en-US" b="0" i="0" dirty="0">
                <a:solidFill>
                  <a:srgbClr val="1B1B1B"/>
                </a:solidFill>
                <a:effectLst/>
                <a:latin typeface="Roboto" panose="02000000000000000000" pitchFamily="2" charset="0"/>
              </a:rPr>
              <a:t>Examples:</a:t>
            </a:r>
          </a:p>
          <a:p>
            <a:pPr algn="l"/>
            <a:r>
              <a:rPr lang="en-US" b="0" i="0" dirty="0">
                <a:solidFill>
                  <a:srgbClr val="1B1B1B"/>
                </a:solidFill>
                <a:effectLst/>
                <a:latin typeface="Roboto" panose="02000000000000000000" pitchFamily="2" charset="0"/>
              </a:rPr>
              <a:t>Retrieve the record for PMID 25359968 in MEDLINE format:</a:t>
            </a:r>
          </a:p>
          <a:p>
            <a:pPr algn="l"/>
            <a:r>
              <a:rPr lang="en-US" dirty="0" err="1"/>
              <a:t>efetch</a:t>
            </a:r>
            <a:r>
              <a:rPr lang="en-US" dirty="0"/>
              <a:t> -</a:t>
            </a:r>
            <a:r>
              <a:rPr lang="en-US" dirty="0" err="1"/>
              <a:t>db</a:t>
            </a:r>
            <a:r>
              <a:rPr lang="en-US" dirty="0"/>
              <a:t> </a:t>
            </a:r>
            <a:r>
              <a:rPr lang="en-US" dirty="0" err="1"/>
              <a:t>pubmed</a:t>
            </a:r>
            <a:r>
              <a:rPr lang="en-US" dirty="0"/>
              <a:t> -id 25359968 -format </a:t>
            </a:r>
            <a:r>
              <a:rPr lang="en-US" dirty="0" err="1"/>
              <a:t>medline</a:t>
            </a:r>
            <a:r>
              <a:rPr lang="en-US" dirty="0"/>
              <a:t> </a:t>
            </a:r>
            <a:r>
              <a:rPr lang="en-US" b="0" i="0" dirty="0">
                <a:solidFill>
                  <a:srgbClr val="1B1B1B"/>
                </a:solidFill>
                <a:effectLst/>
                <a:latin typeface="Roboto" panose="02000000000000000000" pitchFamily="2" charset="0"/>
              </a:rPr>
              <a:t>Retrieve the record for PMID 26287646 in XML format:</a:t>
            </a:r>
          </a:p>
          <a:p>
            <a:pPr algn="l"/>
            <a:r>
              <a:rPr lang="en-US" dirty="0" err="1"/>
              <a:t>efetch</a:t>
            </a:r>
            <a:r>
              <a:rPr lang="en-US" dirty="0"/>
              <a:t> -</a:t>
            </a:r>
            <a:r>
              <a:rPr lang="en-US" dirty="0" err="1"/>
              <a:t>db</a:t>
            </a:r>
            <a:r>
              <a:rPr lang="en-US" dirty="0"/>
              <a:t> </a:t>
            </a:r>
            <a:r>
              <a:rPr lang="en-US" dirty="0" err="1"/>
              <a:t>pubmed</a:t>
            </a:r>
            <a:r>
              <a:rPr lang="en-US" dirty="0"/>
              <a:t> -id 26287646 -format xml </a:t>
            </a:r>
            <a:r>
              <a:rPr lang="en-US" b="0" i="0" dirty="0">
                <a:solidFill>
                  <a:srgbClr val="1B1B1B"/>
                </a:solidFill>
                <a:effectLst/>
                <a:latin typeface="Roboto" panose="02000000000000000000" pitchFamily="2" charset="0"/>
              </a:rPr>
              <a:t>Retrieve the records for PMIDs 24102982, 21171099, and 17150207 in abstract view:</a:t>
            </a:r>
          </a:p>
          <a:p>
            <a:r>
              <a:rPr lang="en-US" dirty="0" err="1"/>
              <a:t>efetch</a:t>
            </a:r>
            <a:r>
              <a:rPr lang="en-US" dirty="0"/>
              <a:t> -</a:t>
            </a:r>
            <a:r>
              <a:rPr lang="en-US" dirty="0" err="1"/>
              <a:t>db</a:t>
            </a:r>
            <a:r>
              <a:rPr lang="en-US" dirty="0"/>
              <a:t> </a:t>
            </a:r>
            <a:r>
              <a:rPr lang="en-US" dirty="0" err="1"/>
              <a:t>pubmed</a:t>
            </a:r>
            <a:r>
              <a:rPr lang="en-US" dirty="0"/>
              <a:t> -id 24102982,21171099,17150207 -format abstract</a:t>
            </a:r>
          </a:p>
        </p:txBody>
      </p:sp>
      <p:sp>
        <p:nvSpPr>
          <p:cNvPr id="4" name="Slide Number Placeholder 3">
            <a:extLst>
              <a:ext uri="{FF2B5EF4-FFF2-40B4-BE49-F238E27FC236}">
                <a16:creationId xmlns:a16="http://schemas.microsoft.com/office/drawing/2014/main" id="{72B7ACF5-21CE-3A8E-EA3A-ADB65953168C}"/>
              </a:ext>
            </a:extLst>
          </p:cNvPr>
          <p:cNvSpPr>
            <a:spLocks noGrp="1"/>
          </p:cNvSpPr>
          <p:nvPr>
            <p:ph type="sldNum" sz="quarter" idx="5"/>
          </p:nvPr>
        </p:nvSpPr>
        <p:spPr/>
        <p:txBody>
          <a:bodyPr/>
          <a:lstStyle/>
          <a:p>
            <a:fld id="{0BC4C52C-F579-D748-8F0F-8523A9278DEB}" type="slidenum">
              <a:rPr lang="en-US" smtClean="0"/>
              <a:t>14</a:t>
            </a:fld>
            <a:endParaRPr lang="en-US"/>
          </a:p>
        </p:txBody>
      </p:sp>
    </p:spTree>
    <p:extLst>
      <p:ext uri="{BB962C8B-B14F-4D97-AF65-F5344CB8AC3E}">
        <p14:creationId xmlns:p14="http://schemas.microsoft.com/office/powerpoint/2010/main" val="36141258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17FB-32B6-AC6E-24E5-2E285AA8AD4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49A689B-43A0-E9A9-CEC4-BFAA5D76B6E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D7CA1A2-1787-1A8F-9085-D476B69A6E61}"/>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5" name="Footer Placeholder 4">
            <a:extLst>
              <a:ext uri="{FF2B5EF4-FFF2-40B4-BE49-F238E27FC236}">
                <a16:creationId xmlns:a16="http://schemas.microsoft.com/office/drawing/2014/main" id="{C9CC28E6-280B-0DCF-F3F8-F4A6F7A2E1D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006BB5-13CD-5A10-F85B-851138C6EB43}"/>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074097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7A7BFF-763A-0A62-32DF-759729FE96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B6117E-0EB3-8730-1094-28FA9D629F9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AB8ADA-7BD2-C2CB-FD80-4AB78CEE8602}"/>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5" name="Footer Placeholder 4">
            <a:extLst>
              <a:ext uri="{FF2B5EF4-FFF2-40B4-BE49-F238E27FC236}">
                <a16:creationId xmlns:a16="http://schemas.microsoft.com/office/drawing/2014/main" id="{0CE19CD1-E167-224E-6264-51D6567EBA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E6DEA9-2920-06F8-DADF-9A482A9802D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9866073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669521D-5ABB-60AD-E886-106E2319B6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042D3-CB0E-C0DB-4090-6E0044D37B5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3FA0E4-0640-00C4-BDDC-00D15E1BE29B}"/>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5" name="Footer Placeholder 4">
            <a:extLst>
              <a:ext uri="{FF2B5EF4-FFF2-40B4-BE49-F238E27FC236}">
                <a16:creationId xmlns:a16="http://schemas.microsoft.com/office/drawing/2014/main" id="{ADCB4D62-A26C-618D-9897-53137E17A8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238C8-C141-A59E-8A98-D08B38A2217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40509677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A4AD4-4A03-A3D6-046E-0433CB3ABC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7AADC11-32BD-9532-32F0-4705F03A8A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F73887-C0BD-340C-A10F-4485D929FFA9}"/>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5" name="Footer Placeholder 4">
            <a:extLst>
              <a:ext uri="{FF2B5EF4-FFF2-40B4-BE49-F238E27FC236}">
                <a16:creationId xmlns:a16="http://schemas.microsoft.com/office/drawing/2014/main" id="{05C9C180-4F54-B301-AD89-EB23EBDDD6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0A06E8-3995-03F0-B402-B38E1ED0AE32}"/>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5660996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0006-0900-CBF1-0EF6-3E806C0E1E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5B5CD2-9CDF-EDCF-918B-781DED4A9B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1331E60-A591-F7F0-816A-FB18B0CF8DD4}"/>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5" name="Footer Placeholder 4">
            <a:extLst>
              <a:ext uri="{FF2B5EF4-FFF2-40B4-BE49-F238E27FC236}">
                <a16:creationId xmlns:a16="http://schemas.microsoft.com/office/drawing/2014/main" id="{696FB4CF-53BE-45CB-2A74-D283D3726D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9A6588-AB13-6638-D2EB-1B14F01CBBE8}"/>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2477307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31944-630A-9E98-D9E4-E4AB402239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32FAE4F-4CEF-07A4-C78A-BCBC5946504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E074E06-8C67-EA5E-E19B-C9754D0F795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43523CE-5897-5448-5D33-4991A6525F41}"/>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6" name="Footer Placeholder 5">
            <a:extLst>
              <a:ext uri="{FF2B5EF4-FFF2-40B4-BE49-F238E27FC236}">
                <a16:creationId xmlns:a16="http://schemas.microsoft.com/office/drawing/2014/main" id="{4B361C26-72D8-029B-E373-216C74638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915D29-EAA5-C291-E529-40D4BF925F37}"/>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9249248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E47FF-48C6-D080-F29D-A92DD2E66FC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3610E01-B38D-F081-3C45-96E35A2525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01AB039-A1E3-789B-1B8F-BA1262AD5CB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EED7CBB-B08E-EDCE-CFE3-C5105F059C1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FA0E5F-2303-0562-0557-317D52915FA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4114389-9078-5D3C-EC94-47EEE977A41F}"/>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8" name="Footer Placeholder 7">
            <a:extLst>
              <a:ext uri="{FF2B5EF4-FFF2-40B4-BE49-F238E27FC236}">
                <a16:creationId xmlns:a16="http://schemas.microsoft.com/office/drawing/2014/main" id="{E4938147-F12F-943E-E932-36B7CE2F4B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402FA45-CDC1-FF79-7141-DCAAC5701C3B}"/>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5847036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636CE5-F86C-5AD8-24D2-5F63B06261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35A5BB5-B7BA-395B-7F54-F09F3AED3394}"/>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4" name="Footer Placeholder 3">
            <a:extLst>
              <a:ext uri="{FF2B5EF4-FFF2-40B4-BE49-F238E27FC236}">
                <a16:creationId xmlns:a16="http://schemas.microsoft.com/office/drawing/2014/main" id="{ACF713B9-7C42-3F18-B1E4-33DC37CA4DB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13DCE24-ABE3-2624-0A3C-B61BE284D18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12324386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535023-3067-F95B-74F3-343450D0AB48}"/>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3" name="Footer Placeholder 2">
            <a:extLst>
              <a:ext uri="{FF2B5EF4-FFF2-40B4-BE49-F238E27FC236}">
                <a16:creationId xmlns:a16="http://schemas.microsoft.com/office/drawing/2014/main" id="{AD17113B-B2CC-6442-4B96-0AFF7AD4E92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B878D49-63EA-41DA-7214-7D2FB631F1E0}"/>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7144813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1C55D-C34D-13E9-06C9-F7F0AEAB98D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0BE5C35-409A-0439-6ED5-1F70B7B8A8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D7E7847-29A4-49EB-2981-BD4DA3DF72E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AF334C-F0A1-C096-CB55-69ACBBC648D4}"/>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6" name="Footer Placeholder 5">
            <a:extLst>
              <a:ext uri="{FF2B5EF4-FFF2-40B4-BE49-F238E27FC236}">
                <a16:creationId xmlns:a16="http://schemas.microsoft.com/office/drawing/2014/main" id="{8198ADDB-C318-997E-7228-3D67DAFF1F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AD46019-E41B-50C3-00BD-893F41A8556C}"/>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386174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49993-4066-8EFB-7B5F-578A865568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7E45603-E777-960B-77F6-16985260F1A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247D7AE-4A4F-307F-7730-A0BFC2C6DF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76B037C-A6C6-CCFB-3FCA-8C6C71674493}"/>
              </a:ext>
            </a:extLst>
          </p:cNvPr>
          <p:cNvSpPr>
            <a:spLocks noGrp="1"/>
          </p:cNvSpPr>
          <p:nvPr>
            <p:ph type="dt" sz="half" idx="10"/>
          </p:nvPr>
        </p:nvSpPr>
        <p:spPr/>
        <p:txBody>
          <a:bodyPr/>
          <a:lstStyle/>
          <a:p>
            <a:fld id="{54D75E50-A749-724F-B507-4045A9123354}" type="datetimeFigureOut">
              <a:rPr lang="en-US" smtClean="0"/>
              <a:t>2/21/25</a:t>
            </a:fld>
            <a:endParaRPr lang="en-US"/>
          </a:p>
        </p:txBody>
      </p:sp>
      <p:sp>
        <p:nvSpPr>
          <p:cNvPr id="6" name="Footer Placeholder 5">
            <a:extLst>
              <a:ext uri="{FF2B5EF4-FFF2-40B4-BE49-F238E27FC236}">
                <a16:creationId xmlns:a16="http://schemas.microsoft.com/office/drawing/2014/main" id="{8A3DDAC7-65CD-4219-B305-10E2B5466B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41D2AAA-D82A-2CB6-07A4-C012455991F1}"/>
              </a:ext>
            </a:extLst>
          </p:cNvPr>
          <p:cNvSpPr>
            <a:spLocks noGrp="1"/>
          </p:cNvSpPr>
          <p:nvPr>
            <p:ph type="sldNum" sz="quarter" idx="12"/>
          </p:nvPr>
        </p:nvSpPr>
        <p:spPr/>
        <p:txBody>
          <a:bodyPr/>
          <a:lstStyle/>
          <a:p>
            <a:fld id="{96F592FA-1326-C146-9841-60E4C45BB5E0}" type="slidenum">
              <a:rPr lang="en-US" smtClean="0"/>
              <a:t>‹#›</a:t>
            </a:fld>
            <a:endParaRPr lang="en-US"/>
          </a:p>
        </p:txBody>
      </p:sp>
    </p:spTree>
    <p:extLst>
      <p:ext uri="{BB962C8B-B14F-4D97-AF65-F5344CB8AC3E}">
        <p14:creationId xmlns:p14="http://schemas.microsoft.com/office/powerpoint/2010/main" val="24281968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48CD116-5DA0-FCBF-9814-7974EF3FDAA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5275DA39-87C2-8B7C-422C-8879133AFF2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D158965-2881-6E9A-05D7-F3141F8CB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54D75E50-A749-724F-B507-4045A9123354}" type="datetimeFigureOut">
              <a:rPr lang="en-US" smtClean="0"/>
              <a:t>2/21/25</a:t>
            </a:fld>
            <a:endParaRPr lang="en-US"/>
          </a:p>
        </p:txBody>
      </p:sp>
      <p:sp>
        <p:nvSpPr>
          <p:cNvPr id="5" name="Footer Placeholder 4">
            <a:extLst>
              <a:ext uri="{FF2B5EF4-FFF2-40B4-BE49-F238E27FC236}">
                <a16:creationId xmlns:a16="http://schemas.microsoft.com/office/drawing/2014/main" id="{A3D58331-7089-2D7A-DCCE-252AA02B3C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B8A1202-2BB5-7E1B-46D5-9C265884CC4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F592FA-1326-C146-9841-60E4C45BB5E0}" type="slidenum">
              <a:rPr lang="en-US" smtClean="0"/>
              <a:t>‹#›</a:t>
            </a:fld>
            <a:endParaRPr lang="en-US"/>
          </a:p>
        </p:txBody>
      </p:sp>
    </p:spTree>
    <p:extLst>
      <p:ext uri="{BB962C8B-B14F-4D97-AF65-F5344CB8AC3E}">
        <p14:creationId xmlns:p14="http://schemas.microsoft.com/office/powerpoint/2010/main" val="83211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ncbi.nlm.nih.gov/gdv"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hyperlink" Target="https://ftp.ncbi.nlm.nih.gov/pub/datasets/command-line/v2/linux-amd64/datasets"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hyperlink" Target="https://ftp.ncbi.nlm.nih.gov/pub/datasets/command-line/v2/linux-amd64/dataformat"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repo.anaconda.com/archive/Anaconda3-2024.10-1-Linux-x86_64.sh"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github.com/liu3zhenlab/teaching/raw/refs/heads/master/PLPTH813Bioinformatis/2025/3_data/lab03/ZmB.fasta" TargetMode="External"/><Relationship Id="rId2" Type="http://schemas.openxmlformats.org/officeDocument/2006/relationships/hyperlink" Target="https://github.com/liu3zhenlab/teaching/raw/refs/heads/master/PLPTH813Bioinformatis/2025/3_data/lab03/ZmA.fasta"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183CB1-D065-66E9-F961-FE50B1EFA0ED}"/>
              </a:ext>
            </a:extLst>
          </p:cNvPr>
          <p:cNvSpPr>
            <a:spLocks noGrp="1"/>
          </p:cNvSpPr>
          <p:nvPr>
            <p:ph type="ctrTitle"/>
          </p:nvPr>
        </p:nvSpPr>
        <p:spPr>
          <a:xfrm>
            <a:off x="1524000" y="1365553"/>
            <a:ext cx="9144000" cy="1312365"/>
          </a:xfrm>
        </p:spPr>
        <p:txBody>
          <a:bodyPr anchor="ctr">
            <a:normAutofit/>
          </a:bodyPr>
          <a:lstStyle/>
          <a:p>
            <a:r>
              <a:rPr lang="en-US" sz="3600" b="0" i="0" u="none" strike="noStrike" kern="1200" dirty="0">
                <a:solidFill>
                  <a:srgbClr val="000000"/>
                </a:solidFill>
                <a:effectLst/>
                <a:latin typeface="Calibri" panose="020F0502020204030204" pitchFamily="34" charset="0"/>
                <a:cs typeface="Calibri" panose="020F0502020204030204" pitchFamily="34" charset="0"/>
              </a:rPr>
              <a:t>Lab05 Command-line NCBI tools</a:t>
            </a:r>
            <a:endParaRPr lang="en-US" sz="3600" dirty="0">
              <a:latin typeface="Calibri" panose="020F0502020204030204" pitchFamily="34" charset="0"/>
              <a:cs typeface="Calibri" panose="020F0502020204030204" pitchFamily="34" charset="0"/>
            </a:endParaRPr>
          </a:p>
        </p:txBody>
      </p:sp>
      <p:sp>
        <p:nvSpPr>
          <p:cNvPr id="3" name="Subtitle 2">
            <a:extLst>
              <a:ext uri="{FF2B5EF4-FFF2-40B4-BE49-F238E27FC236}">
                <a16:creationId xmlns:a16="http://schemas.microsoft.com/office/drawing/2014/main" id="{7C53F329-CF4F-E34B-6E1C-55431E111278}"/>
              </a:ext>
            </a:extLst>
          </p:cNvPr>
          <p:cNvSpPr>
            <a:spLocks noGrp="1"/>
          </p:cNvSpPr>
          <p:nvPr>
            <p:ph type="subTitle" idx="1"/>
          </p:nvPr>
        </p:nvSpPr>
        <p:spPr>
          <a:xfrm>
            <a:off x="1524000" y="3602038"/>
            <a:ext cx="9144000" cy="2329424"/>
          </a:xfrm>
        </p:spPr>
        <p:txBody>
          <a:bodyPr>
            <a:noAutofit/>
          </a:bodyPr>
          <a:lstStyle/>
          <a:p>
            <a:r>
              <a:rPr lang="en-US" sz="3200" dirty="0">
                <a:latin typeface="Calibri" panose="020F0502020204030204" pitchFamily="34" charset="0"/>
                <a:cs typeface="Calibri" panose="020F0502020204030204" pitchFamily="34" charset="0"/>
              </a:rPr>
              <a:t>Sanzhen Liu</a:t>
            </a:r>
          </a:p>
          <a:p>
            <a:endParaRPr lang="en-US" sz="3200" dirty="0">
              <a:latin typeface="Calibri" panose="020F0502020204030204" pitchFamily="34" charset="0"/>
              <a:cs typeface="Calibri" panose="020F0502020204030204" pitchFamily="34" charset="0"/>
            </a:endParaRPr>
          </a:p>
          <a:p>
            <a:r>
              <a:rPr lang="en-US" sz="3200" dirty="0">
                <a:latin typeface="Calibri" panose="020F0502020204030204" pitchFamily="34" charset="0"/>
                <a:cs typeface="Calibri" panose="020F0502020204030204" pitchFamily="34" charset="0"/>
              </a:rPr>
              <a:t>PLPTH813</a:t>
            </a:r>
          </a:p>
          <a:p>
            <a:r>
              <a:rPr lang="en-US" sz="3200" dirty="0">
                <a:latin typeface="Calibri" panose="020F0502020204030204" pitchFamily="34" charset="0"/>
                <a:cs typeface="Calibri" panose="020F0502020204030204" pitchFamily="34" charset="0"/>
              </a:rPr>
              <a:t>Feb 20, 2025</a:t>
            </a:r>
          </a:p>
        </p:txBody>
      </p:sp>
    </p:spTree>
    <p:extLst>
      <p:ext uri="{BB962C8B-B14F-4D97-AF65-F5344CB8AC3E}">
        <p14:creationId xmlns:p14="http://schemas.microsoft.com/office/powerpoint/2010/main" val="15484122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48EDA-6E0F-3844-A2EB-575B9B0089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DFAFFD-74EE-1F21-AC38-4E95535C6172}"/>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Edirect</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intallation</a:t>
            </a:r>
            <a:endParaRPr lang="en-US" sz="3600" dirty="0">
              <a:latin typeface="Calibri" panose="020F0502020204030204" pitchFamily="34" charset="0"/>
              <a:cs typeface="Calibri" panose="020F0502020204030204" pitchFamily="34" charset="0"/>
            </a:endParaRPr>
          </a:p>
        </p:txBody>
      </p:sp>
      <p:sp>
        <p:nvSpPr>
          <p:cNvPr id="4" name="TextBox 3">
            <a:extLst>
              <a:ext uri="{FF2B5EF4-FFF2-40B4-BE49-F238E27FC236}">
                <a16:creationId xmlns:a16="http://schemas.microsoft.com/office/drawing/2014/main" id="{FDC08DA2-FB6D-C657-BB64-08792126C61E}"/>
              </a:ext>
            </a:extLst>
          </p:cNvPr>
          <p:cNvSpPr txBox="1"/>
          <p:nvPr/>
        </p:nvSpPr>
        <p:spPr>
          <a:xfrm>
            <a:off x="1016000" y="1905204"/>
            <a:ext cx="1922065" cy="523220"/>
          </a:xfrm>
          <a:prstGeom prst="rect">
            <a:avLst/>
          </a:prstGeom>
          <a:noFill/>
        </p:spPr>
        <p:txBody>
          <a:bodyPr wrap="none" rtlCol="0">
            <a:spAutoFit/>
          </a:bodyPr>
          <a:lstStyle/>
          <a:p>
            <a:r>
              <a:rPr lang="en-US" sz="2800" dirty="0">
                <a:solidFill>
                  <a:schemeClr val="tx2">
                    <a:lumMod val="75000"/>
                    <a:lumOff val="25000"/>
                  </a:schemeClr>
                </a:solidFill>
              </a:rPr>
              <a:t>Installation</a:t>
            </a:r>
          </a:p>
        </p:txBody>
      </p:sp>
      <p:sp>
        <p:nvSpPr>
          <p:cNvPr id="5" name="TextBox 4">
            <a:extLst>
              <a:ext uri="{FF2B5EF4-FFF2-40B4-BE49-F238E27FC236}">
                <a16:creationId xmlns:a16="http://schemas.microsoft.com/office/drawing/2014/main" id="{D3453235-71EF-9E2E-45E1-B29DB5766049}"/>
              </a:ext>
            </a:extLst>
          </p:cNvPr>
          <p:cNvSpPr txBox="1"/>
          <p:nvPr/>
        </p:nvSpPr>
        <p:spPr>
          <a:xfrm>
            <a:off x="1016000" y="2494073"/>
            <a:ext cx="9958175" cy="738664"/>
          </a:xfrm>
          <a:prstGeom prst="rect">
            <a:avLst/>
          </a:prstGeom>
          <a:noFill/>
        </p:spPr>
        <p:txBody>
          <a:bodyPr wrap="none" rtlCol="0">
            <a:spAutoFit/>
          </a:bodyPr>
          <a:lstStyle/>
          <a:p>
            <a:r>
              <a:rPr lang="en-US" sz="1400" dirty="0" err="1">
                <a:effectLst/>
                <a:latin typeface="Courier New" panose="02070309020205020404" pitchFamily="49" charset="0"/>
                <a:cs typeface="Courier New" panose="02070309020205020404" pitchFamily="49" charset="0"/>
              </a:rPr>
              <a:t>sh</a:t>
            </a:r>
            <a:r>
              <a:rPr lang="en-US" sz="1400" dirty="0">
                <a:effectLst/>
                <a:latin typeface="Courier New" panose="02070309020205020404" pitchFamily="49" charset="0"/>
                <a:cs typeface="Courier New" panose="02070309020205020404" pitchFamily="49" charset="0"/>
              </a:rPr>
              <a:t> -c "$(</a:t>
            </a:r>
            <a:r>
              <a:rPr lang="en-US" sz="1400" dirty="0" err="1">
                <a:effectLst/>
                <a:latin typeface="Courier New" panose="02070309020205020404" pitchFamily="49" charset="0"/>
                <a:cs typeface="Courier New" panose="02070309020205020404" pitchFamily="49" charset="0"/>
              </a:rPr>
              <a:t>wget</a:t>
            </a:r>
            <a:r>
              <a:rPr lang="en-US" sz="1400" dirty="0">
                <a:effectLst/>
                <a:latin typeface="Courier New" panose="02070309020205020404" pitchFamily="49" charset="0"/>
                <a:cs typeface="Courier New" panose="02070309020205020404" pitchFamily="49" charset="0"/>
              </a:rPr>
              <a:t> -q https://</a:t>
            </a:r>
            <a:r>
              <a:rPr lang="en-US" sz="1400" dirty="0" err="1">
                <a:effectLst/>
                <a:latin typeface="Courier New" panose="02070309020205020404" pitchFamily="49" charset="0"/>
                <a:cs typeface="Courier New" panose="02070309020205020404" pitchFamily="49" charset="0"/>
              </a:rPr>
              <a:t>ftp.ncbi.nlm.nih.gov</a:t>
            </a:r>
            <a:r>
              <a:rPr lang="en-US" sz="1400" dirty="0">
                <a:effectLst/>
                <a:latin typeface="Courier New" panose="02070309020205020404" pitchFamily="49" charset="0"/>
                <a:cs typeface="Courier New" panose="02070309020205020404" pitchFamily="49" charset="0"/>
              </a:rPr>
              <a:t>/entrez/</a:t>
            </a:r>
            <a:r>
              <a:rPr lang="en-US" sz="1400" dirty="0" err="1">
                <a:effectLst/>
                <a:latin typeface="Courier New" panose="02070309020205020404" pitchFamily="49" charset="0"/>
                <a:cs typeface="Courier New" panose="02070309020205020404" pitchFamily="49" charset="0"/>
              </a:rPr>
              <a:t>entrezdirect</a:t>
            </a:r>
            <a:r>
              <a:rPr lang="en-US" sz="1400" dirty="0">
                <a:effectLst/>
                <a:latin typeface="Courier New" panose="02070309020205020404" pitchFamily="49" charset="0"/>
                <a:cs typeface="Courier New" panose="02070309020205020404" pitchFamily="49" charset="0"/>
              </a:rPr>
              <a:t>/install-</a:t>
            </a:r>
            <a:r>
              <a:rPr lang="en-US" sz="1400" dirty="0" err="1">
                <a:effectLst/>
                <a:latin typeface="Courier New" panose="02070309020205020404" pitchFamily="49" charset="0"/>
                <a:cs typeface="Courier New" panose="02070309020205020404" pitchFamily="49" charset="0"/>
              </a:rPr>
              <a:t>edirect.sh</a:t>
            </a:r>
            <a:r>
              <a:rPr lang="en-US" sz="1400" dirty="0">
                <a:effectLst/>
                <a:latin typeface="Courier New" panose="02070309020205020404" pitchFamily="49" charset="0"/>
                <a:cs typeface="Courier New" panose="02070309020205020404" pitchFamily="49" charset="0"/>
              </a:rPr>
              <a:t> -O -)"</a:t>
            </a:r>
            <a:endParaRPr lang="en-US" sz="1400" dirty="0">
              <a:latin typeface="Courier New" panose="02070309020205020404" pitchFamily="49" charset="0"/>
              <a:cs typeface="Courier New" panose="02070309020205020404" pitchFamily="49" charset="0"/>
            </a:endParaRPr>
          </a:p>
          <a:p>
            <a:endParaRPr lang="en-US" sz="1400" dirty="0">
              <a:latin typeface="Courier New" panose="02070309020205020404" pitchFamily="49" charset="0"/>
              <a:cs typeface="Courier New" panose="02070309020205020404" pitchFamily="49" charset="0"/>
            </a:endParaRPr>
          </a:p>
          <a:p>
            <a:r>
              <a:rPr lang="en-US" sz="1400" dirty="0">
                <a:latin typeface="Courier New" panose="02070309020205020404" pitchFamily="49" charset="0"/>
                <a:cs typeface="Courier New" panose="02070309020205020404" pitchFamily="49" charset="0"/>
              </a:rPr>
              <a:t>echo "export PATH=\$HOME/</a:t>
            </a:r>
            <a:r>
              <a:rPr lang="en-US" sz="1400" dirty="0" err="1">
                <a:latin typeface="Courier New" panose="02070309020205020404" pitchFamily="49" charset="0"/>
                <a:cs typeface="Courier New" panose="02070309020205020404" pitchFamily="49" charset="0"/>
              </a:rPr>
              <a:t>edirect</a:t>
            </a:r>
            <a:r>
              <a:rPr lang="en-US" sz="1400" dirty="0">
                <a:latin typeface="Courier New" panose="02070309020205020404" pitchFamily="49" charset="0"/>
                <a:cs typeface="Courier New" panose="02070309020205020404" pitchFamily="49" charset="0"/>
              </a:rPr>
              <a:t>:\$PATH" &gt;&gt; $HOME/.</a:t>
            </a:r>
            <a:r>
              <a:rPr lang="en-US" sz="1400" dirty="0" err="1">
                <a:latin typeface="Courier New" panose="02070309020205020404" pitchFamily="49" charset="0"/>
                <a:cs typeface="Courier New" panose="02070309020205020404" pitchFamily="49" charset="0"/>
              </a:rPr>
              <a:t>bashrc</a:t>
            </a:r>
            <a:endParaRPr lang="en-US" sz="1400" dirty="0">
              <a:latin typeface="Courier New" panose="02070309020205020404" pitchFamily="49" charset="0"/>
              <a:cs typeface="Courier New" panose="02070309020205020404" pitchFamily="49" charset="0"/>
            </a:endParaRPr>
          </a:p>
        </p:txBody>
      </p:sp>
      <p:sp>
        <p:nvSpPr>
          <p:cNvPr id="6" name="TextBox 5">
            <a:extLst>
              <a:ext uri="{FF2B5EF4-FFF2-40B4-BE49-F238E27FC236}">
                <a16:creationId xmlns:a16="http://schemas.microsoft.com/office/drawing/2014/main" id="{0B603E42-D167-1C9A-2467-6633BFAB9B2C}"/>
              </a:ext>
            </a:extLst>
          </p:cNvPr>
          <p:cNvSpPr txBox="1"/>
          <p:nvPr/>
        </p:nvSpPr>
        <p:spPr>
          <a:xfrm>
            <a:off x="1016000" y="3581400"/>
            <a:ext cx="1557158" cy="523220"/>
          </a:xfrm>
          <a:prstGeom prst="rect">
            <a:avLst/>
          </a:prstGeom>
          <a:noFill/>
        </p:spPr>
        <p:txBody>
          <a:bodyPr wrap="none" rtlCol="0">
            <a:spAutoFit/>
          </a:bodyPr>
          <a:lstStyle>
            <a:defPPr>
              <a:defRPr lang="en-US"/>
            </a:defPPr>
            <a:lvl1pPr>
              <a:defRPr sz="2800"/>
            </a:lvl1pPr>
          </a:lstStyle>
          <a:p>
            <a:r>
              <a:rPr lang="en-US" dirty="0">
                <a:solidFill>
                  <a:schemeClr val="tx2">
                    <a:lumMod val="75000"/>
                    <a:lumOff val="25000"/>
                  </a:schemeClr>
                </a:solidFill>
              </a:rPr>
              <a:t>Running:</a:t>
            </a:r>
          </a:p>
        </p:txBody>
      </p:sp>
      <p:sp>
        <p:nvSpPr>
          <p:cNvPr id="7" name="TextBox 6">
            <a:extLst>
              <a:ext uri="{FF2B5EF4-FFF2-40B4-BE49-F238E27FC236}">
                <a16:creationId xmlns:a16="http://schemas.microsoft.com/office/drawing/2014/main" id="{07C788C6-2C1F-1315-8FC6-9F8D05857E48}"/>
              </a:ext>
            </a:extLst>
          </p:cNvPr>
          <p:cNvSpPr txBox="1"/>
          <p:nvPr/>
        </p:nvSpPr>
        <p:spPr>
          <a:xfrm>
            <a:off x="1083732" y="4218212"/>
            <a:ext cx="6821098" cy="2308324"/>
          </a:xfrm>
          <a:prstGeom prst="rect">
            <a:avLst/>
          </a:prstGeom>
          <a:noFill/>
        </p:spPr>
        <p:txBody>
          <a:bodyPr wrap="none" rtlCol="0">
            <a:spAutoFit/>
          </a:bodyPr>
          <a:lstStyle/>
          <a:p>
            <a:r>
              <a:rPr lang="en-US" sz="2400" dirty="0">
                <a:latin typeface="Courier New" panose="02070309020205020404" pitchFamily="49" charset="0"/>
                <a:cs typeface="Courier New" panose="02070309020205020404" pitchFamily="49" charset="0"/>
              </a:rPr>
              <a:t>module load Perl</a:t>
            </a:r>
          </a:p>
          <a:p>
            <a:r>
              <a:rPr lang="en-US" sz="2400" dirty="0">
                <a:latin typeface="Courier New" panose="02070309020205020404" pitchFamily="49" charset="0"/>
                <a:cs typeface="Courier New" panose="02070309020205020404" pitchFamily="49" charset="0"/>
              </a:rPr>
              <a:t>s</a:t>
            </a:r>
            <a:r>
              <a:rPr lang="en-US" sz="2400" dirty="0">
                <a:effectLst/>
                <a:latin typeface="Courier New" panose="02070309020205020404" pitchFamily="49" charset="0"/>
                <a:cs typeface="Courier New" panose="02070309020205020404" pitchFamily="49" charset="0"/>
              </a:rPr>
              <a:t>ource </a:t>
            </a:r>
            <a:r>
              <a:rPr lang="en-US" sz="2400" dirty="0">
                <a:latin typeface="Courier New" panose="02070309020205020404" pitchFamily="49" charset="0"/>
                <a:cs typeface="Courier New" panose="02070309020205020404" pitchFamily="49" charset="0"/>
              </a:rPr>
              <a:t>$HOME/.</a:t>
            </a:r>
            <a:r>
              <a:rPr lang="en-US" sz="2400" dirty="0" err="1">
                <a:latin typeface="Courier New" panose="02070309020205020404" pitchFamily="49" charset="0"/>
                <a:cs typeface="Courier New" panose="02070309020205020404" pitchFamily="49" charset="0"/>
              </a:rPr>
              <a:t>bashrc</a:t>
            </a:r>
            <a:endParaRPr lang="en-US" sz="2400" dirty="0">
              <a:latin typeface="Courier New" panose="02070309020205020404" pitchFamily="49" charset="0"/>
              <a:cs typeface="Courier New" panose="02070309020205020404" pitchFamily="49" charset="0"/>
            </a:endParaRPr>
          </a:p>
          <a:p>
            <a:endParaRPr lang="en-US" sz="2400" dirty="0">
              <a:effectLst/>
              <a:latin typeface="Courier New" panose="02070309020205020404" pitchFamily="49" charset="0"/>
              <a:cs typeface="Courier New" panose="02070309020205020404" pitchFamily="49" charset="0"/>
            </a:endParaRPr>
          </a:p>
          <a:p>
            <a:r>
              <a:rPr lang="en-US" sz="2400" dirty="0" err="1">
                <a:effectLst/>
                <a:latin typeface="Courier New" panose="02070309020205020404" pitchFamily="49" charset="0"/>
                <a:cs typeface="Courier New" panose="02070309020205020404" pitchFamily="49" charset="0"/>
              </a:rPr>
              <a:t>esearch</a:t>
            </a:r>
            <a:endParaRPr lang="en-US" sz="2400" dirty="0">
              <a:effectLst/>
              <a:latin typeface="Courier New" panose="02070309020205020404" pitchFamily="49" charset="0"/>
              <a:cs typeface="Courier New" panose="02070309020205020404" pitchFamily="49" charset="0"/>
            </a:endParaRPr>
          </a:p>
          <a:p>
            <a:endParaRPr lang="en-US" sz="2400" dirty="0">
              <a:latin typeface="Courier New" panose="02070309020205020404" pitchFamily="49" charset="0"/>
              <a:cs typeface="Courier New" panose="02070309020205020404" pitchFamily="49" charset="0"/>
            </a:endParaRPr>
          </a:p>
          <a:p>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cpanm</a:t>
            </a:r>
            <a:r>
              <a:rPr lang="en-US" sz="2400" dirty="0">
                <a:latin typeface="Courier New" panose="02070309020205020404" pitchFamily="49" charset="0"/>
                <a:cs typeface="Courier New" panose="02070309020205020404" pitchFamily="49" charset="0"/>
              </a:rPr>
              <a:t> to install modules if needed</a:t>
            </a:r>
          </a:p>
        </p:txBody>
      </p:sp>
    </p:spTree>
    <p:extLst>
      <p:ext uri="{BB962C8B-B14F-4D97-AF65-F5344CB8AC3E}">
        <p14:creationId xmlns:p14="http://schemas.microsoft.com/office/powerpoint/2010/main" val="35633701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BE5F93-0317-C5CE-9F92-133374B0CBD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48CE82-989A-53FA-B536-D7D51A5CFCE7}"/>
              </a:ext>
            </a:extLst>
          </p:cNvPr>
          <p:cNvSpPr>
            <a:spLocks noGrp="1"/>
          </p:cNvSpPr>
          <p:nvPr>
            <p:ph type="title"/>
          </p:nvPr>
        </p:nvSpPr>
        <p:spPr>
          <a:xfrm>
            <a:off x="838200" y="546678"/>
            <a:ext cx="10515600" cy="736562"/>
          </a:xfrm>
        </p:spPr>
        <p:txBody>
          <a:bodyPr>
            <a:normAutofit fontScale="90000"/>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a:latin typeface="Calibri Light" panose="020F0302020204030204" pitchFamily="34" charset="0"/>
                <a:cs typeface="Calibri Light" panose="020F0302020204030204" pitchFamily="34" charset="0"/>
              </a:rPr>
              <a:t>to search Entrez keywords in a certain NCBI database</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C547B1D9-BE48-32DA-C3AD-1CF8B5C2263C}"/>
              </a:ext>
            </a:extLst>
          </p:cNvPr>
          <p:cNvSpPr>
            <a:spLocks noGrp="1"/>
          </p:cNvSpPr>
          <p:nvPr>
            <p:ph idx="1"/>
          </p:nvPr>
        </p:nvSpPr>
        <p:spPr>
          <a:xfrm>
            <a:off x="838200" y="2117115"/>
            <a:ext cx="10515600" cy="478010"/>
          </a:xfrm>
        </p:spPr>
        <p:txBody>
          <a:bodyPr>
            <a:normAutofit lnSpcReduction="10000"/>
          </a:bodyPr>
          <a:lstStyle/>
          <a:p>
            <a:pPr marL="0" indent="0">
              <a:buNone/>
            </a:pPr>
            <a:r>
              <a:rPr lang="en-US" sz="2800" dirty="0" err="1">
                <a:effectLst/>
                <a:latin typeface="Courier New" panose="02070309020205020404" pitchFamily="49" charset="0"/>
                <a:cs typeface="Courier New" panose="02070309020205020404" pitchFamily="49" charset="0"/>
              </a:rPr>
              <a:t>esearch</a:t>
            </a:r>
            <a:r>
              <a:rPr lang="en-US" sz="2800" dirty="0">
                <a:effectLst/>
                <a:latin typeface="Courier New" panose="02070309020205020404" pitchFamily="49" charset="0"/>
                <a:cs typeface="Courier New" panose="02070309020205020404" pitchFamily="49" charset="0"/>
              </a:rPr>
              <a:t> -</a:t>
            </a:r>
            <a:r>
              <a:rPr lang="en-US" sz="2800" dirty="0" err="1">
                <a:effectLst/>
                <a:latin typeface="Courier New" panose="02070309020205020404" pitchFamily="49" charset="0"/>
                <a:cs typeface="Courier New" panose="02070309020205020404" pitchFamily="49" charset="0"/>
              </a:rPr>
              <a:t>db</a:t>
            </a:r>
            <a:r>
              <a:rPr lang="en-US" sz="2800" dirty="0">
                <a:effectLst/>
                <a:latin typeface="Courier New" panose="02070309020205020404" pitchFamily="49" charset="0"/>
                <a:cs typeface="Courier New" panose="02070309020205020404" pitchFamily="49" charset="0"/>
              </a:rPr>
              <a:t> protein -query "lycopene cyclase"</a:t>
            </a:r>
          </a:p>
        </p:txBody>
      </p:sp>
      <p:sp>
        <p:nvSpPr>
          <p:cNvPr id="5" name="Content Placeholder 2">
            <a:extLst>
              <a:ext uri="{FF2B5EF4-FFF2-40B4-BE49-F238E27FC236}">
                <a16:creationId xmlns:a16="http://schemas.microsoft.com/office/drawing/2014/main" id="{E74C35B7-0E93-76B2-8B1B-AF42C0B0F894}"/>
              </a:ext>
            </a:extLst>
          </p:cNvPr>
          <p:cNvSpPr txBox="1">
            <a:spLocks/>
          </p:cNvSpPr>
          <p:nvPr/>
        </p:nvSpPr>
        <p:spPr>
          <a:xfrm>
            <a:off x="838200" y="3429000"/>
            <a:ext cx="11125200" cy="9690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400" dirty="0" err="1">
                <a:latin typeface="Courier New" panose="02070309020205020404" pitchFamily="49" charset="0"/>
                <a:cs typeface="Courier New" panose="02070309020205020404" pitchFamily="49" charset="0"/>
              </a:rPr>
              <a:t>esearch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db</a:t>
            </a:r>
            <a:r>
              <a:rPr lang="en-US" sz="2400" dirty="0">
                <a:latin typeface="Courier New" panose="02070309020205020404" pitchFamily="49" charset="0"/>
                <a:cs typeface="Courier New" panose="02070309020205020404" pitchFamily="49" charset="0"/>
              </a:rPr>
              <a:t> protein \</a:t>
            </a:r>
          </a:p>
          <a:p>
            <a:pPr marL="0" indent="0">
              <a:buFont typeface="Arial" panose="020B0604020202020204" pitchFamily="34" charset="0"/>
              <a:buNone/>
            </a:pPr>
            <a:r>
              <a:rPr lang="en-US" sz="2400" dirty="0">
                <a:latin typeface="Courier New" panose="02070309020205020404" pitchFamily="49" charset="0"/>
                <a:cs typeface="Courier New" panose="02070309020205020404" pitchFamily="49" charset="0"/>
              </a:rPr>
              <a:t> -query "lycopene cyclase [PROT] AND Streptomyces [ORGN]"</a:t>
            </a:r>
          </a:p>
        </p:txBody>
      </p:sp>
    </p:spTree>
    <p:extLst>
      <p:ext uri="{BB962C8B-B14F-4D97-AF65-F5344CB8AC3E}">
        <p14:creationId xmlns:p14="http://schemas.microsoft.com/office/powerpoint/2010/main" val="41966260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32795-0972-7E61-D4F3-DF172D06CD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1833DA-3966-B942-FECE-D7F02700B9CB}"/>
              </a:ext>
            </a:extLst>
          </p:cNvPr>
          <p:cNvSpPr>
            <a:spLocks noGrp="1"/>
          </p:cNvSpPr>
          <p:nvPr>
            <p:ph type="title"/>
          </p:nvPr>
        </p:nvSpPr>
        <p:spPr>
          <a:xfrm>
            <a:off x="838200" y="365126"/>
            <a:ext cx="10515600" cy="736562"/>
          </a:xfrm>
        </p:spPr>
        <p:txBody>
          <a:bodyPr>
            <a:normAutofit/>
          </a:bodyPr>
          <a:lstStyle/>
          <a:p>
            <a:r>
              <a:rPr lang="en-US" sz="3600" dirty="0" err="1">
                <a:latin typeface="Calibri" panose="020F0502020204030204" pitchFamily="34" charset="0"/>
                <a:cs typeface="Calibri" panose="020F0502020204030204" pitchFamily="34" charset="0"/>
              </a:rPr>
              <a:t>esearch</a:t>
            </a:r>
            <a:r>
              <a:rPr lang="en-US" sz="3600" dirty="0">
                <a:latin typeface="Calibri" panose="020F0502020204030204" pitchFamily="34" charset="0"/>
                <a:cs typeface="Calibri" panose="020F0502020204030204" pitchFamily="34" charset="0"/>
              </a:rPr>
              <a:t> + </a:t>
            </a:r>
            <a:r>
              <a:rPr lang="en-US" sz="3600" dirty="0" err="1">
                <a:latin typeface="Calibri" panose="020F0502020204030204" pitchFamily="34" charset="0"/>
                <a:cs typeface="Calibri" panose="020F0502020204030204" pitchFamily="34" charset="0"/>
              </a:rPr>
              <a:t>efetch</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912E3018-982A-4864-B808-A44BAF8E3B1F}"/>
              </a:ext>
            </a:extLst>
          </p:cNvPr>
          <p:cNvSpPr>
            <a:spLocks noGrp="1"/>
          </p:cNvSpPr>
          <p:nvPr>
            <p:ph idx="1"/>
          </p:nvPr>
        </p:nvSpPr>
        <p:spPr>
          <a:xfrm>
            <a:off x="838199" y="1299991"/>
            <a:ext cx="10117668" cy="528810"/>
          </a:xfrm>
        </p:spPr>
        <p:txBody>
          <a:bodyPr/>
          <a:lstStyle/>
          <a:p>
            <a:pPr marL="0" indent="0">
              <a:buNone/>
            </a:pPr>
            <a:r>
              <a:rPr lang="en-US" dirty="0" err="1">
                <a:latin typeface="Calibri" panose="020F0502020204030204" pitchFamily="34" charset="0"/>
                <a:cs typeface="Calibri" panose="020F0502020204030204" pitchFamily="34" charset="0"/>
              </a:rPr>
              <a:t>efetch</a:t>
            </a:r>
            <a:r>
              <a:rPr lang="en-US" dirty="0">
                <a:latin typeface="Calibri" panose="020F0502020204030204" pitchFamily="34" charset="0"/>
                <a:cs typeface="Calibri" panose="020F0502020204030204" pitchFamily="34" charset="0"/>
              </a:rPr>
              <a:t>: formatted data records (e.g. abstracts, FASTA)</a:t>
            </a:r>
          </a:p>
        </p:txBody>
      </p:sp>
      <p:sp>
        <p:nvSpPr>
          <p:cNvPr id="4" name="Content Placeholder 2">
            <a:extLst>
              <a:ext uri="{FF2B5EF4-FFF2-40B4-BE49-F238E27FC236}">
                <a16:creationId xmlns:a16="http://schemas.microsoft.com/office/drawing/2014/main" id="{9054789B-0E1D-0374-F62E-E32334776D7C}"/>
              </a:ext>
            </a:extLst>
          </p:cNvPr>
          <p:cNvSpPr txBox="1">
            <a:spLocks/>
          </p:cNvSpPr>
          <p:nvPr/>
        </p:nvSpPr>
        <p:spPr>
          <a:xfrm>
            <a:off x="838199" y="2419884"/>
            <a:ext cx="10727267" cy="173724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err="1">
                <a:solidFill>
                  <a:schemeClr val="accent2">
                    <a:lumMod val="50000"/>
                  </a:schemeClr>
                </a:solidFill>
                <a:latin typeface="Courier New" panose="02070309020205020404" pitchFamily="49" charset="0"/>
                <a:cs typeface="Courier New" panose="02070309020205020404" pitchFamily="49" charset="0"/>
              </a:rPr>
              <a:t>esearch</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db</a:t>
            </a:r>
            <a:r>
              <a:rPr lang="en-US" dirty="0">
                <a:latin typeface="Courier New" panose="02070309020205020404" pitchFamily="49" charset="0"/>
                <a:cs typeface="Courier New" panose="02070309020205020404" pitchFamily="49" charset="0"/>
              </a:rPr>
              <a:t> protein -query "lycopene cyclase"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a:t>
            </a:r>
            <a:r>
              <a:rPr lang="en-US" b="1" dirty="0" err="1">
                <a:solidFill>
                  <a:schemeClr val="accent2">
                    <a:lumMod val="50000"/>
                  </a:schemeClr>
                </a:solidFill>
                <a:latin typeface="Courier New" panose="02070309020205020404" pitchFamily="49" charset="0"/>
                <a:cs typeface="Courier New" panose="02070309020205020404" pitchFamily="49" charset="0"/>
              </a:rPr>
              <a:t>efetch</a:t>
            </a:r>
            <a:r>
              <a:rPr lang="en-US" b="1" dirty="0">
                <a:solidFill>
                  <a:schemeClr val="accent2">
                    <a:lumMod val="50000"/>
                  </a:schemeClr>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–format </a:t>
            </a:r>
            <a:r>
              <a:rPr lang="en-US" dirty="0" err="1">
                <a:latin typeface="Courier New" panose="02070309020205020404" pitchFamily="49" charset="0"/>
                <a:cs typeface="Courier New" panose="02070309020205020404" pitchFamily="49" charset="0"/>
              </a:rPr>
              <a:t>fasta</a:t>
            </a:r>
            <a:r>
              <a:rPr lang="en-US" dirty="0">
                <a:latin typeface="Courier New" panose="02070309020205020404" pitchFamily="49" charset="0"/>
                <a:cs typeface="Courier New" panose="02070309020205020404" pitchFamily="49" charset="0"/>
              </a:rPr>
              <a:t> | \</a:t>
            </a:r>
          </a:p>
          <a:p>
            <a:pPr marL="0" indent="0">
              <a:buFont typeface="Arial" panose="020B0604020202020204" pitchFamily="34" charset="0"/>
              <a:buNone/>
            </a:pPr>
            <a:r>
              <a:rPr lang="en-US" dirty="0">
                <a:latin typeface="Courier New" panose="02070309020205020404" pitchFamily="49" charset="0"/>
                <a:cs typeface="Courier New" panose="02070309020205020404" pitchFamily="49" charset="0"/>
              </a:rPr>
              <a:t>    &gt; </a:t>
            </a:r>
            <a:r>
              <a:rPr lang="en-US" dirty="0" err="1">
                <a:latin typeface="Courier New" panose="02070309020205020404" pitchFamily="49" charset="0"/>
                <a:cs typeface="Courier New" panose="02070309020205020404" pitchFamily="49" charset="0"/>
              </a:rPr>
              <a:t>out.fasta</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675863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CDB51B-18CC-0819-FC5B-1522ACA5CE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6F57EC7-E56A-030B-18F1-FD951461CE1E}"/>
              </a:ext>
            </a:extLst>
          </p:cNvPr>
          <p:cNvSpPr>
            <a:spLocks noGrp="1"/>
          </p:cNvSpPr>
          <p:nvPr>
            <p:ph type="title"/>
          </p:nvPr>
        </p:nvSpPr>
        <p:spPr>
          <a:xfrm>
            <a:off x="838200" y="365126"/>
            <a:ext cx="10515600" cy="736562"/>
          </a:xfrm>
        </p:spPr>
        <p:txBody>
          <a:bodyPr>
            <a:normAutofit/>
          </a:bodyPr>
          <a:lstStyle/>
          <a:p>
            <a:r>
              <a:rPr lang="en-US" sz="3600" dirty="0">
                <a:latin typeface="Calibri" panose="020F0502020204030204" pitchFamily="34" charset="0"/>
                <a:cs typeface="Calibri" panose="020F0502020204030204" pitchFamily="34" charset="0"/>
              </a:rPr>
              <a:t>Download records from NCBI databases via </a:t>
            </a:r>
            <a:r>
              <a:rPr lang="en-US" sz="3600" i="1" dirty="0" err="1">
                <a:latin typeface="Calibri" panose="020F0502020204030204" pitchFamily="34" charset="0"/>
                <a:cs typeface="Calibri" panose="020F0502020204030204" pitchFamily="34" charset="0"/>
              </a:rPr>
              <a:t>efetch</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B3B4A9C5-48FC-08E5-DB90-65BC9728B962}"/>
              </a:ext>
            </a:extLst>
          </p:cNvPr>
          <p:cNvSpPr>
            <a:spLocks noGrp="1"/>
          </p:cNvSpPr>
          <p:nvPr>
            <p:ph idx="1"/>
          </p:nvPr>
        </p:nvSpPr>
        <p:spPr>
          <a:xfrm>
            <a:off x="491067" y="1797981"/>
            <a:ext cx="10515600" cy="911243"/>
          </a:xfrm>
        </p:spPr>
        <p:txBody>
          <a:bodyPr>
            <a:normAutofit/>
          </a:bodyPr>
          <a:lstStyle/>
          <a:p>
            <a:pPr marL="0" indent="0">
              <a:buNone/>
            </a:pPr>
            <a:r>
              <a:rPr lang="en-US" sz="2400" dirty="0">
                <a:solidFill>
                  <a:schemeClr val="tx2">
                    <a:lumMod val="75000"/>
                    <a:lumOff val="25000"/>
                  </a:schemeClr>
                </a:solidFill>
                <a:latin typeface="Courier New" panose="02070309020205020404" pitchFamily="49" charset="0"/>
                <a:cs typeface="Courier New" panose="02070309020205020404" pitchFamily="49" charset="0"/>
              </a:rPr>
              <a:t># download GenBank FASTA sequences</a:t>
            </a:r>
          </a:p>
          <a:p>
            <a:pPr marL="0" indent="0">
              <a:buNone/>
            </a:pPr>
            <a:r>
              <a:rPr lang="en-US" sz="2400" dirty="0" err="1">
                <a:latin typeface="Courier New" panose="02070309020205020404" pitchFamily="49" charset="0"/>
                <a:cs typeface="Courier New" panose="02070309020205020404" pitchFamily="49" charset="0"/>
              </a:rPr>
              <a:t>efetch</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db</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nuccore</a:t>
            </a:r>
            <a:r>
              <a:rPr lang="en-US" sz="2400" dirty="0">
                <a:latin typeface="Courier New" panose="02070309020205020404" pitchFamily="49" charset="0"/>
                <a:cs typeface="Courier New" panose="02070309020205020404" pitchFamily="49" charset="0"/>
              </a:rPr>
              <a:t> -id J01749,U54469 -format </a:t>
            </a:r>
            <a:r>
              <a:rPr lang="en-US" sz="2400" dirty="0" err="1">
                <a:latin typeface="Courier New" panose="02070309020205020404" pitchFamily="49" charset="0"/>
                <a:cs typeface="Courier New" panose="02070309020205020404" pitchFamily="49" charset="0"/>
              </a:rPr>
              <a:t>fasta</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p:txBody>
      </p:sp>
      <p:sp>
        <p:nvSpPr>
          <p:cNvPr id="5" name="TextBox 4">
            <a:extLst>
              <a:ext uri="{FF2B5EF4-FFF2-40B4-BE49-F238E27FC236}">
                <a16:creationId xmlns:a16="http://schemas.microsoft.com/office/drawing/2014/main" id="{3C6EE183-EE86-1CD2-8672-88CEA76FE553}"/>
              </a:ext>
            </a:extLst>
          </p:cNvPr>
          <p:cNvSpPr txBox="1"/>
          <p:nvPr/>
        </p:nvSpPr>
        <p:spPr>
          <a:xfrm>
            <a:off x="491067" y="3077212"/>
            <a:ext cx="11404601" cy="1288366"/>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400">
                <a:latin typeface="Courier New" panose="02070309020205020404" pitchFamily="49" charset="0"/>
                <a:cs typeface="Courier New" panose="02070309020205020404" pitchFamily="49"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extract abstracts</a:t>
            </a:r>
          </a:p>
          <a:p>
            <a:r>
              <a:rPr lang="en-US" dirty="0" err="1"/>
              <a:t>efetch</a:t>
            </a:r>
            <a:r>
              <a:rPr lang="en-US" dirty="0"/>
              <a:t> -</a:t>
            </a:r>
            <a:r>
              <a:rPr lang="en-US" dirty="0" err="1"/>
              <a:t>db</a:t>
            </a:r>
            <a:r>
              <a:rPr lang="en-US" dirty="0"/>
              <a:t> </a:t>
            </a:r>
            <a:r>
              <a:rPr lang="en-US" dirty="0" err="1"/>
              <a:t>pubmed</a:t>
            </a:r>
            <a:r>
              <a:rPr lang="en-US" dirty="0"/>
              <a:t> -id 24102982,21171099 -format abstract</a:t>
            </a:r>
          </a:p>
        </p:txBody>
      </p:sp>
    </p:spTree>
    <p:extLst>
      <p:ext uri="{BB962C8B-B14F-4D97-AF65-F5344CB8AC3E}">
        <p14:creationId xmlns:p14="http://schemas.microsoft.com/office/powerpoint/2010/main" val="26205850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0F1787-BE25-6FAF-CABC-21024F3A819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F108C3-4A19-5978-81B9-B201C9C2D23B}"/>
              </a:ext>
            </a:extLst>
          </p:cNvPr>
          <p:cNvSpPr>
            <a:spLocks noGrp="1"/>
          </p:cNvSpPr>
          <p:nvPr>
            <p:ph type="title"/>
          </p:nvPr>
        </p:nvSpPr>
        <p:spPr>
          <a:xfrm>
            <a:off x="838200" y="618434"/>
            <a:ext cx="10363200" cy="736562"/>
          </a:xfrm>
        </p:spPr>
        <p:txBody>
          <a:bodyPr>
            <a:normAutofit/>
          </a:bodyPr>
          <a:lstStyle/>
          <a:p>
            <a:r>
              <a:rPr lang="en-US" sz="3600" dirty="0">
                <a:latin typeface="Calibri" panose="020F0502020204030204" pitchFamily="34" charset="0"/>
                <a:cs typeface="Calibri" panose="020F0502020204030204" pitchFamily="34" charset="0"/>
              </a:rPr>
              <a:t>Check publication records in PubMed for an author</a:t>
            </a:r>
            <a:endParaRPr lang="en-US" sz="3600" i="1"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F88F7508-8615-B03B-487D-16321DDEA3E8}"/>
              </a:ext>
            </a:extLst>
          </p:cNvPr>
          <p:cNvSpPr>
            <a:spLocks noGrp="1"/>
          </p:cNvSpPr>
          <p:nvPr>
            <p:ph idx="1"/>
          </p:nvPr>
        </p:nvSpPr>
        <p:spPr>
          <a:xfrm>
            <a:off x="838200" y="2033244"/>
            <a:ext cx="9746974" cy="3151706"/>
          </a:xfrm>
        </p:spPr>
        <p:txBody>
          <a:bodyPr>
            <a:noAutofit/>
          </a:bodyPr>
          <a:lstStyle/>
          <a:p>
            <a:pPr marL="0" indent="0">
              <a:buNone/>
            </a:pPr>
            <a:r>
              <a:rPr lang="en-US" sz="2400" b="1" dirty="0">
                <a:solidFill>
                  <a:schemeClr val="tx2">
                    <a:lumMod val="75000"/>
                    <a:lumOff val="25000"/>
                  </a:schemeClr>
                </a:solidFill>
                <a:latin typeface="Courier New" panose="02070309020205020404" pitchFamily="49" charset="0"/>
                <a:cs typeface="Courier New" panose="02070309020205020404" pitchFamily="49" charset="0"/>
              </a:rPr>
              <a:t># fun to try</a:t>
            </a:r>
          </a:p>
          <a:p>
            <a:pPr marL="0" indent="0">
              <a:buNone/>
            </a:pPr>
            <a:r>
              <a:rPr lang="en-US" sz="2400" dirty="0" err="1">
                <a:effectLst/>
                <a:latin typeface="Courier New" panose="02070309020205020404" pitchFamily="49" charset="0"/>
                <a:cs typeface="Courier New" panose="02070309020205020404" pitchFamily="49" charset="0"/>
              </a:rPr>
              <a:t>esearch</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db</a:t>
            </a:r>
            <a:r>
              <a:rPr lang="en-US" sz="2400" dirty="0">
                <a:effectLst/>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pubmed</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effectLst/>
                <a:latin typeface="Courier New" panose="02070309020205020404" pitchFamily="49" charset="0"/>
                <a:cs typeface="Courier New" panose="02070309020205020404" pitchFamily="49" charset="0"/>
              </a:rPr>
              <a:t>    -query "xxx xxx[AUTH]" | \</a:t>
            </a:r>
          </a:p>
          <a:p>
            <a:pPr marL="0" indent="0">
              <a:buNone/>
            </a:pPr>
            <a:r>
              <a:rPr lang="en-US" sz="2400" dirty="0">
                <a:latin typeface="Courier New" panose="02070309020205020404" pitchFamily="49" charset="0"/>
                <a:cs typeface="Courier New" panose="02070309020205020404" pitchFamily="49" charset="0"/>
              </a:rPr>
              <a:t>    </a:t>
            </a:r>
            <a:r>
              <a:rPr lang="en-US" sz="2400" dirty="0" err="1">
                <a:effectLst/>
                <a:latin typeface="Courier New" panose="02070309020205020404" pitchFamily="49" charset="0"/>
                <a:cs typeface="Courier New" panose="02070309020205020404" pitchFamily="49" charset="0"/>
              </a:rPr>
              <a:t>efetch</a:t>
            </a:r>
            <a:r>
              <a:rPr lang="en-US" sz="2400" dirty="0">
                <a:effectLst/>
                <a:latin typeface="Courier New" panose="02070309020205020404" pitchFamily="49" charset="0"/>
                <a:cs typeface="Courier New" panose="02070309020205020404" pitchFamily="49" charset="0"/>
              </a:rPr>
              <a:t> -format </a:t>
            </a:r>
            <a:r>
              <a:rPr lang="en-US" sz="2400" dirty="0" err="1">
                <a:effectLst/>
                <a:latin typeface="Courier New" panose="02070309020205020404" pitchFamily="49" charset="0"/>
                <a:cs typeface="Courier New" panose="02070309020205020404" pitchFamily="49" charset="0"/>
              </a:rPr>
              <a:t>docsum</a:t>
            </a:r>
            <a:r>
              <a:rPr lang="en-US" sz="2400" dirty="0">
                <a:effectLst/>
                <a:latin typeface="Courier New" panose="02070309020205020404" pitchFamily="49" charset="0"/>
                <a:cs typeface="Courier New" panose="02070309020205020404" pitchFamily="49" charset="0"/>
              </a:rPr>
              <a:t> | \</a:t>
            </a:r>
          </a:p>
          <a:p>
            <a:pPr marL="0" indent="0">
              <a:buNone/>
            </a:pPr>
            <a:r>
              <a:rPr lang="en-US" sz="2400" dirty="0">
                <a:latin typeface="Courier New" panose="02070309020205020404" pitchFamily="49" charset="0"/>
                <a:cs typeface="Courier New" panose="02070309020205020404" pitchFamily="49" charset="0"/>
              </a:rPr>
              <a:t>    </a:t>
            </a:r>
            <a:r>
              <a:rPr lang="en-US" sz="2400" dirty="0" err="1">
                <a:solidFill>
                  <a:srgbClr val="FF0000"/>
                </a:solidFill>
                <a:effectLst/>
                <a:latin typeface="Courier New" panose="02070309020205020404" pitchFamily="49" charset="0"/>
                <a:cs typeface="Courier New" panose="02070309020205020404" pitchFamily="49" charset="0"/>
              </a:rPr>
              <a:t>xtract</a:t>
            </a:r>
            <a:r>
              <a:rPr lang="en-US" sz="2400" dirty="0">
                <a:effectLst/>
                <a:latin typeface="Courier New" panose="02070309020205020404" pitchFamily="49" charset="0"/>
                <a:cs typeface="Courier New" panose="02070309020205020404" pitchFamily="49" charset="0"/>
              </a:rPr>
              <a:t> -pattern </a:t>
            </a:r>
            <a:r>
              <a:rPr lang="en-US" sz="2400" dirty="0" err="1">
                <a:effectLst/>
                <a:latin typeface="Courier New" panose="02070309020205020404" pitchFamily="49" charset="0"/>
                <a:cs typeface="Courier New" panose="02070309020205020404" pitchFamily="49" charset="0"/>
              </a:rPr>
              <a:t>DocumentSummary</a:t>
            </a:r>
            <a:r>
              <a:rPr lang="en-US" sz="2400" dirty="0">
                <a:effectLst/>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a:t>
            </a:r>
            <a:r>
              <a:rPr lang="en-US" sz="2400" dirty="0" err="1">
                <a:effectLst/>
                <a:latin typeface="Courier New" panose="02070309020205020404" pitchFamily="49" charset="0"/>
                <a:cs typeface="Courier New" panose="02070309020205020404" pitchFamily="49" charset="0"/>
              </a:rPr>
              <a:t>sep</a:t>
            </a:r>
            <a:r>
              <a:rPr lang="en-US" sz="2400" dirty="0">
                <a:effectLst/>
                <a:latin typeface="Courier New" panose="02070309020205020404" pitchFamily="49" charset="0"/>
                <a:cs typeface="Courier New" panose="02070309020205020404" pitchFamily="49" charset="0"/>
              </a:rPr>
              <a:t> "|" -element </a:t>
            </a:r>
            <a:r>
              <a:rPr lang="en-US" sz="2400" dirty="0" err="1">
                <a:effectLst/>
                <a:latin typeface="Courier New" panose="02070309020205020404" pitchFamily="49" charset="0"/>
                <a:cs typeface="Courier New" panose="02070309020205020404" pitchFamily="49" charset="0"/>
              </a:rPr>
              <a:t>PubDate</a:t>
            </a:r>
            <a:r>
              <a:rPr lang="en-US" sz="2400" dirty="0">
                <a:effectLst/>
                <a:latin typeface="Courier New" panose="02070309020205020404" pitchFamily="49" charset="0"/>
                <a:cs typeface="Courier New" panose="02070309020205020404" pitchFamily="49" charset="0"/>
              </a:rPr>
              <a:t> Title | \</a:t>
            </a:r>
          </a:p>
          <a:p>
            <a:pPr marL="0" indent="0">
              <a:buNone/>
            </a:pPr>
            <a:r>
              <a:rPr lang="en-US" sz="2400" dirty="0">
                <a:latin typeface="Courier New" panose="02070309020205020404" pitchFamily="49" charset="0"/>
                <a:cs typeface="Courier New" panose="02070309020205020404" pitchFamily="49" charset="0"/>
              </a:rPr>
              <a:t>    </a:t>
            </a:r>
            <a:r>
              <a:rPr lang="en-US" sz="2400" dirty="0">
                <a:effectLst/>
                <a:latin typeface="Courier New" panose="02070309020205020404" pitchFamily="49" charset="0"/>
                <a:cs typeface="Courier New" panose="02070309020205020404" pitchFamily="49" charset="0"/>
              </a:rPr>
              <a:t>sort</a:t>
            </a:r>
          </a:p>
        </p:txBody>
      </p:sp>
    </p:spTree>
    <p:extLst>
      <p:ext uri="{BB962C8B-B14F-4D97-AF65-F5344CB8AC3E}">
        <p14:creationId xmlns:p14="http://schemas.microsoft.com/office/powerpoint/2010/main" val="2384986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F90318-1FC7-E1C4-12A7-55E8524DFD10}"/>
              </a:ext>
            </a:extLst>
          </p:cNvPr>
          <p:cNvSpPr>
            <a:spLocks noGrp="1"/>
          </p:cNvSpPr>
          <p:nvPr>
            <p:ph type="title"/>
          </p:nvPr>
        </p:nvSpPr>
        <p:spPr/>
        <p:txBody>
          <a:bodyPr/>
          <a:lstStyle/>
          <a:p>
            <a:pPr algn="ctr"/>
            <a:r>
              <a:rPr lang="en-US" sz="4800" dirty="0">
                <a:latin typeface="Calibri" panose="020F0502020204030204" pitchFamily="34" charset="0"/>
                <a:cs typeface="Calibri" panose="020F0502020204030204" pitchFamily="34" charset="0"/>
              </a:rPr>
              <a:t>Outline</a:t>
            </a:r>
            <a:endParaRPr lang="en-US" dirty="0"/>
          </a:p>
        </p:txBody>
      </p:sp>
      <p:sp>
        <p:nvSpPr>
          <p:cNvPr id="3" name="Content Placeholder 2">
            <a:extLst>
              <a:ext uri="{FF2B5EF4-FFF2-40B4-BE49-F238E27FC236}">
                <a16:creationId xmlns:a16="http://schemas.microsoft.com/office/drawing/2014/main" id="{4CC788C3-C695-E9DD-898E-2D1B11D03A7A}"/>
              </a:ext>
            </a:extLst>
          </p:cNvPr>
          <p:cNvSpPr>
            <a:spLocks noGrp="1"/>
          </p:cNvSpPr>
          <p:nvPr>
            <p:ph idx="1"/>
          </p:nvPr>
        </p:nvSpPr>
        <p:spPr/>
        <p:txBody>
          <a:bodyPr/>
          <a:lstStyle/>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E-Utilities to retrieve </a:t>
            </a:r>
            <a:r>
              <a:rPr lang="en-US" sz="3200" dirty="0" err="1">
                <a:solidFill>
                  <a:schemeClr val="bg1">
                    <a:lumMod val="85000"/>
                  </a:schemeClr>
                </a:solidFill>
                <a:latin typeface="Calibri" panose="020F0502020204030204" pitchFamily="34" charset="0"/>
                <a:cs typeface="Calibri" panose="020F0502020204030204" pitchFamily="34" charset="0"/>
              </a:rPr>
              <a:t>Genbank</a:t>
            </a:r>
            <a:r>
              <a:rPr lang="en-US" sz="3200" dirty="0">
                <a:solidFill>
                  <a:schemeClr val="bg1">
                    <a:lumMod val="85000"/>
                  </a:schemeClr>
                </a:solidFill>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solidFill>
                  <a:schemeClr val="bg1">
                    <a:lumMod val="85000"/>
                  </a:schemeClr>
                </a:solidFill>
                <a:latin typeface="Calibri" panose="020F0502020204030204" pitchFamily="34" charset="0"/>
                <a:cs typeface="Calibri" panose="020F0502020204030204" pitchFamily="34" charset="0"/>
              </a:rPr>
              <a:t>SRA-toolkit to download sequencing reads</a:t>
            </a:r>
          </a:p>
        </p:txBody>
      </p:sp>
    </p:spTree>
    <p:extLst>
      <p:ext uri="{BB962C8B-B14F-4D97-AF65-F5344CB8AC3E}">
        <p14:creationId xmlns:p14="http://schemas.microsoft.com/office/powerpoint/2010/main" val="28733415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AF78E8-4C5A-61F0-CC24-F469DAD82147}"/>
              </a:ext>
            </a:extLst>
          </p:cNvPr>
          <p:cNvSpPr>
            <a:spLocks noGrp="1"/>
          </p:cNvSpPr>
          <p:nvPr>
            <p:ph type="title"/>
          </p:nvPr>
        </p:nvSpPr>
        <p:spPr>
          <a:xfrm>
            <a:off x="838200" y="372533"/>
            <a:ext cx="10515600" cy="652729"/>
          </a:xfrm>
        </p:spPr>
        <p:txBody>
          <a:bodyPr>
            <a:normAutofit/>
          </a:bodyPr>
          <a:lstStyle/>
          <a:p>
            <a:pPr algn="ctr"/>
            <a:r>
              <a:rPr lang="en-US" sz="3200" dirty="0"/>
              <a:t>Explore NCBI Genome Data View  (GDV)</a:t>
            </a:r>
          </a:p>
        </p:txBody>
      </p:sp>
      <p:sp>
        <p:nvSpPr>
          <p:cNvPr id="3" name="Content Placeholder 2">
            <a:extLst>
              <a:ext uri="{FF2B5EF4-FFF2-40B4-BE49-F238E27FC236}">
                <a16:creationId xmlns:a16="http://schemas.microsoft.com/office/drawing/2014/main" id="{1F63A070-36BB-BB34-50FB-0BF20C4C7221}"/>
              </a:ext>
            </a:extLst>
          </p:cNvPr>
          <p:cNvSpPr>
            <a:spLocks noGrp="1"/>
          </p:cNvSpPr>
          <p:nvPr>
            <p:ph idx="1"/>
          </p:nvPr>
        </p:nvSpPr>
        <p:spPr>
          <a:xfrm>
            <a:off x="2209800" y="2096134"/>
            <a:ext cx="6985000" cy="652729"/>
          </a:xfrm>
        </p:spPr>
        <p:txBody>
          <a:bodyPr anchor="ctr">
            <a:normAutofit/>
          </a:bodyPr>
          <a:lstStyle/>
          <a:p>
            <a:pPr marL="0" indent="0" algn="ctr">
              <a:buNone/>
            </a:pPr>
            <a:r>
              <a:rPr lang="en-US" dirty="0">
                <a:hlinkClick r:id="rId3"/>
              </a:rPr>
              <a:t>https://www.ncbi.nlm.nih.gov/gdv</a:t>
            </a:r>
            <a:endParaRPr lang="en-US" dirty="0"/>
          </a:p>
        </p:txBody>
      </p:sp>
      <p:pic>
        <p:nvPicPr>
          <p:cNvPr id="12" name="Picture 11" descr="A blue rectangles with letters and a c&#10;&#10;AI-generated content may be incorrect.">
            <a:extLst>
              <a:ext uri="{FF2B5EF4-FFF2-40B4-BE49-F238E27FC236}">
                <a16:creationId xmlns:a16="http://schemas.microsoft.com/office/drawing/2014/main" id="{C1694355-4087-46F3-1AD2-17408BFC9284}"/>
              </a:ext>
            </a:extLst>
          </p:cNvPr>
          <p:cNvPicPr>
            <a:picLocks noChangeAspect="1"/>
          </p:cNvPicPr>
          <p:nvPr/>
        </p:nvPicPr>
        <p:blipFill>
          <a:blip r:embed="rId4"/>
          <a:stretch>
            <a:fillRect/>
          </a:stretch>
        </p:blipFill>
        <p:spPr>
          <a:xfrm>
            <a:off x="2514600" y="3566899"/>
            <a:ext cx="6680200" cy="880905"/>
          </a:xfrm>
          <a:prstGeom prst="rect">
            <a:avLst/>
          </a:prstGeom>
        </p:spPr>
      </p:pic>
    </p:spTree>
    <p:extLst>
      <p:ext uri="{BB962C8B-B14F-4D97-AF65-F5344CB8AC3E}">
        <p14:creationId xmlns:p14="http://schemas.microsoft.com/office/powerpoint/2010/main" val="41080652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548408-E38D-58AB-BDD9-F5076BDF50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EDC39DC-3204-6A96-018C-38211B5F4B62}"/>
              </a:ext>
            </a:extLst>
          </p:cNvPr>
          <p:cNvSpPr>
            <a:spLocks noGrp="1"/>
          </p:cNvSpPr>
          <p:nvPr>
            <p:ph type="title"/>
          </p:nvPr>
        </p:nvSpPr>
        <p:spPr>
          <a:xfrm>
            <a:off x="830825" y="277277"/>
            <a:ext cx="10171471" cy="736562"/>
          </a:xfrm>
        </p:spPr>
        <p:txBody>
          <a:bodyPr>
            <a:normAutofit/>
          </a:bodyPr>
          <a:lstStyle/>
          <a:p>
            <a:r>
              <a:rPr lang="en-US" sz="3600" dirty="0">
                <a:latin typeface="Calibri" panose="020F0502020204030204" pitchFamily="34" charset="0"/>
                <a:cs typeface="Calibri" panose="020F0502020204030204" pitchFamily="34" charset="0"/>
              </a:rPr>
              <a:t>Datasets - to download sequence data from NCBI</a:t>
            </a:r>
            <a:endParaRPr lang="en-US" sz="3600" i="1" dirty="0">
              <a:latin typeface="Calibri" panose="020F0502020204030204" pitchFamily="34" charset="0"/>
              <a:cs typeface="Calibri" panose="020F0502020204030204" pitchFamily="34" charset="0"/>
            </a:endParaRPr>
          </a:p>
        </p:txBody>
      </p:sp>
      <p:sp>
        <p:nvSpPr>
          <p:cNvPr id="7" name="AutoShape 2" descr="Datasets schema diagram">
            <a:extLst>
              <a:ext uri="{FF2B5EF4-FFF2-40B4-BE49-F238E27FC236}">
                <a16:creationId xmlns:a16="http://schemas.microsoft.com/office/drawing/2014/main" id="{20CA14A1-B6CE-C258-97C0-6C7F4DD8770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943352C9-3C18-7618-C2B1-481BFC190AA6}"/>
              </a:ext>
            </a:extLst>
          </p:cNvPr>
          <p:cNvPicPr>
            <a:picLocks noChangeAspect="1"/>
          </p:cNvPicPr>
          <p:nvPr/>
        </p:nvPicPr>
        <p:blipFill>
          <a:blip r:embed="rId3"/>
          <a:stretch>
            <a:fillRect/>
          </a:stretch>
        </p:blipFill>
        <p:spPr>
          <a:xfrm>
            <a:off x="296636" y="1058891"/>
            <a:ext cx="11575815" cy="5569119"/>
          </a:xfrm>
          <a:prstGeom prst="rect">
            <a:avLst/>
          </a:prstGeom>
        </p:spPr>
      </p:pic>
      <p:sp>
        <p:nvSpPr>
          <p:cNvPr id="11" name="TextBox 10">
            <a:extLst>
              <a:ext uri="{FF2B5EF4-FFF2-40B4-BE49-F238E27FC236}">
                <a16:creationId xmlns:a16="http://schemas.microsoft.com/office/drawing/2014/main" id="{D1AFD179-D944-81E6-745C-50A332D1ECAB}"/>
              </a:ext>
            </a:extLst>
          </p:cNvPr>
          <p:cNvSpPr txBox="1"/>
          <p:nvPr/>
        </p:nvSpPr>
        <p:spPr>
          <a:xfrm>
            <a:off x="9183329" y="6275612"/>
            <a:ext cx="2689122" cy="369332"/>
          </a:xfrm>
          <a:prstGeom prst="rect">
            <a:avLst/>
          </a:prstGeom>
          <a:noFill/>
        </p:spPr>
        <p:txBody>
          <a:bodyPr wrap="square">
            <a:spAutoFit/>
          </a:bodyPr>
          <a:lstStyle/>
          <a:p>
            <a:r>
              <a:rPr lang="en-US" dirty="0">
                <a:effectLst/>
                <a:latin typeface="Calibri Light" panose="020F0302020204030204" pitchFamily="34" charset="0"/>
                <a:cs typeface="Calibri Light" panose="020F0302020204030204" pitchFamily="34" charset="0"/>
              </a:rPr>
              <a:t>datasets version: 16.39.0</a:t>
            </a:r>
          </a:p>
        </p:txBody>
      </p:sp>
    </p:spTree>
    <p:extLst>
      <p:ext uri="{BB962C8B-B14F-4D97-AF65-F5344CB8AC3E}">
        <p14:creationId xmlns:p14="http://schemas.microsoft.com/office/powerpoint/2010/main" val="36188322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44179-AED4-829E-C416-00E71C9BFA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14E319B-1B8E-E49A-C536-0D61DDFF164F}"/>
              </a:ext>
            </a:extLst>
          </p:cNvPr>
          <p:cNvSpPr>
            <a:spLocks noGrp="1"/>
          </p:cNvSpPr>
          <p:nvPr>
            <p:ph type="title"/>
          </p:nvPr>
        </p:nvSpPr>
        <p:spPr>
          <a:xfrm>
            <a:off x="838200" y="491731"/>
            <a:ext cx="10515600" cy="736562"/>
          </a:xfrm>
        </p:spPr>
        <p:txBody>
          <a:bodyPr>
            <a:normAutofit/>
          </a:bodyPr>
          <a:lstStyle/>
          <a:p>
            <a:r>
              <a:rPr lang="en-US" sz="3600" dirty="0">
                <a:latin typeface="Calibri" panose="020F0502020204030204" pitchFamily="34" charset="0"/>
                <a:cs typeface="Calibri" panose="020F0502020204030204" pitchFamily="34" charset="0"/>
              </a:rPr>
              <a:t>Installation of datasets</a:t>
            </a:r>
          </a:p>
        </p:txBody>
      </p:sp>
      <p:sp>
        <p:nvSpPr>
          <p:cNvPr id="4" name="TextBox 3">
            <a:extLst>
              <a:ext uri="{FF2B5EF4-FFF2-40B4-BE49-F238E27FC236}">
                <a16:creationId xmlns:a16="http://schemas.microsoft.com/office/drawing/2014/main" id="{F6A02BCD-BBB5-D71A-D062-468D06D89779}"/>
              </a:ext>
            </a:extLst>
          </p:cNvPr>
          <p:cNvSpPr txBox="1"/>
          <p:nvPr/>
        </p:nvSpPr>
        <p:spPr>
          <a:xfrm>
            <a:off x="1036319" y="2647833"/>
            <a:ext cx="3187219" cy="523220"/>
          </a:xfrm>
          <a:prstGeom prst="rect">
            <a:avLst/>
          </a:prstGeom>
          <a:noFill/>
        </p:spPr>
        <p:txBody>
          <a:bodyPr wrap="none" rtlCol="0">
            <a:spAutoFit/>
          </a:bodyPr>
          <a:lstStyle/>
          <a:p>
            <a:r>
              <a:rPr lang="en-US" sz="2800" dirty="0">
                <a:solidFill>
                  <a:schemeClr val="tx2">
                    <a:lumMod val="75000"/>
                    <a:lumOff val="25000"/>
                  </a:schemeClr>
                </a:solidFill>
              </a:rPr>
              <a:t>Download datasets</a:t>
            </a:r>
          </a:p>
        </p:txBody>
      </p:sp>
      <p:sp>
        <p:nvSpPr>
          <p:cNvPr id="5" name="TextBox 4">
            <a:extLst>
              <a:ext uri="{FF2B5EF4-FFF2-40B4-BE49-F238E27FC236}">
                <a16:creationId xmlns:a16="http://schemas.microsoft.com/office/drawing/2014/main" id="{295318E3-3EED-A9BD-CFD6-37AC007ED1E0}"/>
              </a:ext>
            </a:extLst>
          </p:cNvPr>
          <p:cNvSpPr txBox="1"/>
          <p:nvPr/>
        </p:nvSpPr>
        <p:spPr>
          <a:xfrm>
            <a:off x="1036319" y="3236702"/>
            <a:ext cx="9698489" cy="2677656"/>
          </a:xfrm>
          <a:prstGeom prst="rect">
            <a:avLst/>
          </a:prstGeom>
          <a:noFill/>
        </p:spPr>
        <p:txBody>
          <a:bodyPr wrap="none" rtlCol="0">
            <a:spAutoFit/>
          </a:bodyPr>
          <a:lstStyle/>
          <a:p>
            <a:r>
              <a:rPr lang="en-US" sz="2400" dirty="0" err="1">
                <a:latin typeface="Courier New" panose="02070309020205020404" pitchFamily="49" charset="0"/>
                <a:cs typeface="Courier New" panose="02070309020205020404" pitchFamily="49" charset="0"/>
              </a:rPr>
              <a:t>wget</a:t>
            </a:r>
            <a:r>
              <a:rPr lang="en-US" sz="1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3"/>
              </a:rPr>
              <a:t>https://ftp.ncbi.nlm.nih.gov/pub/datasets/command-line/v2/linux-amd64/datasets</a:t>
            </a:r>
            <a:endParaRPr lang="en-US" sz="1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chmod</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a+rx</a:t>
            </a:r>
            <a:r>
              <a:rPr lang="en-US" sz="2400" dirty="0">
                <a:latin typeface="Courier New" panose="02070309020205020404" pitchFamily="49" charset="0"/>
                <a:cs typeface="Courier New" panose="02070309020205020404" pitchFamily="49" charset="0"/>
              </a:rPr>
              <a:t> datasets</a:t>
            </a:r>
          </a:p>
          <a:p>
            <a:r>
              <a:rPr lang="en-US" sz="2400" dirty="0">
                <a:latin typeface="Courier New" panose="02070309020205020404" pitchFamily="49" charset="0"/>
                <a:cs typeface="Courier New" panose="02070309020205020404" pitchFamily="49" charset="0"/>
              </a:rPr>
              <a:t>./datasets</a:t>
            </a:r>
          </a:p>
          <a:p>
            <a:endParaRPr lang="en-US" sz="2400" dirty="0">
              <a:latin typeface="Courier New" panose="02070309020205020404" pitchFamily="49" charset="0"/>
              <a:cs typeface="Courier New" panose="02070309020205020404" pitchFamily="49" charset="0"/>
            </a:endParaRPr>
          </a:p>
          <a:p>
            <a:r>
              <a:rPr lang="en-US" sz="2400" dirty="0" err="1">
                <a:latin typeface="Courier New" panose="02070309020205020404" pitchFamily="49" charset="0"/>
                <a:cs typeface="Courier New" panose="02070309020205020404" pitchFamily="49" charset="0"/>
              </a:rPr>
              <a:t>wget</a:t>
            </a:r>
            <a:r>
              <a:rPr lang="en-US" sz="2400" dirty="0">
                <a:latin typeface="Courier New" panose="02070309020205020404" pitchFamily="49" charset="0"/>
                <a:cs typeface="Courier New" panose="02070309020205020404" pitchFamily="49" charset="0"/>
              </a:rPr>
              <a:t> </a:t>
            </a:r>
            <a:r>
              <a:rPr lang="en-US" sz="1400" dirty="0">
                <a:latin typeface="Courier New" panose="02070309020205020404" pitchFamily="49" charset="0"/>
                <a:cs typeface="Courier New" panose="02070309020205020404" pitchFamily="49" charset="0"/>
                <a:hlinkClick r:id="rId4"/>
              </a:rPr>
              <a:t>https://ftp.ncbi.nlm.nih.gov/pub/datasets/command-line/v2/linux-amd64/dataformat</a:t>
            </a:r>
            <a:endParaRPr lang="en-US" sz="1400" dirty="0">
              <a:latin typeface="Courier New" panose="02070309020205020404" pitchFamily="49" charset="0"/>
              <a:cs typeface="Courier New" panose="02070309020205020404" pitchFamily="49" charset="0"/>
            </a:endParaRPr>
          </a:p>
          <a:p>
            <a:pPr lvl="0"/>
            <a:r>
              <a:rPr lang="en-US" sz="2400" dirty="0" err="1">
                <a:solidFill>
                  <a:prstClr val="black"/>
                </a:solidFill>
                <a:latin typeface="Courier New" panose="02070309020205020404" pitchFamily="49" charset="0"/>
                <a:cs typeface="Courier New" panose="02070309020205020404" pitchFamily="49" charset="0"/>
              </a:rPr>
              <a:t>chmod</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a+rx</a:t>
            </a:r>
            <a:r>
              <a:rPr lang="en-US" sz="2400" dirty="0">
                <a:solidFill>
                  <a:prstClr val="black"/>
                </a:solidFill>
                <a:latin typeface="Courier New" panose="02070309020205020404" pitchFamily="49" charset="0"/>
                <a:cs typeface="Courier New" panose="02070309020205020404" pitchFamily="49" charset="0"/>
              </a:rPr>
              <a:t> </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a:p>
            <a:pPr lvl="0"/>
            <a:r>
              <a:rPr lang="en-US" sz="2400" dirty="0">
                <a:solidFill>
                  <a:prstClr val="black"/>
                </a:solidFill>
                <a:latin typeface="Courier New" panose="02070309020205020404" pitchFamily="49" charset="0"/>
                <a:cs typeface="Courier New" panose="02070309020205020404" pitchFamily="49" charset="0"/>
              </a:rPr>
              <a:t>./</a:t>
            </a:r>
            <a:r>
              <a:rPr lang="en-US" sz="2400" dirty="0" err="1">
                <a:solidFill>
                  <a:prstClr val="black"/>
                </a:solidFill>
                <a:latin typeface="Courier New" panose="02070309020205020404" pitchFamily="49" charset="0"/>
                <a:cs typeface="Courier New" panose="02070309020205020404" pitchFamily="49" charset="0"/>
              </a:rPr>
              <a:t>dataformat</a:t>
            </a:r>
            <a:endParaRPr lang="en-US" sz="2400" dirty="0">
              <a:solidFill>
                <a:prstClr val="black"/>
              </a:solidFill>
              <a:latin typeface="Courier New" panose="02070309020205020404" pitchFamily="49" charset="0"/>
              <a:cs typeface="Courier New" panose="02070309020205020404" pitchFamily="49" charset="0"/>
            </a:endParaRPr>
          </a:p>
        </p:txBody>
      </p:sp>
      <p:sp>
        <p:nvSpPr>
          <p:cNvPr id="9" name="TextBox 8">
            <a:extLst>
              <a:ext uri="{FF2B5EF4-FFF2-40B4-BE49-F238E27FC236}">
                <a16:creationId xmlns:a16="http://schemas.microsoft.com/office/drawing/2014/main" id="{B398BF87-AE81-6AEC-E666-6C5DEF776B05}"/>
              </a:ext>
            </a:extLst>
          </p:cNvPr>
          <p:cNvSpPr txBox="1"/>
          <p:nvPr/>
        </p:nvSpPr>
        <p:spPr>
          <a:xfrm>
            <a:off x="633984" y="1390310"/>
            <a:ext cx="10201656" cy="1077218"/>
          </a:xfrm>
          <a:prstGeom prst="rect">
            <a:avLst/>
          </a:prstGeom>
          <a:noFill/>
        </p:spPr>
        <p:txBody>
          <a:bodyPr wrap="square" rtlCol="0">
            <a:spAutoFit/>
          </a:bodyPr>
          <a:lstStyle/>
          <a:p>
            <a:r>
              <a:rPr lang="en-US" sz="3200" dirty="0"/>
              <a:t>Go to the directory of “software” and create a new directory of “datasets”</a:t>
            </a:r>
          </a:p>
        </p:txBody>
      </p:sp>
    </p:spTree>
    <p:extLst>
      <p:ext uri="{BB962C8B-B14F-4D97-AF65-F5344CB8AC3E}">
        <p14:creationId xmlns:p14="http://schemas.microsoft.com/office/powerpoint/2010/main" val="139102015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BADF1-9242-11C1-6613-796935AD7B8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2486D6-E26A-E600-AC74-354D7A5EF0E4}"/>
              </a:ext>
            </a:extLst>
          </p:cNvPr>
          <p:cNvSpPr>
            <a:spLocks noGrp="1"/>
          </p:cNvSpPr>
          <p:nvPr>
            <p:ph type="title"/>
          </p:nvPr>
        </p:nvSpPr>
        <p:spPr>
          <a:xfrm>
            <a:off x="793955" y="233377"/>
            <a:ext cx="8425070" cy="736562"/>
          </a:xfrm>
        </p:spPr>
        <p:txBody>
          <a:bodyPr>
            <a:normAutofit/>
          </a:bodyPr>
          <a:lstStyle/>
          <a:p>
            <a:r>
              <a:rPr lang="en-US" sz="3600" dirty="0">
                <a:latin typeface="Calibri" panose="020F0502020204030204" pitchFamily="34" charset="0"/>
                <a:cs typeface="Calibri" panose="020F0502020204030204" pitchFamily="34" charset="0"/>
              </a:rPr>
              <a:t>datasets</a:t>
            </a:r>
            <a:r>
              <a:rPr lang="zh-CN" altLang="en-US" sz="3600" dirty="0">
                <a:latin typeface="Calibri" panose="020F0502020204030204" pitchFamily="34" charset="0"/>
                <a:cs typeface="Calibri" panose="020F0502020204030204" pitchFamily="34" charset="0"/>
              </a:rPr>
              <a:t> </a:t>
            </a:r>
            <a:r>
              <a:rPr lang="en-US" altLang="zh-CN" sz="3600" dirty="0">
                <a:latin typeface="Calibri" panose="020F0502020204030204" pitchFamily="34" charset="0"/>
                <a:cs typeface="Calibri" panose="020F0502020204030204" pitchFamily="34" charset="0"/>
              </a:rPr>
              <a:t>for genomic data</a:t>
            </a:r>
            <a:endParaRPr lang="en-US" sz="3600" dirty="0">
              <a:latin typeface="Calibri" panose="020F0502020204030204" pitchFamily="34" charset="0"/>
              <a:cs typeface="Calibri" panose="020F0502020204030204" pitchFamily="34" charset="0"/>
            </a:endParaRPr>
          </a:p>
        </p:txBody>
      </p:sp>
      <p:sp>
        <p:nvSpPr>
          <p:cNvPr id="3" name="Content Placeholder 2">
            <a:extLst>
              <a:ext uri="{FF2B5EF4-FFF2-40B4-BE49-F238E27FC236}">
                <a16:creationId xmlns:a16="http://schemas.microsoft.com/office/drawing/2014/main" id="{456E68F8-685A-059D-DA3A-813BE3A93E6F}"/>
              </a:ext>
            </a:extLst>
          </p:cNvPr>
          <p:cNvSpPr>
            <a:spLocks noGrp="1"/>
          </p:cNvSpPr>
          <p:nvPr>
            <p:ph idx="1"/>
          </p:nvPr>
        </p:nvSpPr>
        <p:spPr>
          <a:xfrm>
            <a:off x="907025" y="2990646"/>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a particular genome</a:t>
            </a:r>
            <a:endPar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endParaRPr>
          </a:p>
        </p:txBody>
      </p:sp>
      <p:sp>
        <p:nvSpPr>
          <p:cNvPr id="5" name="TextBox 4">
            <a:extLst>
              <a:ext uri="{FF2B5EF4-FFF2-40B4-BE49-F238E27FC236}">
                <a16:creationId xmlns:a16="http://schemas.microsoft.com/office/drawing/2014/main" id="{EA1E274D-F27C-A194-9887-12DA4ED6BB3F}"/>
              </a:ext>
            </a:extLst>
          </p:cNvPr>
          <p:cNvSpPr txBox="1"/>
          <p:nvPr/>
        </p:nvSpPr>
        <p:spPr>
          <a:xfrm>
            <a:off x="907024" y="3462395"/>
            <a:ext cx="9746973" cy="1200329"/>
          </a:xfrm>
          <a:prstGeom prst="rect">
            <a:avLst/>
          </a:prstGeom>
          <a:noFill/>
        </p:spPr>
        <p:txBody>
          <a:bodyPr wrap="squar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genome taxon "Sorghum bicolor"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--reference --include </a:t>
            </a:r>
            <a:r>
              <a:rPr lang="en-US" sz="2400" b="0" i="0" dirty="0" err="1">
                <a:solidFill>
                  <a:srgbClr val="222222"/>
                </a:solidFill>
                <a:effectLst/>
                <a:latin typeface="Courier New" panose="02070309020205020404" pitchFamily="49" charset="0"/>
                <a:cs typeface="Courier New" panose="02070309020205020404" pitchFamily="49" charset="0"/>
              </a:rPr>
              <a:t>genome,rna,cds,protein</a:t>
            </a:r>
            <a:r>
              <a:rPr lang="en-US" sz="2400" b="0" i="0" dirty="0">
                <a:solidFill>
                  <a:srgbClr val="222222"/>
                </a:solidFill>
                <a:effectLst/>
                <a:latin typeface="Courier New" panose="02070309020205020404" pitchFamily="49" charset="0"/>
                <a:cs typeface="Courier New" panose="02070309020205020404" pitchFamily="49" charset="0"/>
              </a:rPr>
              <a:t> \</a:t>
            </a:r>
          </a:p>
          <a:p>
            <a:r>
              <a:rPr lang="en-US" sz="2400" dirty="0">
                <a:solidFill>
                  <a:srgbClr val="222222"/>
                </a:solidFill>
                <a:latin typeface="Courier New" panose="02070309020205020404" pitchFamily="49" charset="0"/>
                <a:cs typeface="Courier New" panose="02070309020205020404" pitchFamily="49" charset="0"/>
              </a:rPr>
              <a:t>    </a:t>
            </a:r>
            <a:r>
              <a:rPr lang="en-US" sz="2400" b="0" i="0" dirty="0">
                <a:solidFill>
                  <a:srgbClr val="222222"/>
                </a:solidFill>
                <a:effectLst/>
                <a:latin typeface="Courier New" panose="02070309020205020404" pitchFamily="49" charset="0"/>
                <a:cs typeface="Courier New" panose="02070309020205020404" pitchFamily="49" charset="0"/>
              </a:rPr>
              <a:t>--filename BTx623.zip</a:t>
            </a:r>
          </a:p>
        </p:txBody>
      </p:sp>
      <p:sp>
        <p:nvSpPr>
          <p:cNvPr id="6" name="Content Placeholder 2">
            <a:extLst>
              <a:ext uri="{FF2B5EF4-FFF2-40B4-BE49-F238E27FC236}">
                <a16:creationId xmlns:a16="http://schemas.microsoft.com/office/drawing/2014/main" id="{06AD8406-3BB7-09BD-978E-28F09A02DE83}"/>
              </a:ext>
            </a:extLst>
          </p:cNvPr>
          <p:cNvSpPr txBox="1">
            <a:spLocks/>
          </p:cNvSpPr>
          <p:nvPr/>
        </p:nvSpPr>
        <p:spPr>
          <a:xfrm>
            <a:off x="907025" y="1377883"/>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check the information of a reference genome for sorghum</a:t>
            </a:r>
          </a:p>
        </p:txBody>
      </p:sp>
      <p:sp>
        <p:nvSpPr>
          <p:cNvPr id="7" name="TextBox 6">
            <a:extLst>
              <a:ext uri="{FF2B5EF4-FFF2-40B4-BE49-F238E27FC236}">
                <a16:creationId xmlns:a16="http://schemas.microsoft.com/office/drawing/2014/main" id="{2197E8A1-D1F1-D57B-7DB9-EB7712638D3C}"/>
              </a:ext>
            </a:extLst>
          </p:cNvPr>
          <p:cNvSpPr txBox="1"/>
          <p:nvPr/>
        </p:nvSpPr>
        <p:spPr>
          <a:xfrm>
            <a:off x="907025" y="1925078"/>
            <a:ext cx="11429732"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summary genome taxon "Sorghum Bicolor" --reference</a:t>
            </a:r>
          </a:p>
        </p:txBody>
      </p:sp>
      <p:sp>
        <p:nvSpPr>
          <p:cNvPr id="4" name="TextBox 3">
            <a:extLst>
              <a:ext uri="{FF2B5EF4-FFF2-40B4-BE49-F238E27FC236}">
                <a16:creationId xmlns:a16="http://schemas.microsoft.com/office/drawing/2014/main" id="{F92F1C39-F30C-B872-47B8-A32BEF2F8041}"/>
              </a:ext>
            </a:extLst>
          </p:cNvPr>
          <p:cNvSpPr txBox="1"/>
          <p:nvPr/>
        </p:nvSpPr>
        <p:spPr>
          <a:xfrm>
            <a:off x="907024" y="5018838"/>
            <a:ext cx="7081065" cy="1323439"/>
          </a:xfrm>
          <a:prstGeom prst="rect">
            <a:avLst/>
          </a:prstGeom>
          <a:noFill/>
        </p:spPr>
        <p:txBody>
          <a:bodyPr wrap="square" rtlCol="0">
            <a:spAutoFit/>
          </a:bodyPr>
          <a:lstStyle/>
          <a:p>
            <a:r>
              <a:rPr lang="en-US" sz="2000" dirty="0" err="1">
                <a:effectLst/>
                <a:highlight>
                  <a:srgbClr val="C0C0C0"/>
                </a:highlight>
                <a:latin typeface="Calibri Light" panose="020F0302020204030204" pitchFamily="34" charset="0"/>
                <a:cs typeface="Calibri Light" panose="020F0302020204030204" pitchFamily="34" charset="0"/>
              </a:rPr>
              <a:t>cds_from_genomic.fna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a:effectLst/>
                <a:highlight>
                  <a:srgbClr val="C0C0C0"/>
                </a:highlight>
                <a:latin typeface="Calibri Light" panose="020F0302020204030204" pitchFamily="34" charset="0"/>
                <a:cs typeface="Calibri Light" panose="020F0302020204030204" pitchFamily="34" charset="0"/>
              </a:rPr>
              <a:t>GCF_000003195.3_Sorghum_bicolor_NCBIv3_genomic.fna</a:t>
            </a:r>
          </a:p>
          <a:p>
            <a:r>
              <a:rPr lang="en-US" sz="2000" dirty="0" err="1">
                <a:effectLst/>
                <a:highlight>
                  <a:srgbClr val="C0C0C0"/>
                </a:highlight>
                <a:latin typeface="Calibri Light" panose="020F0302020204030204" pitchFamily="34" charset="0"/>
                <a:cs typeface="Calibri Light" panose="020F0302020204030204" pitchFamily="34" charset="0"/>
              </a:rPr>
              <a:t>protein.faa</a:t>
            </a:r>
            <a:endParaRPr lang="en-US" sz="2000" dirty="0">
              <a:effectLst/>
              <a:highlight>
                <a:srgbClr val="C0C0C0"/>
              </a:highlight>
              <a:latin typeface="Calibri Light" panose="020F0302020204030204" pitchFamily="34" charset="0"/>
              <a:cs typeface="Calibri Light" panose="020F0302020204030204" pitchFamily="34" charset="0"/>
            </a:endParaRPr>
          </a:p>
          <a:p>
            <a:r>
              <a:rPr lang="en-US" sz="2000" dirty="0" err="1">
                <a:effectLst/>
                <a:highlight>
                  <a:srgbClr val="C0C0C0"/>
                </a:highlight>
                <a:latin typeface="Calibri Light" panose="020F0302020204030204" pitchFamily="34" charset="0"/>
                <a:cs typeface="Calibri Light" panose="020F0302020204030204" pitchFamily="34" charset="0"/>
              </a:rPr>
              <a:t>rna.fna</a:t>
            </a:r>
            <a:endParaRPr lang="en-US" sz="2000" dirty="0">
              <a:effectLst/>
              <a:highlight>
                <a:srgbClr val="C0C0C0"/>
              </a:highligh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19664080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9726-83A0-66AE-588E-CB921EBBDF78}"/>
              </a:ext>
            </a:extLst>
          </p:cNvPr>
          <p:cNvSpPr>
            <a:spLocks noGrp="1"/>
          </p:cNvSpPr>
          <p:nvPr>
            <p:ph type="title"/>
          </p:nvPr>
        </p:nvSpPr>
        <p:spPr/>
        <p:txBody>
          <a:bodyPr/>
          <a:lstStyle/>
          <a:p>
            <a:r>
              <a:rPr lang="en-US" dirty="0" err="1"/>
              <a:t>MUMmer</a:t>
            </a:r>
            <a:r>
              <a:rPr lang="en-US" dirty="0"/>
              <a:t> installation</a:t>
            </a:r>
          </a:p>
        </p:txBody>
      </p:sp>
      <p:sp>
        <p:nvSpPr>
          <p:cNvPr id="4" name="Content Placeholder 2">
            <a:extLst>
              <a:ext uri="{FF2B5EF4-FFF2-40B4-BE49-F238E27FC236}">
                <a16:creationId xmlns:a16="http://schemas.microsoft.com/office/drawing/2014/main" id="{CEC4B8D3-DAFE-F480-96AE-B4DDBE0658CB}"/>
              </a:ext>
            </a:extLst>
          </p:cNvPr>
          <p:cNvSpPr>
            <a:spLocks noGrp="1"/>
          </p:cNvSpPr>
          <p:nvPr>
            <p:ph idx="1"/>
          </p:nvPr>
        </p:nvSpPr>
        <p:spPr/>
        <p:txBody>
          <a:bodyPr>
            <a:normAutofit/>
          </a:bodyPr>
          <a:lstStyle/>
          <a:p>
            <a:pPr marL="0" indent="0">
              <a:buNone/>
            </a:pPr>
            <a:r>
              <a:rPr lang="en-US" b="1" dirty="0">
                <a:latin typeface="Courier New" panose="02070309020205020404" pitchFamily="49" charset="0"/>
                <a:cs typeface="Courier New" panose="02070309020205020404" pitchFamily="49" charset="0"/>
              </a:rPr>
              <a:t># install mummer</a:t>
            </a:r>
          </a:p>
          <a:p>
            <a:pPr marL="0" indent="0">
              <a:buNone/>
            </a:pPr>
            <a:r>
              <a:rPr lang="en-US" dirty="0">
                <a:latin typeface="Courier New" panose="02070309020205020404" pitchFamily="49" charset="0"/>
                <a:cs typeface="Courier New" panose="02070309020205020404" pitchFamily="49" charset="0"/>
              </a:rPr>
              <a:t>git clone </a:t>
            </a:r>
            <a:r>
              <a:rPr lang="en-US" sz="2667" dirty="0">
                <a:latin typeface="Courier New" panose="02070309020205020404" pitchFamily="49" charset="0"/>
                <a:cs typeface="Courier New" panose="02070309020205020404" pitchFamily="49" charset="0"/>
              </a:rPr>
              <a:t>https://</a:t>
            </a:r>
            <a:r>
              <a:rPr lang="en-US" sz="2667" dirty="0" err="1">
                <a:latin typeface="Courier New" panose="02070309020205020404" pitchFamily="49" charset="0"/>
                <a:cs typeface="Courier New" panose="02070309020205020404" pitchFamily="49" charset="0"/>
              </a:rPr>
              <a:t>github.com</a:t>
            </a:r>
            <a:r>
              <a:rPr lang="en-US" sz="2667" dirty="0">
                <a:latin typeface="Courier New" panose="02070309020205020404" pitchFamily="49" charset="0"/>
                <a:cs typeface="Courier New" panose="02070309020205020404" pitchFamily="49" charset="0"/>
              </a:rPr>
              <a:t>/mummer4/</a:t>
            </a:r>
            <a:r>
              <a:rPr lang="en-US" sz="2667" dirty="0" err="1">
                <a:latin typeface="Courier New" panose="02070309020205020404" pitchFamily="49" charset="0"/>
                <a:cs typeface="Courier New" panose="02070309020205020404" pitchFamily="49" charset="0"/>
              </a:rPr>
              <a:t>mummer.git</a:t>
            </a:r>
            <a:endParaRPr lang="en-US" sz="2667"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cd mummer</a:t>
            </a:r>
          </a:p>
          <a:p>
            <a:pPr marL="0" indent="0">
              <a:buNone/>
            </a:pPr>
            <a:r>
              <a:rPr lang="en-US" dirty="0" err="1">
                <a:latin typeface="Courier New" panose="02070309020205020404" pitchFamily="49" charset="0"/>
                <a:cs typeface="Courier New" panose="02070309020205020404" pitchFamily="49" charset="0"/>
              </a:rPr>
              <a:t>mkdir</a:t>
            </a:r>
            <a:r>
              <a:rPr lang="en-US" dirty="0">
                <a:latin typeface="Courier New" panose="02070309020205020404" pitchFamily="49" charset="0"/>
                <a:cs typeface="Courier New" panose="02070309020205020404" pitchFamily="49" charset="0"/>
              </a:rPr>
              <a:t> ~/local</a:t>
            </a:r>
          </a:p>
          <a:p>
            <a:pPr marL="0" indent="0">
              <a:buNone/>
            </a:pPr>
            <a:r>
              <a:rPr lang="en-US" dirty="0" err="1">
                <a:effectLst/>
                <a:latin typeface="Courier New" panose="02070309020205020404" pitchFamily="49" charset="0"/>
                <a:cs typeface="Courier New" panose="02070309020205020404" pitchFamily="49" charset="0"/>
              </a:rPr>
              <a:t>autoreconf</a:t>
            </a:r>
            <a:r>
              <a:rPr lang="en-US" dirty="0">
                <a:effectLst/>
                <a:latin typeface="Courier New" panose="02070309020205020404" pitchFamily="49" charset="0"/>
                <a:cs typeface="Courier New" panose="02070309020205020404" pitchFamily="49" charset="0"/>
              </a:rPr>
              <a:t> –fi</a:t>
            </a:r>
          </a:p>
          <a:p>
            <a:pPr marL="0" indent="0">
              <a:buNone/>
            </a:pPr>
            <a:r>
              <a:rPr lang="en-US" dirty="0">
                <a:latin typeface="Courier New" panose="02070309020205020404" pitchFamily="49" charset="0"/>
                <a:cs typeface="Courier New" panose="02070309020205020404" pitchFamily="49" charset="0"/>
              </a:rPr>
              <a:t>./configure --prefix ~/local</a:t>
            </a:r>
          </a:p>
          <a:p>
            <a:pPr marL="0" indent="0">
              <a:buNone/>
            </a:pPr>
            <a:r>
              <a:rPr lang="en-US" dirty="0">
                <a:latin typeface="Courier New" panose="02070309020205020404" pitchFamily="49" charset="0"/>
                <a:cs typeface="Courier New" panose="02070309020205020404" pitchFamily="49" charset="0"/>
              </a:rPr>
              <a:t>make</a:t>
            </a:r>
          </a:p>
          <a:p>
            <a:pPr marL="0" indent="0">
              <a:buNone/>
            </a:pPr>
            <a:r>
              <a:rPr lang="en-US" dirty="0">
                <a:latin typeface="Courier New" panose="02070309020205020404" pitchFamily="49" charset="0"/>
                <a:cs typeface="Courier New" panose="02070309020205020404" pitchFamily="49" charset="0"/>
              </a:rPr>
              <a:t>make install</a:t>
            </a:r>
          </a:p>
        </p:txBody>
      </p:sp>
    </p:spTree>
    <p:extLst>
      <p:ext uri="{BB962C8B-B14F-4D97-AF65-F5344CB8AC3E}">
        <p14:creationId xmlns:p14="http://schemas.microsoft.com/office/powerpoint/2010/main" val="3221905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828AC-4F32-C3B9-F6D0-3218FF6BAF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487057-CB4D-8904-C431-BEEE2337350B}"/>
              </a:ext>
            </a:extLst>
          </p:cNvPr>
          <p:cNvSpPr>
            <a:spLocks noGrp="1"/>
          </p:cNvSpPr>
          <p:nvPr>
            <p:ph type="title"/>
          </p:nvPr>
        </p:nvSpPr>
        <p:spPr>
          <a:xfrm>
            <a:off x="838200" y="365126"/>
            <a:ext cx="8425070" cy="736562"/>
          </a:xfrm>
        </p:spPr>
        <p:txBody>
          <a:bodyPr>
            <a:normAutofit/>
          </a:bodyPr>
          <a:lstStyle/>
          <a:p>
            <a:r>
              <a:rPr lang="en-US" sz="3600" dirty="0">
                <a:latin typeface="Calibri" panose="020F0502020204030204" pitchFamily="34" charset="0"/>
                <a:cs typeface="Calibri" panose="020F0502020204030204" pitchFamily="34" charset="0"/>
              </a:rPr>
              <a:t>datasets for gene data</a:t>
            </a:r>
          </a:p>
        </p:txBody>
      </p:sp>
      <p:sp>
        <p:nvSpPr>
          <p:cNvPr id="3" name="Content Placeholder 2">
            <a:extLst>
              <a:ext uri="{FF2B5EF4-FFF2-40B4-BE49-F238E27FC236}">
                <a16:creationId xmlns:a16="http://schemas.microsoft.com/office/drawing/2014/main" id="{1C68482C-C400-AE75-2750-DFC6F52F31AA}"/>
              </a:ext>
            </a:extLst>
          </p:cNvPr>
          <p:cNvSpPr>
            <a:spLocks noGrp="1"/>
          </p:cNvSpPr>
          <p:nvPr>
            <p:ph idx="1"/>
          </p:nvPr>
        </p:nvSpPr>
        <p:spPr>
          <a:xfrm>
            <a:off x="838200" y="2991929"/>
            <a:ext cx="9746974" cy="404959"/>
          </a:xfrm>
        </p:spPr>
        <p:txBody>
          <a:bodyPr>
            <a:noAutofit/>
          </a:bodyPr>
          <a:lstStyle/>
          <a:p>
            <a:pPr marL="0" indent="0" algn="l">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a:t>
            </a:r>
            <a:r>
              <a:rPr lang="en-US" sz="2400" dirty="0">
                <a:solidFill>
                  <a:schemeClr val="tx2">
                    <a:lumMod val="75000"/>
                    <a:lumOff val="25000"/>
                  </a:schemeClr>
                </a:solidFill>
                <a:effectLst/>
                <a:latin typeface="Calibri Light" panose="020F0302020204030204" pitchFamily="34" charset="0"/>
                <a:cs typeface="Calibri Light" panose="020F0302020204030204" pitchFamily="34" charset="0"/>
              </a:rPr>
              <a:t>download sequence data for all human genes.</a:t>
            </a:r>
          </a:p>
        </p:txBody>
      </p:sp>
      <p:sp>
        <p:nvSpPr>
          <p:cNvPr id="5" name="TextBox 4">
            <a:extLst>
              <a:ext uri="{FF2B5EF4-FFF2-40B4-BE49-F238E27FC236}">
                <a16:creationId xmlns:a16="http://schemas.microsoft.com/office/drawing/2014/main" id="{3775AFA2-4A40-8355-F0A6-D62CA8283060}"/>
              </a:ext>
            </a:extLst>
          </p:cNvPr>
          <p:cNvSpPr txBox="1"/>
          <p:nvPr/>
        </p:nvSpPr>
        <p:spPr>
          <a:xfrm>
            <a:off x="838200" y="3425296"/>
            <a:ext cx="6821098"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taxon human</a:t>
            </a:r>
          </a:p>
        </p:txBody>
      </p:sp>
      <p:sp>
        <p:nvSpPr>
          <p:cNvPr id="6" name="Content Placeholder 2">
            <a:extLst>
              <a:ext uri="{FF2B5EF4-FFF2-40B4-BE49-F238E27FC236}">
                <a16:creationId xmlns:a16="http://schemas.microsoft.com/office/drawing/2014/main" id="{ABCFBE43-A45C-948C-7DC2-0A5E6083B208}"/>
              </a:ext>
            </a:extLst>
          </p:cNvPr>
          <p:cNvSpPr txBox="1">
            <a:spLocks/>
          </p:cNvSpPr>
          <p:nvPr/>
        </p:nvSpPr>
        <p:spPr>
          <a:xfrm>
            <a:off x="838200" y="1796943"/>
            <a:ext cx="9746974" cy="4049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download gene data by </a:t>
            </a:r>
            <a:r>
              <a:rPr lang="en-US" sz="2400" dirty="0" err="1">
                <a:solidFill>
                  <a:schemeClr val="tx2">
                    <a:lumMod val="75000"/>
                    <a:lumOff val="25000"/>
                  </a:schemeClr>
                </a:solidFill>
                <a:latin typeface="Calibri Light" panose="020F0302020204030204" pitchFamily="34" charset="0"/>
                <a:cs typeface="Calibri Light" panose="020F0302020204030204" pitchFamily="34" charset="0"/>
              </a:rPr>
              <a:t>RefSeq</a:t>
            </a:r>
            <a:r>
              <a:rPr lang="en-US" sz="2400" dirty="0">
                <a:solidFill>
                  <a:schemeClr val="tx2">
                    <a:lumMod val="75000"/>
                    <a:lumOff val="25000"/>
                  </a:schemeClr>
                </a:solidFill>
                <a:latin typeface="Calibri Light" panose="020F0302020204030204" pitchFamily="34" charset="0"/>
                <a:cs typeface="Calibri Light" panose="020F0302020204030204" pitchFamily="34" charset="0"/>
              </a:rPr>
              <a:t> nucleotide or protein accessions</a:t>
            </a:r>
          </a:p>
        </p:txBody>
      </p:sp>
      <p:sp>
        <p:nvSpPr>
          <p:cNvPr id="7" name="TextBox 6">
            <a:extLst>
              <a:ext uri="{FF2B5EF4-FFF2-40B4-BE49-F238E27FC236}">
                <a16:creationId xmlns:a16="http://schemas.microsoft.com/office/drawing/2014/main" id="{D19F8F7D-D218-DD27-0E82-8D18D12CEC1B}"/>
              </a:ext>
            </a:extLst>
          </p:cNvPr>
          <p:cNvSpPr txBox="1"/>
          <p:nvPr/>
        </p:nvSpPr>
        <p:spPr>
          <a:xfrm>
            <a:off x="838200" y="2308994"/>
            <a:ext cx="11429732" cy="461665"/>
          </a:xfrm>
          <a:prstGeom prst="rect">
            <a:avLst/>
          </a:prstGeom>
          <a:noFill/>
        </p:spPr>
        <p:txBody>
          <a:bodyPr wrap="none" rtlCol="0">
            <a:spAutoFit/>
          </a:bodyPr>
          <a:lstStyle/>
          <a:p>
            <a:r>
              <a:rPr lang="en-US" sz="2400" b="0" i="0" dirty="0">
                <a:solidFill>
                  <a:srgbClr val="222222"/>
                </a:solidFill>
                <a:effectLst/>
                <a:latin typeface="Courier New" panose="02070309020205020404" pitchFamily="49" charset="0"/>
                <a:cs typeface="Courier New" panose="02070309020205020404" pitchFamily="49" charset="0"/>
              </a:rPr>
              <a:t>./datasets download gene accession NM_020107.5 NP_001334352.2</a:t>
            </a:r>
          </a:p>
        </p:txBody>
      </p:sp>
      <p:sp>
        <p:nvSpPr>
          <p:cNvPr id="9" name="TextBox 8">
            <a:extLst>
              <a:ext uri="{FF2B5EF4-FFF2-40B4-BE49-F238E27FC236}">
                <a16:creationId xmlns:a16="http://schemas.microsoft.com/office/drawing/2014/main" id="{B5436303-F388-4B92-4336-9D0A435C4C36}"/>
              </a:ext>
            </a:extLst>
          </p:cNvPr>
          <p:cNvSpPr txBox="1"/>
          <p:nvPr/>
        </p:nvSpPr>
        <p:spPr>
          <a:xfrm>
            <a:off x="838200" y="4679005"/>
            <a:ext cx="10341293" cy="1015663"/>
          </a:xfrm>
          <a:prstGeom prst="rect">
            <a:avLst/>
          </a:prstGeom>
          <a:noFill/>
        </p:spPr>
        <p:txBody>
          <a:bodyPr wrap="none" rtlCol="0">
            <a:spAutoFit/>
          </a:bodyPr>
          <a:lstStyle>
            <a:defPPr>
              <a:defRPr lang="en-US"/>
            </a:defPPr>
            <a:lvl1pPr>
              <a:defRPr sz="2400" b="0" i="0">
                <a:solidFill>
                  <a:srgbClr val="222222"/>
                </a:solidFill>
                <a:effectLst/>
                <a:latin typeface="Courier New" panose="02070309020205020404" pitchFamily="49" charset="0"/>
                <a:cs typeface="Courier New" panose="02070309020205020404" pitchFamily="49" charset="0"/>
              </a:defRPr>
            </a:lvl1pPr>
          </a:lstStyle>
          <a:p>
            <a:r>
              <a:rPr lang="en-US" sz="2000" dirty="0"/>
              <a:t>./datasets download gene gene-id 59272 --ortholog mammals</a:t>
            </a:r>
          </a:p>
          <a:p>
            <a:r>
              <a:rPr lang="en-US" sz="2000" dirty="0"/>
              <a:t>./datasets download gene symbol </a:t>
            </a:r>
            <a:r>
              <a:rPr lang="en-US" sz="2000" dirty="0" err="1"/>
              <a:t>cftr</a:t>
            </a:r>
            <a:r>
              <a:rPr lang="en-US" sz="2000" dirty="0"/>
              <a:t> --ortholog all</a:t>
            </a:r>
          </a:p>
          <a:p>
            <a:r>
              <a:rPr lang="en-US" sz="2000" dirty="0"/>
              <a:t>./datasets download gene accession NM_000492.4 --ortholog primates</a:t>
            </a:r>
          </a:p>
        </p:txBody>
      </p:sp>
      <p:sp>
        <p:nvSpPr>
          <p:cNvPr id="11" name="Content Placeholder 2">
            <a:extLst>
              <a:ext uri="{FF2B5EF4-FFF2-40B4-BE49-F238E27FC236}">
                <a16:creationId xmlns:a16="http://schemas.microsoft.com/office/drawing/2014/main" id="{C574AED6-3C32-CA78-51FE-EF53AD3DDF43}"/>
              </a:ext>
            </a:extLst>
          </p:cNvPr>
          <p:cNvSpPr txBox="1">
            <a:spLocks/>
          </p:cNvSpPr>
          <p:nvPr/>
        </p:nvSpPr>
        <p:spPr>
          <a:xfrm>
            <a:off x="838200" y="4223519"/>
            <a:ext cx="9746974" cy="404959"/>
          </a:xfrm>
          <a:prstGeom prst="rect">
            <a:avLst/>
          </a:prstGeom>
        </p:spPr>
        <p:txBody>
          <a:bodyPr vert="horz" lIns="91440" tIns="45720" rIns="91440" bIns="45720" rtlCol="0">
            <a:noAutofit/>
          </a:bodyPr>
          <a:lstStyle>
            <a:lvl1pPr indent="0">
              <a:lnSpc>
                <a:spcPct val="90000"/>
              </a:lnSpc>
              <a:spcBef>
                <a:spcPts val="1000"/>
              </a:spcBef>
              <a:buFont typeface="Arial" panose="020B0604020202020204" pitchFamily="34" charset="0"/>
              <a:buNone/>
              <a:defRPr sz="2400">
                <a:solidFill>
                  <a:srgbClr val="222222"/>
                </a:solidFill>
                <a:latin typeface="Calibri Light" panose="020F0302020204030204" pitchFamily="34" charset="0"/>
                <a:cs typeface="Calibri Light" panose="020F030202020403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solidFill>
                  <a:schemeClr val="tx2">
                    <a:lumMod val="75000"/>
                    <a:lumOff val="25000"/>
                  </a:schemeClr>
                </a:solidFill>
              </a:rPr>
              <a:t># download gene data using Gene IDs, symbols, or accession numbers</a:t>
            </a:r>
          </a:p>
        </p:txBody>
      </p:sp>
    </p:spTree>
    <p:extLst>
      <p:ext uri="{BB962C8B-B14F-4D97-AF65-F5344CB8AC3E}">
        <p14:creationId xmlns:p14="http://schemas.microsoft.com/office/powerpoint/2010/main" val="24531741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FE5A2D-C81D-1F92-CA20-F80691EE0B48}"/>
              </a:ext>
            </a:extLst>
          </p:cNvPr>
          <p:cNvSpPr>
            <a:spLocks noGrp="1"/>
          </p:cNvSpPr>
          <p:nvPr>
            <p:ph type="title"/>
          </p:nvPr>
        </p:nvSpPr>
        <p:spPr>
          <a:xfrm>
            <a:off x="746760" y="739308"/>
            <a:ext cx="10515600" cy="660401"/>
          </a:xfrm>
        </p:spPr>
        <p:txBody>
          <a:bodyPr>
            <a:normAutofit/>
          </a:bodyPr>
          <a:lstStyle/>
          <a:p>
            <a:r>
              <a:rPr lang="en-US" sz="3200" dirty="0">
                <a:latin typeface="Calibri" panose="020F0502020204030204" pitchFamily="34" charset="0"/>
                <a:cs typeface="Calibri" panose="020F0502020204030204" pitchFamily="34" charset="0"/>
              </a:rPr>
              <a:t>Problems</a:t>
            </a:r>
          </a:p>
        </p:txBody>
      </p:sp>
      <p:sp>
        <p:nvSpPr>
          <p:cNvPr id="5" name="TextBox 4">
            <a:extLst>
              <a:ext uri="{FF2B5EF4-FFF2-40B4-BE49-F238E27FC236}">
                <a16:creationId xmlns:a16="http://schemas.microsoft.com/office/drawing/2014/main" id="{89111050-FE0F-767D-6AB1-71A659949C06}"/>
              </a:ext>
            </a:extLst>
          </p:cNvPr>
          <p:cNvSpPr txBox="1"/>
          <p:nvPr/>
        </p:nvSpPr>
        <p:spPr>
          <a:xfrm>
            <a:off x="746760" y="1911096"/>
            <a:ext cx="10671048" cy="1384995"/>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Problem 1:</a:t>
            </a:r>
          </a:p>
          <a:p>
            <a:r>
              <a:rPr lang="en-US" sz="2800" dirty="0">
                <a:latin typeface="Calibri" panose="020F0502020204030204" pitchFamily="34" charset="0"/>
                <a:cs typeface="Calibri" panose="020F0502020204030204" pitchFamily="34" charset="0"/>
              </a:rPr>
              <a:t>Identify and download the reference genome for the species of interest on using datasets</a:t>
            </a:r>
          </a:p>
        </p:txBody>
      </p:sp>
      <p:sp>
        <p:nvSpPr>
          <p:cNvPr id="6" name="TextBox 5">
            <a:extLst>
              <a:ext uri="{FF2B5EF4-FFF2-40B4-BE49-F238E27FC236}">
                <a16:creationId xmlns:a16="http://schemas.microsoft.com/office/drawing/2014/main" id="{07D3AC9A-B6A6-3B62-D358-4CD70FF1EAF8}"/>
              </a:ext>
            </a:extLst>
          </p:cNvPr>
          <p:cNvSpPr txBox="1"/>
          <p:nvPr/>
        </p:nvSpPr>
        <p:spPr>
          <a:xfrm>
            <a:off x="746761" y="4059936"/>
            <a:ext cx="10671048" cy="1384995"/>
          </a:xfrm>
          <a:prstGeom prst="rect">
            <a:avLst/>
          </a:prstGeom>
          <a:noFill/>
        </p:spPr>
        <p:txBody>
          <a:bodyPr wrap="square" rtlCol="0">
            <a:spAutoFit/>
          </a:bodyPr>
          <a:lstStyle/>
          <a:p>
            <a:r>
              <a:rPr lang="en-US" sz="2800" dirty="0">
                <a:latin typeface="Calibri" panose="020F0502020204030204" pitchFamily="34" charset="0"/>
                <a:cs typeface="Calibri" panose="020F0502020204030204" pitchFamily="34" charset="0"/>
              </a:rPr>
              <a:t>Problem 2:</a:t>
            </a:r>
          </a:p>
          <a:p>
            <a:r>
              <a:rPr lang="en-US" sz="2800" dirty="0">
                <a:latin typeface="Calibri" panose="020F0502020204030204" pitchFamily="34" charset="0"/>
                <a:cs typeface="Calibri" panose="020F0502020204030204" pitchFamily="34" charset="0"/>
              </a:rPr>
              <a:t>Identify and download orthologs in </a:t>
            </a:r>
            <a:r>
              <a:rPr lang="en-US" sz="2800" dirty="0"/>
              <a:t>mammals  or plants </a:t>
            </a:r>
            <a:r>
              <a:rPr lang="en-US" sz="2800" dirty="0">
                <a:latin typeface="Calibri" panose="020F0502020204030204" pitchFamily="34" charset="0"/>
                <a:cs typeface="Calibri" panose="020F0502020204030204" pitchFamily="34" charset="0"/>
              </a:rPr>
              <a:t>of a gene of interest using datasets</a:t>
            </a:r>
          </a:p>
        </p:txBody>
      </p:sp>
    </p:spTree>
    <p:extLst>
      <p:ext uri="{BB962C8B-B14F-4D97-AF65-F5344CB8AC3E}">
        <p14:creationId xmlns:p14="http://schemas.microsoft.com/office/powerpoint/2010/main" val="34283689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771A0-17DD-904B-BBA2-ECFD898798C3}"/>
              </a:ext>
            </a:extLst>
          </p:cNvPr>
          <p:cNvSpPr>
            <a:spLocks noGrp="1"/>
          </p:cNvSpPr>
          <p:nvPr>
            <p:ph type="title"/>
          </p:nvPr>
        </p:nvSpPr>
        <p:spPr>
          <a:xfrm>
            <a:off x="838200" y="76199"/>
            <a:ext cx="10515600" cy="1049357"/>
          </a:xfrm>
        </p:spPr>
        <p:txBody>
          <a:bodyPr>
            <a:normAutofit/>
          </a:bodyPr>
          <a:lstStyle/>
          <a:p>
            <a:pPr algn="ctr"/>
            <a:r>
              <a:rPr lang="en-US" sz="4267" dirty="0" err="1"/>
              <a:t>conda</a:t>
            </a:r>
            <a:r>
              <a:rPr lang="en-US" sz="4267" dirty="0"/>
              <a:t> installation</a:t>
            </a:r>
          </a:p>
        </p:txBody>
      </p:sp>
      <p:sp>
        <p:nvSpPr>
          <p:cNvPr id="3" name="Content Placeholder 2">
            <a:extLst>
              <a:ext uri="{FF2B5EF4-FFF2-40B4-BE49-F238E27FC236}">
                <a16:creationId xmlns:a16="http://schemas.microsoft.com/office/drawing/2014/main" id="{3661A253-6582-8B4F-8100-89DD262132B8}"/>
              </a:ext>
            </a:extLst>
          </p:cNvPr>
          <p:cNvSpPr>
            <a:spLocks noGrp="1"/>
          </p:cNvSpPr>
          <p:nvPr>
            <p:ph idx="1"/>
          </p:nvPr>
        </p:nvSpPr>
        <p:spPr>
          <a:xfrm>
            <a:off x="480291" y="1410031"/>
            <a:ext cx="11231419" cy="4601156"/>
          </a:xfrm>
        </p:spPr>
        <p:txBody>
          <a:bodyPr>
            <a:normAutofit/>
          </a:bodyPr>
          <a:lstStyle/>
          <a:p>
            <a:pPr marL="0" indent="0">
              <a:buNone/>
            </a:pPr>
            <a:r>
              <a:rPr lang="en-US" dirty="0"/>
              <a:t># download </a:t>
            </a:r>
            <a:r>
              <a:rPr lang="en-US" dirty="0" err="1"/>
              <a:t>conda</a:t>
            </a:r>
            <a:r>
              <a:rPr lang="en-US" dirty="0"/>
              <a:t> software</a:t>
            </a:r>
          </a:p>
          <a:p>
            <a:pPr marL="0" indent="0">
              <a:buNone/>
            </a:pPr>
            <a:r>
              <a:rPr lang="en-US" sz="2400" dirty="0" err="1"/>
              <a:t>wget</a:t>
            </a:r>
            <a:r>
              <a:rPr lang="en-US" sz="2400" dirty="0"/>
              <a:t> </a:t>
            </a:r>
            <a:r>
              <a:rPr lang="en-US" sz="2400" dirty="0">
                <a:hlinkClick r:id="rId3"/>
              </a:rPr>
              <a:t>https://repo.anaconda.com/archive/Anaconda3-2024.10-1-Linux-x86_64.sh</a:t>
            </a:r>
            <a:endParaRPr lang="en-US" sz="2400" dirty="0"/>
          </a:p>
          <a:p>
            <a:pPr marL="0" indent="0">
              <a:buNone/>
            </a:pPr>
            <a:endParaRPr lang="en-US" sz="2667" dirty="0"/>
          </a:p>
          <a:p>
            <a:pPr marL="0" indent="0">
              <a:buNone/>
            </a:pPr>
            <a:r>
              <a:rPr lang="en-US" dirty="0"/>
              <a:t># installation</a:t>
            </a:r>
          </a:p>
          <a:p>
            <a:pPr marL="0" indent="0">
              <a:lnSpc>
                <a:spcPct val="100000"/>
              </a:lnSpc>
              <a:buNone/>
            </a:pPr>
            <a:r>
              <a:rPr lang="en-US" sz="3200" dirty="0" err="1">
                <a:latin typeface="Courier New" panose="02070309020205020404" pitchFamily="49" charset="0"/>
                <a:cs typeface="Courier New" panose="02070309020205020404" pitchFamily="49" charset="0"/>
              </a:rPr>
              <a:t>sh</a:t>
            </a:r>
            <a:r>
              <a:rPr lang="en-US" sz="3200" dirty="0">
                <a:latin typeface="Courier New" panose="02070309020205020404" pitchFamily="49" charset="0"/>
                <a:cs typeface="Courier New" panose="02070309020205020404" pitchFamily="49" charset="0"/>
              </a:rPr>
              <a:t> Anaconda3-2024.10-1-Linux-x86_64.sh</a:t>
            </a:r>
          </a:p>
          <a:p>
            <a:pPr marL="0" indent="0">
              <a:buNone/>
            </a:pPr>
            <a:endParaRPr lang="en-US" dirty="0"/>
          </a:p>
          <a:p>
            <a:pPr marL="0" indent="0">
              <a:buNone/>
            </a:pPr>
            <a:r>
              <a:rPr lang="en-US" dirty="0"/>
              <a:t># with -u if a previous installation exists</a:t>
            </a:r>
          </a:p>
          <a:p>
            <a:pPr marL="0" indent="0">
              <a:buNone/>
            </a:pPr>
            <a:r>
              <a:rPr lang="en-US" sz="3200" dirty="0">
                <a:latin typeface="Courier New" panose="02070309020205020404" pitchFamily="49" charset="0"/>
                <a:cs typeface="Courier New" panose="02070309020205020404" pitchFamily="49" charset="0"/>
              </a:rPr>
              <a:t># </a:t>
            </a:r>
            <a:r>
              <a:rPr lang="en-US" sz="3200" dirty="0" err="1">
                <a:latin typeface="Courier New" panose="02070309020205020404" pitchFamily="49" charset="0"/>
                <a:cs typeface="Courier New" panose="02070309020205020404" pitchFamily="49" charset="0"/>
              </a:rPr>
              <a:t>sh</a:t>
            </a:r>
            <a:r>
              <a:rPr lang="en-US" sz="3200" dirty="0">
                <a:latin typeface="Courier New" panose="02070309020205020404" pitchFamily="49" charset="0"/>
                <a:cs typeface="Courier New" panose="02070309020205020404" pitchFamily="49" charset="0"/>
              </a:rPr>
              <a:t> Anaconda3-2024.10-1-Linux-x86_64.sh -u</a:t>
            </a:r>
          </a:p>
        </p:txBody>
      </p:sp>
    </p:spTree>
    <p:extLst>
      <p:ext uri="{BB962C8B-B14F-4D97-AF65-F5344CB8AC3E}">
        <p14:creationId xmlns:p14="http://schemas.microsoft.com/office/powerpoint/2010/main" val="5408121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790959-A2F7-447A-0950-12ABDDC781CA}"/>
              </a:ext>
            </a:extLst>
          </p:cNvPr>
          <p:cNvSpPr>
            <a:spLocks noGrp="1"/>
          </p:cNvSpPr>
          <p:nvPr>
            <p:ph type="title"/>
          </p:nvPr>
        </p:nvSpPr>
        <p:spPr/>
        <p:txBody>
          <a:bodyPr/>
          <a:lstStyle/>
          <a:p>
            <a:r>
              <a:rPr lang="en-US" dirty="0"/>
              <a:t>Install Mummer via </a:t>
            </a:r>
            <a:r>
              <a:rPr lang="en-US" dirty="0" err="1"/>
              <a:t>Conda</a:t>
            </a:r>
            <a:endParaRPr lang="en-US" dirty="0"/>
          </a:p>
        </p:txBody>
      </p:sp>
      <p:sp>
        <p:nvSpPr>
          <p:cNvPr id="3" name="Content Placeholder 2">
            <a:extLst>
              <a:ext uri="{FF2B5EF4-FFF2-40B4-BE49-F238E27FC236}">
                <a16:creationId xmlns:a16="http://schemas.microsoft.com/office/drawing/2014/main" id="{B8BCAF4D-F821-1526-0CFF-39D550C757F4}"/>
              </a:ext>
            </a:extLst>
          </p:cNvPr>
          <p:cNvSpPr>
            <a:spLocks noGrp="1"/>
          </p:cNvSpPr>
          <p:nvPr>
            <p:ph idx="1"/>
          </p:nvPr>
        </p:nvSpPr>
        <p:spPr>
          <a:xfrm>
            <a:off x="1618658" y="1882058"/>
            <a:ext cx="9187543" cy="4287777"/>
          </a:xfrm>
        </p:spPr>
        <p:txBody>
          <a:bodyPr>
            <a:normAutofit lnSpcReduction="10000"/>
          </a:bodyPr>
          <a:lstStyle/>
          <a:p>
            <a:pPr marL="0" indent="0">
              <a:buNone/>
            </a:pPr>
            <a:r>
              <a:rPr lang="en-US" dirty="0">
                <a:solidFill>
                  <a:srgbClr val="C00000"/>
                </a:solidFill>
                <a:latin typeface="Courier New" panose="02070309020205020404" pitchFamily="49" charset="0"/>
                <a:cs typeface="Courier New" panose="02070309020205020404" pitchFamily="49" charset="0"/>
              </a:rPr>
              <a:t>source ~/anaconda3/bin/activate</a:t>
            </a:r>
          </a:p>
          <a:p>
            <a:pPr marL="0" indent="0">
              <a:buNone/>
            </a:pP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Create a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environment (</a:t>
            </a:r>
            <a:r>
              <a:rPr lang="en-US" dirty="0" err="1">
                <a:latin typeface="Courier New" panose="02070309020205020404" pitchFamily="49" charset="0"/>
                <a:cs typeface="Courier New" panose="02070309020205020404" pitchFamily="49" charset="0"/>
              </a:rPr>
              <a:t>ba</a:t>
            </a:r>
            <a:r>
              <a:rPr lang="en-US" dirty="0">
                <a:latin typeface="Courier New" panose="02070309020205020404" pitchFamily="49" charset="0"/>
                <a:cs typeface="Courier New" panose="02070309020205020404" pitchFamily="49" charset="0"/>
              </a:rPr>
              <a:t>)</a:t>
            </a: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create -n </a:t>
            </a:r>
            <a:r>
              <a:rPr lang="en-US" dirty="0" err="1">
                <a:latin typeface="Courier New" panose="02070309020205020404" pitchFamily="49" charset="0"/>
                <a:cs typeface="Courier New" panose="02070309020205020404" pitchFamily="49" charset="0"/>
              </a:rPr>
              <a:t>ba</a:t>
            </a:r>
            <a:endParaRPr lang="en-US" dirty="0">
              <a:latin typeface="Courier New" panose="02070309020205020404" pitchFamily="49" charset="0"/>
              <a:cs typeface="Courier New" panose="02070309020205020404" pitchFamily="49" charset="0"/>
            </a:endParaRP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activate </a:t>
            </a:r>
            <a:r>
              <a:rPr lang="en-US" dirty="0" err="1">
                <a:latin typeface="Courier New" panose="02070309020205020404" pitchFamily="49" charset="0"/>
                <a:cs typeface="Courier New" panose="02070309020205020404" pitchFamily="49" charset="0"/>
              </a:rPr>
              <a:t>ba</a:t>
            </a:r>
            <a:endParaRPr lang="en-US" dirty="0">
              <a:latin typeface="Courier New" panose="02070309020205020404" pitchFamily="49" charset="0"/>
              <a:cs typeface="Courier New" panose="02070309020205020404" pitchFamily="49" charset="0"/>
            </a:endParaRPr>
          </a:p>
          <a:p>
            <a:pPr marL="0" indent="0">
              <a:buNone/>
            </a:pPr>
            <a:r>
              <a:rPr lang="en-US" dirty="0">
                <a:latin typeface="Courier New" panose="02070309020205020404" pitchFamily="49" charset="0"/>
                <a:cs typeface="Courier New" panose="02070309020205020404" pitchFamily="49" charset="0"/>
              </a:rPr>
              <a:t># install mummer4</a:t>
            </a: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-c </a:t>
            </a:r>
            <a:r>
              <a:rPr lang="en-US" dirty="0" err="1">
                <a:latin typeface="Courier New" panose="02070309020205020404" pitchFamily="49" charset="0"/>
                <a:cs typeface="Courier New" panose="02070309020205020404" pitchFamily="49" charset="0"/>
              </a:rPr>
              <a:t>bioconda</a:t>
            </a:r>
            <a:r>
              <a:rPr lang="en-US" dirty="0">
                <a:latin typeface="Courier New" panose="02070309020205020404" pitchFamily="49" charset="0"/>
                <a:cs typeface="Courier New" panose="02070309020205020404" pitchFamily="49" charset="0"/>
              </a:rPr>
              <a:t> mummer4</a:t>
            </a:r>
          </a:p>
          <a:p>
            <a:pPr marL="0" indent="0">
              <a:buNone/>
            </a:pPr>
            <a:r>
              <a:rPr lang="en-US" dirty="0">
                <a:latin typeface="Courier New" panose="02070309020205020404" pitchFamily="49" charset="0"/>
                <a:cs typeface="Courier New" panose="02070309020205020404" pitchFamily="49" charset="0"/>
              </a:rPr>
              <a:t># install R</a:t>
            </a:r>
          </a:p>
          <a:p>
            <a:pPr marL="0" indent="0">
              <a:buNone/>
            </a:pP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 install </a:t>
            </a:r>
            <a:r>
              <a:rPr lang="en-US" dirty="0" err="1">
                <a:latin typeface="Courier New" panose="02070309020205020404" pitchFamily="49" charset="0"/>
                <a:cs typeface="Courier New" panose="02070309020205020404" pitchFamily="49" charset="0"/>
              </a:rPr>
              <a:t>conda</a:t>
            </a:r>
            <a:r>
              <a:rPr lang="en-US" dirty="0">
                <a:latin typeface="Courier New" panose="02070309020205020404" pitchFamily="49" charset="0"/>
                <a:cs typeface="Courier New" panose="02070309020205020404" pitchFamily="49" charset="0"/>
              </a:rPr>
              <a:t>-forge::r-base</a:t>
            </a:r>
          </a:p>
        </p:txBody>
      </p:sp>
    </p:spTree>
    <p:extLst>
      <p:ext uri="{BB962C8B-B14F-4D97-AF65-F5344CB8AC3E}">
        <p14:creationId xmlns:p14="http://schemas.microsoft.com/office/powerpoint/2010/main" val="19393040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D9B56-9C78-D01B-A55B-60E156AD9AEE}"/>
              </a:ext>
            </a:extLst>
          </p:cNvPr>
          <p:cNvSpPr>
            <a:spLocks noGrp="1"/>
          </p:cNvSpPr>
          <p:nvPr>
            <p:ph type="title"/>
          </p:nvPr>
        </p:nvSpPr>
        <p:spPr/>
        <p:txBody>
          <a:bodyPr/>
          <a:lstStyle/>
          <a:p>
            <a:r>
              <a:rPr lang="en-US" dirty="0" err="1"/>
              <a:t>ndotplot</a:t>
            </a:r>
            <a:endParaRPr lang="en-US" dirty="0"/>
          </a:p>
        </p:txBody>
      </p:sp>
      <p:sp>
        <p:nvSpPr>
          <p:cNvPr id="3" name="Content Placeholder 2">
            <a:extLst>
              <a:ext uri="{FF2B5EF4-FFF2-40B4-BE49-F238E27FC236}">
                <a16:creationId xmlns:a16="http://schemas.microsoft.com/office/drawing/2014/main" id="{5B5F38DB-AAAD-4B48-5B10-BB7DB3AFBAD7}"/>
              </a:ext>
            </a:extLst>
          </p:cNvPr>
          <p:cNvSpPr>
            <a:spLocks noGrp="1"/>
          </p:cNvSpPr>
          <p:nvPr>
            <p:ph idx="1"/>
          </p:nvPr>
        </p:nvSpPr>
        <p:spPr>
          <a:xfrm>
            <a:off x="536264" y="1281859"/>
            <a:ext cx="11046136" cy="5301503"/>
          </a:xfrm>
        </p:spPr>
        <p:txBody>
          <a:bodyPr>
            <a:normAutofit fontScale="92500" lnSpcReduction="10000"/>
          </a:bodyPr>
          <a:lstStyle/>
          <a:p>
            <a:pPr marL="0" indent="0">
              <a:buNone/>
            </a:pPr>
            <a:r>
              <a:rPr lang="en-US" sz="2400" dirty="0">
                <a:latin typeface="Courier New" panose="02070309020205020404" pitchFamily="49" charset="0"/>
                <a:cs typeface="Courier New" panose="02070309020205020404" pitchFamily="49" charset="0"/>
              </a:rPr>
              <a:t># download </a:t>
            </a:r>
            <a:r>
              <a:rPr lang="en-US" sz="2400" dirty="0" err="1">
                <a:latin typeface="Courier New" panose="02070309020205020404" pitchFamily="49" charset="0"/>
                <a:cs typeface="Courier New" panose="02070309020205020404" pitchFamily="49" charset="0"/>
              </a:rPr>
              <a:t>ndotplot</a:t>
            </a: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git clone https://</a:t>
            </a:r>
            <a:r>
              <a:rPr lang="en-US" sz="2400" dirty="0" err="1">
                <a:latin typeface="Courier New" panose="02070309020205020404" pitchFamily="49" charset="0"/>
                <a:cs typeface="Courier New" panose="02070309020205020404" pitchFamily="49" charset="0"/>
              </a:rPr>
              <a:t>github.com</a:t>
            </a:r>
            <a:r>
              <a:rPr lang="en-US" sz="2400" dirty="0">
                <a:latin typeface="Courier New" panose="02070309020205020404" pitchFamily="49" charset="0"/>
                <a:cs typeface="Courier New" panose="02070309020205020404" pitchFamily="49" charset="0"/>
              </a:rPr>
              <a:t>/liu3zhenlab/ndotplot.git</a:t>
            </a:r>
          </a:p>
          <a:p>
            <a:pPr marL="0" indent="0">
              <a:buNone/>
            </a:pPr>
            <a:r>
              <a:rPr lang="en-US" sz="2400" dirty="0">
                <a:latin typeface="Courier New" panose="02070309020205020404" pitchFamily="49" charset="0"/>
                <a:cs typeface="Courier New" panose="02070309020205020404" pitchFamily="49" charset="0"/>
              </a:rPr>
              <a:t>cd </a:t>
            </a:r>
            <a:r>
              <a:rPr lang="en-US" sz="2400" dirty="0" err="1">
                <a:latin typeface="Courier New" panose="02070309020205020404" pitchFamily="49" charset="0"/>
                <a:cs typeface="Courier New" panose="02070309020205020404" pitchFamily="49" charset="0"/>
              </a:rPr>
              <a:t>ndotplot</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perl</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ndotplot</a:t>
            </a:r>
            <a:endParaRPr lang="en-US" sz="2400" dirty="0">
              <a:latin typeface="Courier New" panose="02070309020205020404" pitchFamily="49" charset="0"/>
              <a:cs typeface="Courier New" panose="02070309020205020404" pitchFamily="49" charset="0"/>
            </a:endParaRPr>
          </a:p>
          <a:p>
            <a:pPr marL="0" indent="0">
              <a:buNone/>
            </a:pPr>
            <a:endParaRPr lang="en-US" sz="2400" dirty="0">
              <a:latin typeface="Courier New" panose="02070309020205020404" pitchFamily="49" charset="0"/>
              <a:cs typeface="Courier New" panose="02070309020205020404" pitchFamily="49" charset="0"/>
            </a:endParaRPr>
          </a:p>
          <a:p>
            <a:pPr marL="0" indent="0">
              <a:buNone/>
            </a:pPr>
            <a:r>
              <a:rPr lang="en-US" sz="2400" dirty="0">
                <a:latin typeface="Courier New" panose="02070309020205020404" pitchFamily="49" charset="0"/>
                <a:cs typeface="Courier New" panose="02070309020205020404" pitchFamily="49" charset="0"/>
              </a:rPr>
              <a:t># run </a:t>
            </a:r>
          </a:p>
          <a:p>
            <a:pPr marL="0" indent="0">
              <a:buNone/>
            </a:pPr>
            <a:r>
              <a:rPr lang="en-US" sz="2400" strike="sngStrike" dirty="0">
                <a:latin typeface="Courier New" panose="02070309020205020404" pitchFamily="49" charset="0"/>
                <a:cs typeface="Courier New" panose="02070309020205020404" pitchFamily="49" charset="0"/>
              </a:rPr>
              <a:t>module load </a:t>
            </a:r>
            <a:r>
              <a:rPr lang="en-US" sz="2400" strike="sngStrike" dirty="0" err="1">
                <a:latin typeface="Courier New" panose="02070309020205020404" pitchFamily="49" charset="0"/>
                <a:cs typeface="Courier New" panose="02070309020205020404" pitchFamily="49" charset="0"/>
              </a:rPr>
              <a:t>MUMmer</a:t>
            </a:r>
            <a:endParaRPr lang="en-US" sz="2400" strike="sngStrike" dirty="0">
              <a:latin typeface="Courier New" panose="02070309020205020404" pitchFamily="49" charset="0"/>
              <a:cs typeface="Courier New" panose="02070309020205020404" pitchFamily="49" charset="0"/>
            </a:endParaRPr>
          </a:p>
          <a:p>
            <a:pPr marL="0" indent="0">
              <a:buNone/>
            </a:pPr>
            <a:r>
              <a:rPr lang="en-US" sz="2400" strike="sngStrike" dirty="0">
                <a:latin typeface="Courier New" panose="02070309020205020404" pitchFamily="49" charset="0"/>
                <a:cs typeface="Courier New" panose="02070309020205020404" pitchFamily="49" charset="0"/>
              </a:rPr>
              <a:t>module load R</a:t>
            </a:r>
          </a:p>
          <a:p>
            <a:pPr marL="0" indent="0">
              <a:buNone/>
            </a:pPr>
            <a:r>
              <a:rPr lang="en-US" sz="2400" dirty="0" err="1">
                <a:latin typeface="Courier New" panose="02070309020205020404" pitchFamily="49" charset="0"/>
                <a:cs typeface="Courier New" panose="02070309020205020404" pitchFamily="49" charset="0"/>
              </a:rPr>
              <a:t>conda</a:t>
            </a:r>
            <a:r>
              <a:rPr lang="en-US" sz="2400" dirty="0">
                <a:latin typeface="Courier New" panose="02070309020205020404" pitchFamily="49" charset="0"/>
                <a:cs typeface="Courier New" panose="02070309020205020404" pitchFamily="49" charset="0"/>
              </a:rPr>
              <a:t> activate </a:t>
            </a:r>
            <a:r>
              <a:rPr lang="en-US" sz="2400" dirty="0" err="1">
                <a:latin typeface="Courier New" panose="02070309020205020404" pitchFamily="49" charset="0"/>
                <a:cs typeface="Courier New" panose="02070309020205020404" pitchFamily="49" charset="0"/>
              </a:rPr>
              <a:t>ba</a:t>
            </a:r>
            <a:endParaRPr lang="en-US" sz="2400" dirty="0">
              <a:latin typeface="Courier New" panose="02070309020205020404" pitchFamily="49" charset="0"/>
              <a:cs typeface="Courier New" panose="02070309020205020404" pitchFamily="49" charset="0"/>
            </a:endParaRPr>
          </a:p>
          <a:p>
            <a:pPr marL="0" indent="0">
              <a:buNone/>
            </a:pPr>
            <a:r>
              <a:rPr lang="en-US" sz="2400" dirty="0" err="1">
                <a:latin typeface="Courier New" panose="02070309020205020404" pitchFamily="49" charset="0"/>
                <a:cs typeface="Courier New" panose="02070309020205020404" pitchFamily="49" charset="0"/>
              </a:rPr>
              <a:t>perl</a:t>
            </a: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ndotplot</a:t>
            </a:r>
            <a:r>
              <a:rPr lang="en-US" sz="2400" dirty="0">
                <a:latin typeface="Courier New" panose="02070309020205020404" pitchFamily="49" charset="0"/>
                <a:cs typeface="Courier New" panose="02070309020205020404" pitchFamily="49" charset="0"/>
              </a:rPr>
              <a:t> --query data/</a:t>
            </a:r>
            <a:r>
              <a:rPr lang="en-US" sz="2400" dirty="0" err="1">
                <a:latin typeface="Courier New" panose="02070309020205020404" pitchFamily="49" charset="0"/>
                <a:cs typeface="Courier New" panose="02070309020205020404" pitchFamily="49" charset="0"/>
              </a:rPr>
              <a:t>qry.fas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--ref data/</a:t>
            </a:r>
            <a:r>
              <a:rPr lang="en-US" sz="2400" dirty="0" err="1">
                <a:latin typeface="Courier New" panose="02070309020205020404" pitchFamily="49" charset="0"/>
                <a:cs typeface="Courier New" panose="02070309020205020404" pitchFamily="49" charset="0"/>
              </a:rPr>
              <a:t>ref.fas</a:t>
            </a:r>
            <a:r>
              <a:rPr lang="en-US" sz="2400" dirty="0">
                <a:latin typeface="Courier New" panose="02070309020205020404" pitchFamily="49" charset="0"/>
                <a:cs typeface="Courier New" panose="02070309020205020404" pitchFamily="49" charset="0"/>
              </a:rPr>
              <a:t> \</a:t>
            </a:r>
          </a:p>
          <a:p>
            <a:pPr marL="0" indent="0">
              <a:buNone/>
            </a:pPr>
            <a:r>
              <a:rPr lang="en-US" sz="2400" dirty="0">
                <a:latin typeface="Courier New" panose="02070309020205020404" pitchFamily="49" charset="0"/>
                <a:cs typeface="Courier New" panose="02070309020205020404" pitchFamily="49" charset="0"/>
              </a:rPr>
              <a:t>	--</a:t>
            </a:r>
            <a:r>
              <a:rPr lang="en-US" sz="2400" dirty="0" err="1">
                <a:latin typeface="Courier New" panose="02070309020205020404" pitchFamily="49" charset="0"/>
                <a:cs typeface="Courier New" panose="02070309020205020404" pitchFamily="49" charset="0"/>
              </a:rPr>
              <a:t>minaln</a:t>
            </a:r>
            <a:r>
              <a:rPr lang="en-US" sz="2400" dirty="0">
                <a:latin typeface="Courier New" panose="02070309020205020404" pitchFamily="49" charset="0"/>
                <a:cs typeface="Courier New" panose="02070309020205020404" pitchFamily="49" charset="0"/>
              </a:rPr>
              <a:t> 1000 \</a:t>
            </a:r>
          </a:p>
          <a:p>
            <a:pPr marL="0" indent="0">
              <a:buNone/>
            </a:pPr>
            <a:r>
              <a:rPr lang="en-US" sz="2400" dirty="0">
                <a:latin typeface="Courier New" panose="02070309020205020404" pitchFamily="49" charset="0"/>
                <a:cs typeface="Courier New" panose="02070309020205020404" pitchFamily="49" charset="0"/>
              </a:rPr>
              <a:t>	--prefix out</a:t>
            </a:r>
          </a:p>
        </p:txBody>
      </p:sp>
    </p:spTree>
    <p:extLst>
      <p:ext uri="{BB962C8B-B14F-4D97-AF65-F5344CB8AC3E}">
        <p14:creationId xmlns:p14="http://schemas.microsoft.com/office/powerpoint/2010/main" val="30746669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6E4613-006D-0549-0DB6-1940DCC5C90C}"/>
              </a:ext>
            </a:extLst>
          </p:cNvPr>
          <p:cNvSpPr>
            <a:spLocks noGrp="1"/>
          </p:cNvSpPr>
          <p:nvPr>
            <p:ph type="title"/>
          </p:nvPr>
        </p:nvSpPr>
        <p:spPr>
          <a:xfrm>
            <a:off x="609600" y="241983"/>
            <a:ext cx="10972800" cy="772987"/>
          </a:xfrm>
        </p:spPr>
        <p:txBody>
          <a:bodyPr/>
          <a:lstStyle/>
          <a:p>
            <a:r>
              <a:rPr lang="en-US" dirty="0" err="1"/>
              <a:t>ndotplot</a:t>
            </a:r>
            <a:r>
              <a:rPr lang="en-US" dirty="0"/>
              <a:t> output</a:t>
            </a:r>
          </a:p>
        </p:txBody>
      </p:sp>
      <p:pic>
        <p:nvPicPr>
          <p:cNvPr id="5" name="Picture 4">
            <a:extLst>
              <a:ext uri="{FF2B5EF4-FFF2-40B4-BE49-F238E27FC236}">
                <a16:creationId xmlns:a16="http://schemas.microsoft.com/office/drawing/2014/main" id="{4BB1FEBA-AC8F-097F-8FAB-525BCA66AC29}"/>
              </a:ext>
            </a:extLst>
          </p:cNvPr>
          <p:cNvPicPr>
            <a:picLocks noChangeAspect="1"/>
          </p:cNvPicPr>
          <p:nvPr/>
        </p:nvPicPr>
        <p:blipFill>
          <a:blip r:embed="rId2"/>
          <a:stretch>
            <a:fillRect/>
          </a:stretch>
        </p:blipFill>
        <p:spPr>
          <a:xfrm>
            <a:off x="3058885" y="965595"/>
            <a:ext cx="5731615" cy="5731615"/>
          </a:xfrm>
          <a:prstGeom prst="rect">
            <a:avLst/>
          </a:prstGeom>
        </p:spPr>
      </p:pic>
    </p:spTree>
    <p:extLst>
      <p:ext uri="{BB962C8B-B14F-4D97-AF65-F5344CB8AC3E}">
        <p14:creationId xmlns:p14="http://schemas.microsoft.com/office/powerpoint/2010/main" val="34909547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6EC1E-5C72-9044-8CB9-BD2FD358DE3E}"/>
              </a:ext>
            </a:extLst>
          </p:cNvPr>
          <p:cNvSpPr>
            <a:spLocks noGrp="1"/>
          </p:cNvSpPr>
          <p:nvPr>
            <p:ph type="title"/>
          </p:nvPr>
        </p:nvSpPr>
        <p:spPr/>
        <p:txBody>
          <a:bodyPr>
            <a:normAutofit/>
          </a:bodyPr>
          <a:lstStyle/>
          <a:p>
            <a:r>
              <a:rPr lang="en-US" sz="4800" dirty="0" err="1"/>
              <a:t>ondemand.beocat.ksu.edu</a:t>
            </a:r>
            <a:endParaRPr lang="en-US" sz="4800" dirty="0"/>
          </a:p>
        </p:txBody>
      </p:sp>
      <p:pic>
        <p:nvPicPr>
          <p:cNvPr id="6" name="Picture 5">
            <a:extLst>
              <a:ext uri="{FF2B5EF4-FFF2-40B4-BE49-F238E27FC236}">
                <a16:creationId xmlns:a16="http://schemas.microsoft.com/office/drawing/2014/main" id="{5E78E917-86B4-E042-96F5-674DE9E2F521}"/>
              </a:ext>
            </a:extLst>
          </p:cNvPr>
          <p:cNvPicPr>
            <a:picLocks noChangeAspect="1"/>
          </p:cNvPicPr>
          <p:nvPr/>
        </p:nvPicPr>
        <p:blipFill>
          <a:blip r:embed="rId2"/>
          <a:stretch>
            <a:fillRect/>
          </a:stretch>
        </p:blipFill>
        <p:spPr>
          <a:xfrm>
            <a:off x="609600" y="1992594"/>
            <a:ext cx="10906125" cy="2433036"/>
          </a:xfrm>
          <a:prstGeom prst="rect">
            <a:avLst/>
          </a:prstGeom>
        </p:spPr>
      </p:pic>
    </p:spTree>
    <p:extLst>
      <p:ext uri="{BB962C8B-B14F-4D97-AF65-F5344CB8AC3E}">
        <p14:creationId xmlns:p14="http://schemas.microsoft.com/office/powerpoint/2010/main" val="33154212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BC4144-BF94-FC77-FA85-D6E4FA15BFEF}"/>
              </a:ext>
            </a:extLst>
          </p:cNvPr>
          <p:cNvSpPr>
            <a:spLocks noGrp="1"/>
          </p:cNvSpPr>
          <p:nvPr>
            <p:ph type="title"/>
          </p:nvPr>
        </p:nvSpPr>
        <p:spPr/>
        <p:txBody>
          <a:bodyPr/>
          <a:lstStyle/>
          <a:p>
            <a:r>
              <a:rPr lang="en-US" dirty="0"/>
              <a:t>Problem 1</a:t>
            </a:r>
          </a:p>
        </p:txBody>
      </p:sp>
      <p:sp>
        <p:nvSpPr>
          <p:cNvPr id="3" name="Content Placeholder 2">
            <a:extLst>
              <a:ext uri="{FF2B5EF4-FFF2-40B4-BE49-F238E27FC236}">
                <a16:creationId xmlns:a16="http://schemas.microsoft.com/office/drawing/2014/main" id="{2CFB52ED-1C55-49D2-6F09-B399BCC41210}"/>
              </a:ext>
            </a:extLst>
          </p:cNvPr>
          <p:cNvSpPr>
            <a:spLocks noGrp="1"/>
          </p:cNvSpPr>
          <p:nvPr>
            <p:ph idx="1"/>
          </p:nvPr>
        </p:nvSpPr>
        <p:spPr>
          <a:xfrm>
            <a:off x="609600" y="1188933"/>
            <a:ext cx="10972800" cy="2240067"/>
          </a:xfrm>
        </p:spPr>
        <p:txBody>
          <a:bodyPr>
            <a:normAutofit/>
          </a:bodyPr>
          <a:lstStyle/>
          <a:p>
            <a:pPr marL="0" indent="0">
              <a:buNone/>
            </a:pPr>
            <a:r>
              <a:rPr lang="en-US" dirty="0"/>
              <a:t>Two sequences:</a:t>
            </a:r>
          </a:p>
          <a:p>
            <a:pPr marL="0" indent="0">
              <a:buNone/>
            </a:pPr>
            <a:r>
              <a:rPr lang="en-US" sz="2400" dirty="0" err="1"/>
              <a:t>ZmA</a:t>
            </a:r>
            <a:endParaRPr lang="en-US" sz="2400" dirty="0">
              <a:hlinkClick r:id="rId2"/>
            </a:endParaRPr>
          </a:p>
          <a:p>
            <a:pPr marL="0" indent="0">
              <a:buNone/>
            </a:pPr>
            <a:r>
              <a:rPr lang="en-US" sz="1600" dirty="0">
                <a:hlinkClick r:id="rId2"/>
              </a:rPr>
              <a:t>https://github.com/liu3zhenlab/teaching/raw/refs/heads/master/PLPTH813Bioinformatis/2025/3_data/lab03/ZmA.fasta</a:t>
            </a:r>
            <a:endParaRPr lang="en-US" sz="1600" dirty="0"/>
          </a:p>
          <a:p>
            <a:pPr marL="0" indent="0">
              <a:buNone/>
            </a:pPr>
            <a:r>
              <a:rPr lang="en-US" sz="2400" dirty="0" err="1"/>
              <a:t>ZmB</a:t>
            </a:r>
            <a:endParaRPr lang="en-US" sz="2400" dirty="0"/>
          </a:p>
          <a:p>
            <a:pPr marL="0" indent="0">
              <a:buNone/>
            </a:pPr>
            <a:r>
              <a:rPr lang="en-US" sz="1600" dirty="0">
                <a:hlinkClick r:id="rId3"/>
              </a:rPr>
              <a:t>https://github.com/liu3zhenlab/teaching/raw/refs/heads/master/PLPTH813Bioinformatis/2025/3_data/lab03/ZmB.fasta</a:t>
            </a:r>
            <a:endParaRPr lang="en-US" sz="1600" dirty="0"/>
          </a:p>
          <a:p>
            <a:pPr marL="0" indent="0">
              <a:buNone/>
            </a:pPr>
            <a:endParaRPr lang="en-US" sz="1600" dirty="0"/>
          </a:p>
        </p:txBody>
      </p:sp>
      <p:sp>
        <p:nvSpPr>
          <p:cNvPr id="4" name="TextBox 3">
            <a:extLst>
              <a:ext uri="{FF2B5EF4-FFF2-40B4-BE49-F238E27FC236}">
                <a16:creationId xmlns:a16="http://schemas.microsoft.com/office/drawing/2014/main" id="{8A7CB271-EF14-26C9-2DA4-BD0743F38D4C}"/>
              </a:ext>
            </a:extLst>
          </p:cNvPr>
          <p:cNvSpPr txBox="1"/>
          <p:nvPr/>
        </p:nvSpPr>
        <p:spPr>
          <a:xfrm>
            <a:off x="887186" y="3788230"/>
            <a:ext cx="10417629" cy="2062103"/>
          </a:xfrm>
          <a:prstGeom prst="rect">
            <a:avLst/>
          </a:prstGeom>
          <a:noFill/>
        </p:spPr>
        <p:txBody>
          <a:bodyPr wrap="square" rtlCol="0">
            <a:spAutoFit/>
          </a:bodyPr>
          <a:lstStyle/>
          <a:p>
            <a:r>
              <a:rPr lang="en-US" sz="3200" dirty="0"/>
              <a:t>Please download the data and plot a </a:t>
            </a:r>
            <a:r>
              <a:rPr lang="en-US" sz="3200" dirty="0" err="1"/>
              <a:t>dotplot</a:t>
            </a:r>
            <a:r>
              <a:rPr lang="en-US" sz="3200" dirty="0"/>
              <a:t> between the two sequences.</a:t>
            </a:r>
          </a:p>
          <a:p>
            <a:endParaRPr lang="en-US" sz="3200" dirty="0"/>
          </a:p>
          <a:p>
            <a:r>
              <a:rPr lang="en-US" sz="3200" dirty="0"/>
              <a:t>Possible parameter: </a:t>
            </a:r>
            <a:r>
              <a:rPr lang="en-US" sz="3200" dirty="0">
                <a:latin typeface="Courier New" panose="02070309020205020404" pitchFamily="49" charset="0"/>
                <a:cs typeface="Courier New" panose="02070309020205020404" pitchFamily="49" charset="0"/>
              </a:rPr>
              <a:t>--</a:t>
            </a:r>
            <a:r>
              <a:rPr lang="en-US" sz="3200" dirty="0" err="1">
                <a:latin typeface="Courier New" panose="02070309020205020404" pitchFamily="49" charset="0"/>
                <a:cs typeface="Courier New" panose="02070309020205020404" pitchFamily="49" charset="0"/>
              </a:rPr>
              <a:t>minaln</a:t>
            </a:r>
            <a:r>
              <a:rPr lang="en-US" sz="3200" dirty="0">
                <a:latin typeface="Courier New" panose="02070309020205020404" pitchFamily="49" charset="0"/>
                <a:cs typeface="Courier New" panose="02070309020205020404" pitchFamily="49" charset="0"/>
              </a:rPr>
              <a:t> 100</a:t>
            </a:r>
            <a:endParaRPr lang="en-US" sz="3200" dirty="0"/>
          </a:p>
        </p:txBody>
      </p:sp>
    </p:spTree>
    <p:extLst>
      <p:ext uri="{BB962C8B-B14F-4D97-AF65-F5344CB8AC3E}">
        <p14:creationId xmlns:p14="http://schemas.microsoft.com/office/powerpoint/2010/main" val="1986264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46CD8A-DDAB-7DED-5B7A-EF7AB26916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D78663-3B74-C26B-EE98-661A2240BAEB}"/>
              </a:ext>
            </a:extLst>
          </p:cNvPr>
          <p:cNvSpPr>
            <a:spLocks noGrp="1"/>
          </p:cNvSpPr>
          <p:nvPr>
            <p:ph type="title"/>
          </p:nvPr>
        </p:nvSpPr>
        <p:spPr>
          <a:xfrm>
            <a:off x="609600" y="403196"/>
            <a:ext cx="10972800" cy="965200"/>
          </a:xfrm>
        </p:spPr>
        <p:txBody>
          <a:bodyPr/>
          <a:lstStyle/>
          <a:p>
            <a:pPr algn="ctr"/>
            <a:r>
              <a:rPr lang="en-US" sz="4800" dirty="0">
                <a:latin typeface="Calibri" panose="020F0502020204030204" pitchFamily="34" charset="0"/>
                <a:cs typeface="Calibri" panose="020F0502020204030204" pitchFamily="34" charset="0"/>
              </a:rPr>
              <a:t>Outline</a:t>
            </a:r>
          </a:p>
        </p:txBody>
      </p:sp>
      <p:sp>
        <p:nvSpPr>
          <p:cNvPr id="3" name="Content Placeholder 2">
            <a:extLst>
              <a:ext uri="{FF2B5EF4-FFF2-40B4-BE49-F238E27FC236}">
                <a16:creationId xmlns:a16="http://schemas.microsoft.com/office/drawing/2014/main" id="{AE79D36B-7A5E-C7A6-BCE4-293499D0CE8B}"/>
              </a:ext>
            </a:extLst>
          </p:cNvPr>
          <p:cNvSpPr>
            <a:spLocks noGrp="1"/>
          </p:cNvSpPr>
          <p:nvPr>
            <p:ph idx="1"/>
          </p:nvPr>
        </p:nvSpPr>
        <p:spPr>
          <a:xfrm>
            <a:off x="1896533" y="1862667"/>
            <a:ext cx="8627534" cy="4157133"/>
          </a:xfrm>
        </p:spPr>
        <p:txBody>
          <a:bodyPr>
            <a:normAutofit/>
          </a:bodyPr>
          <a:lstStyle/>
          <a:p>
            <a:pPr>
              <a:lnSpc>
                <a:spcPct val="150000"/>
              </a:lnSpc>
            </a:pPr>
            <a:r>
              <a:rPr lang="en-US" sz="3200" dirty="0" err="1">
                <a:latin typeface="Calibri" panose="020F0502020204030204" pitchFamily="34" charset="0"/>
                <a:cs typeface="Calibri" panose="020F0502020204030204" pitchFamily="34" charset="0"/>
              </a:rPr>
              <a:t>ndotplot</a:t>
            </a:r>
            <a:endParaRPr lang="en-US" sz="3200" dirty="0">
              <a:latin typeface="Calibri" panose="020F0502020204030204" pitchFamily="34" charset="0"/>
              <a:cs typeface="Calibri" panose="020F0502020204030204" pitchFamily="34" charset="0"/>
            </a:endParaRPr>
          </a:p>
          <a:p>
            <a:pPr>
              <a:lnSpc>
                <a:spcPct val="150000"/>
              </a:lnSpc>
            </a:pPr>
            <a:r>
              <a:rPr lang="en-US" sz="3200" dirty="0">
                <a:latin typeface="Calibri" panose="020F0502020204030204" pitchFamily="34" charset="0"/>
                <a:cs typeface="Calibri" panose="020F0502020204030204" pitchFamily="34" charset="0"/>
              </a:rPr>
              <a:t>E-Utilities to retrieve </a:t>
            </a:r>
            <a:r>
              <a:rPr lang="en-US" sz="3200" dirty="0" err="1">
                <a:latin typeface="Calibri" panose="020F0502020204030204" pitchFamily="34" charset="0"/>
                <a:cs typeface="Calibri" panose="020F0502020204030204" pitchFamily="34" charset="0"/>
              </a:rPr>
              <a:t>Genbank</a:t>
            </a:r>
            <a:r>
              <a:rPr lang="en-US" sz="3200" dirty="0">
                <a:latin typeface="Calibri" panose="020F0502020204030204" pitchFamily="34" charset="0"/>
                <a:cs typeface="Calibri" panose="020F0502020204030204" pitchFamily="34" charset="0"/>
              </a:rPr>
              <a:t> data</a:t>
            </a:r>
          </a:p>
          <a:p>
            <a:pPr>
              <a:lnSpc>
                <a:spcPct val="150000"/>
              </a:lnSpc>
            </a:pPr>
            <a:r>
              <a:rPr lang="en-US" sz="3200" dirty="0">
                <a:latin typeface="Calibri" panose="020F0502020204030204" pitchFamily="34" charset="0"/>
                <a:cs typeface="Calibri" panose="020F0502020204030204" pitchFamily="34" charset="0"/>
              </a:rPr>
              <a:t>Datasets to download genomic/genic sequences</a:t>
            </a:r>
          </a:p>
          <a:p>
            <a:pPr>
              <a:lnSpc>
                <a:spcPct val="150000"/>
              </a:lnSpc>
            </a:pPr>
            <a:r>
              <a:rPr lang="en-US" sz="3200" dirty="0">
                <a:latin typeface="Calibri" panose="020F0502020204030204" pitchFamily="34" charset="0"/>
                <a:cs typeface="Calibri" panose="020F0502020204030204" pitchFamily="34" charset="0"/>
              </a:rPr>
              <a:t>SRA-toolkit to download sequencing reads</a:t>
            </a:r>
          </a:p>
        </p:txBody>
      </p:sp>
      <p:sp>
        <p:nvSpPr>
          <p:cNvPr id="4" name="Slide Number Placeholder 3">
            <a:extLst>
              <a:ext uri="{FF2B5EF4-FFF2-40B4-BE49-F238E27FC236}">
                <a16:creationId xmlns:a16="http://schemas.microsoft.com/office/drawing/2014/main" id="{C2CE4E12-1884-0C83-4EF3-F4850109E8D8}"/>
              </a:ext>
            </a:extLst>
          </p:cNvPr>
          <p:cNvSpPr>
            <a:spLocks noGrp="1"/>
          </p:cNvSpPr>
          <p:nvPr>
            <p:ph type="sldNum" sz="quarter" idx="12"/>
          </p:nvPr>
        </p:nvSpPr>
        <p:spPr/>
        <p:txBody>
          <a:bodyPr/>
          <a:lstStyle/>
          <a:p>
            <a:pPr>
              <a:defRPr/>
            </a:pPr>
            <a:fld id="{9E3EFA63-DE6B-1C40-8E13-70DFD3C7F100}" type="slidenum">
              <a:rPr lang="en-US" smtClean="0"/>
              <a:pPr>
                <a:defRPr/>
              </a:pPr>
              <a:t>9</a:t>
            </a:fld>
            <a:endParaRPr lang="en-US"/>
          </a:p>
        </p:txBody>
      </p:sp>
    </p:spTree>
    <p:extLst>
      <p:ext uri="{BB962C8B-B14F-4D97-AF65-F5344CB8AC3E}">
        <p14:creationId xmlns:p14="http://schemas.microsoft.com/office/powerpoint/2010/main" val="37860879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3782</TotalTime>
  <Words>3258</Words>
  <Application>Microsoft Macintosh PowerPoint</Application>
  <PresentationFormat>Widescreen</PresentationFormat>
  <Paragraphs>339</Paragraphs>
  <Slides>21</Slides>
  <Notes>16</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Aptos</vt:lpstr>
      <vt:lpstr>Aptos Display</vt:lpstr>
      <vt:lpstr>Arial</vt:lpstr>
      <vt:lpstr>Calibri</vt:lpstr>
      <vt:lpstr>Calibri Light</vt:lpstr>
      <vt:lpstr>Courier New</vt:lpstr>
      <vt:lpstr>Roboto</vt:lpstr>
      <vt:lpstr>Office Theme</vt:lpstr>
      <vt:lpstr>Lab05 Command-line NCBI tools</vt:lpstr>
      <vt:lpstr>MUMmer installation</vt:lpstr>
      <vt:lpstr>conda installation</vt:lpstr>
      <vt:lpstr>Install Mummer via Conda</vt:lpstr>
      <vt:lpstr>ndotplot</vt:lpstr>
      <vt:lpstr>ndotplot output</vt:lpstr>
      <vt:lpstr>ondemand.beocat.ksu.edu</vt:lpstr>
      <vt:lpstr>Problem 1</vt:lpstr>
      <vt:lpstr>Outline</vt:lpstr>
      <vt:lpstr>Edirect - intallation</vt:lpstr>
      <vt:lpstr>esearch - to search Entrez keywords in a certain NCBI database</vt:lpstr>
      <vt:lpstr>esearch + efetch</vt:lpstr>
      <vt:lpstr>Download records from NCBI databases via efetch</vt:lpstr>
      <vt:lpstr>Check publication records in PubMed for an author</vt:lpstr>
      <vt:lpstr>Outline</vt:lpstr>
      <vt:lpstr>Explore NCBI Genome Data View  (GDV)</vt:lpstr>
      <vt:lpstr>Datasets - to download sequence data from NCBI</vt:lpstr>
      <vt:lpstr>Installation of datasets</vt:lpstr>
      <vt:lpstr>datasets for genomic data</vt:lpstr>
      <vt:lpstr>datasets for gene data</vt:lpstr>
      <vt:lpstr>Problems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Sanzhen Liu</dc:creator>
  <cp:lastModifiedBy>Sanzhen Liu</cp:lastModifiedBy>
  <cp:revision>29</cp:revision>
  <dcterms:created xsi:type="dcterms:W3CDTF">2024-12-28T19:02:45Z</dcterms:created>
  <dcterms:modified xsi:type="dcterms:W3CDTF">2025-02-21T21:56:21Z</dcterms:modified>
</cp:coreProperties>
</file>