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335" r:id="rId3"/>
    <p:sldId id="257" r:id="rId4"/>
    <p:sldId id="264" r:id="rId5"/>
    <p:sldId id="333" r:id="rId6"/>
    <p:sldId id="308" r:id="rId7"/>
    <p:sldId id="312" r:id="rId8"/>
    <p:sldId id="330" r:id="rId9"/>
    <p:sldId id="314" r:id="rId10"/>
    <p:sldId id="319" r:id="rId11"/>
    <p:sldId id="321" r:id="rId12"/>
    <p:sldId id="326" r:id="rId13"/>
    <p:sldId id="331" r:id="rId14"/>
    <p:sldId id="265" r:id="rId15"/>
    <p:sldId id="324" r:id="rId16"/>
    <p:sldId id="328" r:id="rId17"/>
    <p:sldId id="332" r:id="rId18"/>
    <p:sldId id="334" r:id="rId19"/>
    <p:sldId id="293" r:id="rId20"/>
    <p:sldId id="327" r:id="rId21"/>
    <p:sldId id="266" r:id="rId22"/>
    <p:sldId id="305" r:id="rId23"/>
    <p:sldId id="295" r:id="rId24"/>
    <p:sldId id="296" r:id="rId25"/>
    <p:sldId id="306" r:id="rId26"/>
    <p:sldId id="259" r:id="rId27"/>
    <p:sldId id="301" r:id="rId28"/>
    <p:sldId id="302" r:id="rId29"/>
    <p:sldId id="304" r:id="rId30"/>
    <p:sldId id="315" r:id="rId31"/>
    <p:sldId id="337" r:id="rId32"/>
    <p:sldId id="300" r:id="rId33"/>
    <p:sldId id="316" r:id="rId34"/>
    <p:sldId id="33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4" autoAdjust="0"/>
    <p:restoredTop sz="93462" autoAdjust="0"/>
  </p:normalViewPr>
  <p:slideViewPr>
    <p:cSldViewPr snapToGrid="0" snapToObjects="1">
      <p:cViewPr varScale="1">
        <p:scale>
          <a:sx n="149" d="100"/>
          <a:sy n="149" d="100"/>
        </p:scale>
        <p:origin x="3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</a:t>
            </a:r>
            <a:r>
              <a:rPr lang="en-US" baseline="0" dirty="0"/>
              <a:t> searching </a:t>
            </a:r>
            <a:r>
              <a:rPr lang="en-US" dirty="0"/>
              <a:t>algorithm</a:t>
            </a:r>
          </a:p>
          <a:p>
            <a:r>
              <a:rPr lang="en-US" dirty="0"/>
              <a:t>Display the</a:t>
            </a:r>
            <a:r>
              <a:rPr lang="en-US" baseline="0" dirty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score lets you estimate the magnitude of the search space you would have to</a:t>
            </a:r>
          </a:p>
          <a:p>
            <a:r>
              <a:rPr lang="en-US" dirty="0"/>
              <a:t>look through before you would expect to find an score as good as or better than this one by</a:t>
            </a:r>
          </a:p>
          <a:p>
            <a:r>
              <a:rPr lang="en-US" dirty="0"/>
              <a:t>chance.</a:t>
            </a:r>
          </a:p>
          <a:p>
            <a:r>
              <a:rPr lang="en-US" dirty="0"/>
              <a:t>Ex: If the bit-score is 30, you would have to score, on average, about 2^30 = 1 billion independent segment</a:t>
            </a:r>
          </a:p>
          <a:p>
            <a:r>
              <a:rPr lang="en-US" dirty="0"/>
              <a:t>pairs to find a score this score by chance. Each additional bit doubles the size of the search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2/13/23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2/13/23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2/13/23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2/13/23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hyperlink" Target="http://rna.informatik.uni-freiburg.de/Teaching/index.jsp?toolName=Smith-Waterm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Alignment (I)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2/14/2023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25350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alignments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966" y="1545468"/>
            <a:ext cx="738256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alignment: to find similar sequence regions between sequences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alignment: to attempt to optimally align the entire length of two sequences.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00" y="1263180"/>
            <a:ext cx="835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to determine which alignment is better?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r>
              <a:rPr lang="en-US" sz="2400" b="1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5674" y="4169833"/>
            <a:ext cx="61696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a scoring scheme:</a:t>
            </a:r>
          </a:p>
          <a:p>
            <a:endParaRPr lang="en-US" sz="2400" dirty="0"/>
          </a:p>
          <a:p>
            <a:r>
              <a:rPr lang="en-US" sz="2400" dirty="0"/>
              <a:t>    e.g., match +1; mismatch -1; gap -2</a:t>
            </a:r>
          </a:p>
          <a:p>
            <a:endParaRPr lang="en-US" sz="2400" dirty="0"/>
          </a:p>
          <a:p>
            <a:r>
              <a:rPr lang="en-US" sz="2400" dirty="0"/>
              <a:t>then, a score can be assigned to each alignment  </a:t>
            </a:r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622040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-3 -2 -1        score = 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3174" y="994833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+1; mismatch -1; gap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375707"/>
            <a:ext cx="8255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1  1                 score = 2</a:t>
            </a:r>
          </a:p>
          <a:p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0  0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3  4  5        score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8574" y="3748500"/>
            <a:ext cx="3974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+1; </a:t>
            </a:r>
            <a:r>
              <a:rPr lang="en-US" sz="2400" dirty="0">
                <a:solidFill>
                  <a:srgbClr val="000000"/>
                </a:solidFill>
              </a:rPr>
              <a:t>mismatch </a:t>
            </a:r>
            <a:r>
              <a:rPr lang="en-US" sz="2400" b="1" dirty="0">
                <a:solidFill>
                  <a:srgbClr val="FF0000"/>
                </a:solidFill>
              </a:rPr>
              <a:t>-2</a:t>
            </a:r>
            <a:r>
              <a:rPr lang="en-US" sz="2400" dirty="0">
                <a:solidFill>
                  <a:srgbClr val="000000"/>
                </a:solidFill>
              </a:rPr>
              <a:t>; gap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algorithm for local alignment – Smith-Waterman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3447" y="4527372"/>
            <a:ext cx="7904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Smith–Waterman (SW)</a:t>
            </a:r>
            <a:endParaRPr lang="en-US" sz="2400" dirty="0"/>
          </a:p>
          <a:p>
            <a:r>
              <a:rPr lang="en-US" sz="2400" dirty="0"/>
              <a:t>Using dynamic programming to 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55900" y="1715016"/>
            <a:ext cx="55329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063" y="1845708"/>
            <a:ext cx="215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alignment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6214" y="3142564"/>
            <a:ext cx="753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all possible alignments and to find the winner with the highest score?</a:t>
            </a:r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24" y="1893806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57712"/>
              </p:ext>
            </p:extLst>
          </p:nvPr>
        </p:nvGraphicFramePr>
        <p:xfrm>
          <a:off x="4380499" y="21880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40332"/>
              </p:ext>
            </p:extLst>
          </p:nvPr>
        </p:nvGraphicFramePr>
        <p:xfrm>
          <a:off x="203990" y="53326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0" y="53326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644575"/>
              </p:ext>
            </p:extLst>
          </p:nvPr>
        </p:nvGraphicFramePr>
        <p:xfrm>
          <a:off x="1434093" y="40231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1664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4154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0" y="696181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advTm="3238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83567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06337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166735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047078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1400" y="4549503"/>
            <a:ext cx="59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0 - 1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829" y="11568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2928" y="36460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advTm="323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24" y="952872"/>
            <a:ext cx="3694909" cy="20866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457200" indent="-457200">
              <a:buFontTx/>
              <a:buAutoNum type="arabicPeriod"/>
            </a:pPr>
            <a:endParaRPr lang="en-US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27860"/>
              </p:ext>
            </p:extLst>
          </p:nvPr>
        </p:nvGraphicFramePr>
        <p:xfrm>
          <a:off x="4380499" y="1667354"/>
          <a:ext cx="4542736" cy="4042183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7883"/>
              </p:ext>
            </p:extLst>
          </p:nvPr>
        </p:nvGraphicFramePr>
        <p:xfrm>
          <a:off x="115090" y="460877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0" y="460877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834194"/>
              </p:ext>
            </p:extLst>
          </p:nvPr>
        </p:nvGraphicFramePr>
        <p:xfrm>
          <a:off x="1345193" y="329925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684771"/>
              </p:ext>
            </p:extLst>
          </p:nvPr>
        </p:nvGraphicFramePr>
        <p:xfrm>
          <a:off x="1721932" y="889002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1932" y="889002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9829" y="12203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2928" y="3709534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2354" y="6037818"/>
            <a:ext cx="821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http://rna.informatik.uni-freiburg.de/Teaching/index.jsp?toolName=Smith-Waterman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advTm="323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603306"/>
              </p:ext>
            </p:extLst>
          </p:nvPr>
        </p:nvGraphicFramePr>
        <p:xfrm>
          <a:off x="1981881" y="2022951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834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552909321"/>
      </p:ext>
    </p:extLst>
  </p:cSld>
  <p:clrMapOvr>
    <a:masterClrMapping/>
  </p:clrMapOvr>
  <p:transition advTm="3238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6356350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276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" y="2002736"/>
            <a:ext cx="4343399" cy="4237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Then, go backwards to the cell with the highest score of the positions of (</a:t>
            </a:r>
            <a:r>
              <a:rPr lang="en-US" sz="2000" dirty="0" err="1"/>
              <a:t>i</a:t>
            </a:r>
            <a:r>
              <a:rPr lang="en-US" sz="2000" dirty="0"/>
              <a:t> − 1, j), (</a:t>
            </a:r>
            <a:r>
              <a:rPr lang="en-US" sz="2000" dirty="0" err="1"/>
              <a:t>i</a:t>
            </a:r>
            <a:r>
              <a:rPr lang="en-US" sz="2000" dirty="0"/>
              <a:t>, j − 1), and (</a:t>
            </a:r>
            <a:r>
              <a:rPr lang="en-US" sz="2000" dirty="0" err="1"/>
              <a:t>i</a:t>
            </a:r>
            <a:r>
              <a:rPr lang="en-US" sz="2000" dirty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0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This procedure is repeated until a cell 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9294"/>
              </p:ext>
            </p:extLst>
          </p:nvPr>
        </p:nvGraphicFramePr>
        <p:xfrm>
          <a:off x="4380499" y="1591151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4" y="783474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07881" y="4097865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73472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43960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402351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659450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328691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40319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65945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3295385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22546" y="5719003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||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6970" y="5719003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   ||||</a:t>
            </a:r>
          </a:p>
          <a:p>
            <a:r>
              <a:rPr lang="en-US" dirty="0">
                <a:latin typeface="Courier New"/>
                <a:cs typeface="Courier New"/>
              </a:rPr>
              <a:t>   t: ATGCTGCA</a:t>
            </a: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advTm="323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8034-7918-E445-925C-07E9F32D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0B9F-60F3-4E47-9E9E-AC75BAFD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0" y="1400116"/>
            <a:ext cx="6888480" cy="4094235"/>
          </a:xfrm>
        </p:spPr>
        <p:txBody>
          <a:bodyPr>
            <a:normAutofit/>
          </a:bodyPr>
          <a:lstStyle/>
          <a:p>
            <a:r>
              <a:rPr lang="en-US" dirty="0"/>
              <a:t>FASTA and FASTQ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Sequence quality (</a:t>
            </a:r>
            <a:r>
              <a:rPr lang="en-US" dirty="0" err="1"/>
              <a:t>Phred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dirty="0"/>
              <a:t> = -10 x log</a:t>
            </a:r>
            <a:r>
              <a:rPr lang="en-US" baseline="-25000" dirty="0"/>
              <a:t>10</a:t>
            </a:r>
            <a:r>
              <a:rPr lang="en-US" dirty="0"/>
              <a:t>(p)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 = 10</a:t>
            </a:r>
            <a:r>
              <a:rPr lang="en-US" baseline="30000" dirty="0"/>
              <a:t>-Q/10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fastQC</a:t>
            </a:r>
            <a:r>
              <a:rPr lang="en-US" dirty="0"/>
              <a:t> for quality checking</a:t>
            </a:r>
          </a:p>
          <a:p>
            <a:endParaRPr lang="en-US" dirty="0"/>
          </a:p>
          <a:p>
            <a:r>
              <a:rPr lang="en-US" dirty="0" err="1"/>
              <a:t>Trimmomatic</a:t>
            </a:r>
            <a:r>
              <a:rPr lang="en-US" dirty="0"/>
              <a:t> for quality and 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40279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/>
              <a:t>Global alignment – Needleman-</a:t>
            </a:r>
            <a:r>
              <a:rPr lang="en-US" dirty="0" err="1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7987" y="1104901"/>
            <a:ext cx="7659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25725"/>
              </p:ext>
            </p:extLst>
          </p:nvPr>
        </p:nvGraphicFramePr>
        <p:xfrm>
          <a:off x="4799239" y="2011461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6" y="1992349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gap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988614"/>
              </p:ext>
            </p:extLst>
          </p:nvPr>
        </p:nvGraphicFramePr>
        <p:xfrm>
          <a:off x="370705" y="3479800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825500" progId="Equation.3">
                  <p:embed/>
                </p:oleObj>
              </mc:Choice>
              <mc:Fallback>
                <p:oleObj name="Equation" r:id="rId2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05" y="3479800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3" y="2400633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0387" y="5016038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   ||  |||</a:t>
            </a:r>
            <a:endParaRPr lang="en-US"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t: ATGC-TGCA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5204623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861260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45420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4461935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4200110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8816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355142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3229694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917586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48198" y="1588634"/>
            <a:ext cx="4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3100" y="3766115"/>
            <a:ext cx="3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(Basic Local Alignment Search Tool)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733" y="1533616"/>
            <a:ext cx="8034868" cy="4490991"/>
          </a:xfrm>
        </p:spPr>
        <p:txBody>
          <a:bodyPr>
            <a:normAutofit/>
          </a:bodyPr>
          <a:lstStyle/>
          <a:p>
            <a:r>
              <a:rPr lang="en-US" dirty="0"/>
              <a:t>The classic algorithm, Smith–Waterman algorithm, optimizes the similar measure. It </a:t>
            </a:r>
            <a:r>
              <a:rPr lang="en-US" b="1" i="1" dirty="0"/>
              <a:t>ensured</a:t>
            </a:r>
            <a:r>
              <a:rPr lang="en-US" dirty="0"/>
              <a:t> the </a:t>
            </a:r>
            <a:r>
              <a:rPr lang="en-US" i="1" dirty="0"/>
              <a:t>best performance on accuracy </a:t>
            </a:r>
            <a:r>
              <a:rPr lang="en-US" dirty="0"/>
              <a:t>and the most precise results with respect to </a:t>
            </a:r>
            <a:r>
              <a:rPr lang="en-US" i="1" dirty="0"/>
              <a:t>its scoring scheme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Smith–Waterman algorithm is </a:t>
            </a:r>
            <a:r>
              <a:rPr lang="en-US" i="1" dirty="0"/>
              <a:t>time-consuming </a:t>
            </a:r>
            <a:r>
              <a:rPr lang="en-US" dirty="0"/>
              <a:t>and computational burdensome. It is not practical to apply it to align a query sequence to a large database.</a:t>
            </a:r>
          </a:p>
          <a:p>
            <a:endParaRPr lang="en-US" dirty="0"/>
          </a:p>
          <a:p>
            <a:r>
              <a:rPr lang="en-US" i="1" dirty="0"/>
              <a:t>BLAST</a:t>
            </a:r>
            <a:r>
              <a:rPr lang="en-US" dirty="0"/>
              <a:t> emphasizes on speed to make the algorithm practical on huge genome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5222682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Could you recall the procedure of a BLAST job to achieve the BLAST alignment results? And what does NCBI provide?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69" y="1360892"/>
            <a:ext cx="5748864" cy="3713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645" y="1295400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BLAST was first introduced by NCBI in 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NCBI introduced BLAST+ in 2009, which is faster and allows more flexibility in output formats and in the search input.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provides a variety of BLAST functions for both DNA and protein sequences.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482167"/>
            <a:ext cx="179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3411"/>
              </p:ext>
            </p:extLst>
          </p:nvPr>
        </p:nvGraphicFramePr>
        <p:xfrm>
          <a:off x="897467" y="3972238"/>
          <a:ext cx="7700839" cy="2032813"/>
        </p:xfrm>
        <a:graphic>
          <a:graphicData uri="http://schemas.openxmlformats.org/drawingml/2006/table">
            <a:tbl>
              <a:tblPr/>
              <a:tblGrid>
                <a:gridCol w="145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1" y="963563"/>
            <a:ext cx="8864599" cy="5816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1. Make k-tuple words (seeds) of the query sequence.</a:t>
            </a:r>
          </a:p>
          <a:p>
            <a:r>
              <a:rPr lang="en-US" dirty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>
                <a:latin typeface="Courier New"/>
                <a:cs typeface="Courier New"/>
              </a:rPr>
              <a:t>CTG</a:t>
            </a:r>
          </a:p>
          <a:p>
            <a:r>
              <a:rPr lang="en-US" dirty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 GTT</a:t>
            </a:r>
          </a:p>
          <a:p>
            <a:r>
              <a:rPr lang="en-US" dirty="0">
                <a:latin typeface="Courier New"/>
                <a:cs typeface="Courier New"/>
              </a:rPr>
              <a:t>   …</a:t>
            </a:r>
          </a:p>
          <a:p>
            <a:r>
              <a:rPr lang="en-US" sz="2000" dirty="0">
                <a:cs typeface="Courier New"/>
              </a:rPr>
              <a:t>2. List possible matching words for </a:t>
            </a:r>
            <a:r>
              <a:rPr lang="en-US" sz="2000" b="1" dirty="0">
                <a:cs typeface="Courier New"/>
              </a:rPr>
              <a:t>each k-tuple word </a:t>
            </a:r>
            <a:r>
              <a:rPr lang="en-US" sz="2000" dirty="0">
                <a:cs typeface="Courier New"/>
              </a:rPr>
              <a:t>&amp; remove low-scoring words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sz="2000" dirty="0">
                <a:cs typeface="Courier New"/>
              </a:rPr>
              <a:t>3. Compare the high-scoring words to the database sequences to identify exact matches</a:t>
            </a:r>
          </a:p>
          <a:p>
            <a:r>
              <a:rPr lang="en-US" sz="2000" dirty="0">
                <a:cs typeface="Courier New"/>
              </a:rPr>
              <a:t>4. Extend the exact matches to both directions on the database sequences to obtain high-scoring segment pairs (HSPs)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9401" y="465666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672666" y="4389964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HSP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71599" y="3742268"/>
            <a:ext cx="5147734" cy="622295"/>
            <a:chOff x="1371599" y="3335868"/>
            <a:chExt cx="5147734" cy="6222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71599" y="3352802"/>
              <a:ext cx="5071534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93733" y="3860806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based BLAST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395069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r>
              <a:rPr lang="en-US" dirty="0"/>
              <a:t>Computer/server</a:t>
            </a:r>
          </a:p>
          <a:p>
            <a:r>
              <a:rPr lang="en-US" dirty="0"/>
              <a:t>Install the “BLAST+” software package</a:t>
            </a:r>
          </a:p>
          <a:p>
            <a:r>
              <a:rPr lang="en-US" dirty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Run BLAST searching with your query sequences on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–in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Database files were generated: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MG1655.nsq</a:t>
            </a:r>
          </a:p>
          <a:p>
            <a:pPr marL="0" indent="0">
              <a:buNone/>
            </a:pPr>
            <a:r>
              <a:rPr lang="fr-FR" sz="1800">
                <a:latin typeface="Courier New"/>
                <a:cs typeface="Courier New"/>
              </a:rPr>
              <a:t>...</a:t>
            </a: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BLAST a query to a DNA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blastn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599" y="2023530"/>
            <a:ext cx="6637868" cy="4560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Query= MG1655_partial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Length=280</a:t>
            </a: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1000" dirty="0" err="1">
                <a:latin typeface="Courier New"/>
                <a:cs typeface="Courier New"/>
              </a:rPr>
              <a:t>Sequences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producing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significant</a:t>
            </a:r>
            <a:r>
              <a:rPr lang="fr-FR" sz="1000" dirty="0">
                <a:latin typeface="Courier New"/>
                <a:cs typeface="Courier New"/>
              </a:rPr>
              <a:t> </a:t>
            </a:r>
            <a:r>
              <a:rPr lang="fr-FR" sz="1000" dirty="0" err="1">
                <a:latin typeface="Courier New"/>
                <a:cs typeface="Courier New"/>
              </a:rPr>
              <a:t>alignments</a:t>
            </a:r>
            <a:r>
              <a:rPr lang="fr-FR" sz="10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1000" dirty="0" err="1">
                <a:latin typeface="Courier New"/>
                <a:cs typeface="Courier New"/>
              </a:rPr>
              <a:t>str</a:t>
            </a:r>
            <a:r>
              <a:rPr lang="it-IT" sz="1000" dirty="0">
                <a:latin typeface="Courier New"/>
                <a:cs typeface="Courier New"/>
              </a:rPr>
              <a:t>. K-12 </a:t>
            </a:r>
            <a:r>
              <a:rPr lang="it-IT" sz="1000" dirty="0" err="1">
                <a:latin typeface="Courier New"/>
                <a:cs typeface="Courier New"/>
              </a:rPr>
              <a:t>substr</a:t>
            </a:r>
            <a:r>
              <a:rPr lang="it-IT" sz="10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1000" dirty="0">
                <a:latin typeface="Courier New"/>
                <a:cs typeface="Courier New"/>
              </a:rPr>
              <a:t>MG1655, complete </a:t>
            </a:r>
            <a:r>
              <a:rPr lang="it-IT" sz="1000" dirty="0" err="1">
                <a:latin typeface="Courier New"/>
                <a:cs typeface="Courier New"/>
              </a:rPr>
              <a:t>genome</a:t>
            </a:r>
            <a:endParaRPr lang="it-IT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1000" dirty="0">
                <a:latin typeface="Courier New"/>
                <a:cs typeface="Courier New"/>
              </a:rPr>
              <a:t> Score =   518 bits (280),  </a:t>
            </a:r>
            <a:r>
              <a:rPr lang="fr-FR" sz="1000" dirty="0" err="1">
                <a:latin typeface="Courier New"/>
                <a:cs typeface="Courier New"/>
              </a:rPr>
              <a:t>Expect</a:t>
            </a:r>
            <a:r>
              <a:rPr lang="fr-FR" sz="10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09639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 –</a:t>
            </a:r>
            <a:r>
              <a:rPr lang="en-US" sz="19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>
                <a:latin typeface="Courier New"/>
                <a:cs typeface="Courier New"/>
              </a:rPr>
              <a:t> 6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66336"/>
              </p:ext>
            </p:extLst>
          </p:nvPr>
        </p:nvGraphicFramePr>
        <p:xfrm>
          <a:off x="186262" y="2950896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1" y="2878667"/>
            <a:ext cx="8686800" cy="37676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E-value </a:t>
            </a:r>
            <a:r>
              <a:rPr lang="en-US" dirty="0"/>
              <a:t>is a parameter that describes the number of hits that one can "expect" to see by chance when searching a database of a particular size. </a:t>
            </a:r>
            <a:r>
              <a:rPr lang="en-GB" dirty="0"/>
              <a:t>It is used to describe the significance (instead of a p-value) of each sequence alignment hit.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example, E-value = 1 means that in a database of the similar size 1 match with a similar score would be obtained simply by chance.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lower the E-value, the more "significant" the match is.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3665" y="1030688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0141" y="1976212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/>
              <a:t>Alignment overview</a:t>
            </a:r>
          </a:p>
          <a:p>
            <a:r>
              <a:rPr lang="en-US" sz="2800" dirty="0"/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and Bit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16274"/>
            <a:ext cx="8017933" cy="3190875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In the context of sequence alignments, a score is a numerical value that describes the overall quality of an alignment.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bit-score</a:t>
            </a:r>
            <a:r>
              <a:rPr lang="en-US" sz="2800" dirty="0"/>
              <a:t> is a rescaled alignment score to indicate the alignment quality, which is </a:t>
            </a:r>
            <a:r>
              <a:rPr lang="en-US" sz="2800" dirty="0">
                <a:solidFill>
                  <a:srgbClr val="FF0000"/>
                </a:solidFill>
              </a:rPr>
              <a:t>independent of </a:t>
            </a:r>
            <a:r>
              <a:rPr lang="en-US" sz="2800" dirty="0"/>
              <a:t>the size of the search database.</a:t>
            </a:r>
          </a:p>
          <a:p>
            <a:endParaRPr lang="en-US" sz="2800" dirty="0"/>
          </a:p>
          <a:p>
            <a:r>
              <a:rPr lang="en-US" sz="2800" dirty="0"/>
              <a:t>The higher the score/bit-score, the better alignment 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3665" y="1166155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BE2-8971-631C-454D-4367504C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1627"/>
            <a:ext cx="8229600" cy="26401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dirty="0"/>
              <a:t>E-value: how likely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 err="1"/>
              <a:t>Bitscore</a:t>
            </a:r>
            <a:r>
              <a:rPr lang="en-US" sz="4800" dirty="0"/>
              <a:t>: how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EB76-A0F1-A0EB-C44F-5F7E12D4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5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10059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6400" y="6017559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needs to be a little different:</a:t>
            </a:r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–in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parse_seqids</a:t>
            </a:r>
            <a:endParaRPr lang="en-US" sz="12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9856"/>
            <a:ext cx="8229600" cy="866693"/>
          </a:xfrm>
        </p:spPr>
        <p:txBody>
          <a:bodyPr/>
          <a:lstStyle/>
          <a:p>
            <a:r>
              <a:rPr lang="en-US" dirty="0"/>
              <a:t>BLAST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F2898-9E0C-6540-BFCF-667238EFF7FC}"/>
              </a:ext>
            </a:extLst>
          </p:cNvPr>
          <p:cNvSpPr txBox="1"/>
          <p:nvPr/>
        </p:nvSpPr>
        <p:spPr>
          <a:xfrm>
            <a:off x="536713" y="1501385"/>
            <a:ext cx="82971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blastp</a:t>
            </a:r>
            <a:r>
              <a:rPr lang="en-US" sz="2800" dirty="0"/>
              <a:t>: protein blast search</a:t>
            </a:r>
          </a:p>
          <a:p>
            <a:endParaRPr lang="en-US" sz="2800" b="1" dirty="0"/>
          </a:p>
          <a:p>
            <a:r>
              <a:rPr lang="en-US" sz="2800" b="1" dirty="0" err="1"/>
              <a:t>blastx</a:t>
            </a:r>
            <a:r>
              <a:rPr lang="en-US" sz="2800" dirty="0"/>
              <a:t>: search protein databases using a translated nucleotide query</a:t>
            </a:r>
          </a:p>
          <a:p>
            <a:endParaRPr lang="en-US" sz="2800" b="1" dirty="0"/>
          </a:p>
          <a:p>
            <a:r>
              <a:rPr lang="en-US" sz="2800" b="1" dirty="0" err="1"/>
              <a:t>tblastn</a:t>
            </a:r>
            <a:r>
              <a:rPr lang="en-US" sz="2800" dirty="0"/>
              <a:t>: search translated nucleotide databases using a protein query</a:t>
            </a:r>
          </a:p>
          <a:p>
            <a:endParaRPr lang="en-US" sz="2800" b="1" dirty="0"/>
          </a:p>
          <a:p>
            <a:r>
              <a:rPr lang="en-US" sz="2800" b="1" dirty="0" err="1"/>
              <a:t>tblastx</a:t>
            </a:r>
            <a:r>
              <a:rPr lang="en-US" sz="2800" dirty="0"/>
              <a:t>: search translated nucleotide databases using a translated nucleotide query)</a:t>
            </a:r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464" y="1526807"/>
            <a:ext cx="8289435" cy="38043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Dot plot: a usual tool to compare two sequences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Dynamic alignment: a basic alignment approach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Command line BLAST: a commonly used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132" y="1307116"/>
            <a:ext cx="7542933" cy="1423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Sequence alignment is the approach of comparing the sequences of nucleotides or amino acids to identify regions of similarity.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3124200"/>
            <a:ext cx="6814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Applications:</a:t>
            </a:r>
          </a:p>
          <a:p>
            <a:pPr marL="457200" indent="-457200">
              <a:buAutoNum type="arabicPeriod"/>
            </a:pPr>
            <a:r>
              <a:rPr lang="en-US" sz="2400" dirty="0"/>
              <a:t>Measure </a:t>
            </a:r>
            <a:r>
              <a:rPr lang="en-US" sz="2400" dirty="0">
                <a:latin typeface="Calibri" charset="0"/>
              </a:rPr>
              <a:t>relatedness between sequences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Locate the position of a sequence in the genome</a:t>
            </a:r>
          </a:p>
          <a:p>
            <a:pPr marL="457200" indent="-457200">
              <a:buAutoNum type="arabicPeriod"/>
            </a:pPr>
            <a:r>
              <a:rPr lang="en-US" sz="2400" dirty="0"/>
              <a:t>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00" y="637071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9438" y="5557019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 sequences             </a:t>
            </a:r>
            <a:r>
              <a:rPr lang="en-US" sz="1400" dirty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Pairwise heuristic          </a:t>
            </a:r>
            <a:r>
              <a:rPr lang="en-US" sz="1400" dirty="0">
                <a:solidFill>
                  <a:srgbClr val="008000"/>
                </a:solidFill>
              </a:rPr>
              <a:t>Sensitive aligners</a:t>
            </a: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318" y="1513644"/>
            <a:ext cx="6011333" cy="39197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887" y="1513644"/>
            <a:ext cx="33808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long noisy reads or short reads</a:t>
            </a:r>
          </a:p>
          <a:p>
            <a:r>
              <a:rPr lang="en-US" sz="2000" b="1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matrices in a single-base </a:t>
            </a:r>
            <a:r>
              <a:rPr lang="es-ES" dirty="0" err="1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5844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0591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5337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0084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4831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49577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4324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5844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5844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0732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0732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0653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7987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2734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7480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2227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6974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3302000" y="296862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3884613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5049838" y="3443288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3302000" y="3917950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3884613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5049838" y="4392613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4467225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5632450" y="4867275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074988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392488" y="4008438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5140325" y="4483100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7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6467" y="1029276"/>
            <a:ext cx="8170333" cy="86492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Dot matrices for long sequences can be noisy due to insignificant 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89600" y="1772942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Put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/line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>
                <a:solidFill>
                  <a:srgbClr val="FF0000"/>
                </a:solidFill>
              </a:rPr>
              <a:t>window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size</a:t>
            </a:r>
            <a:r>
              <a:rPr lang="es-ES" sz="2400" dirty="0">
                <a:solidFill>
                  <a:srgbClr val="FF0000"/>
                </a:solidFill>
              </a:rPr>
              <a:t> = 10</a:t>
            </a:r>
          </a:p>
          <a:p>
            <a:pPr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min </a:t>
            </a:r>
            <a:r>
              <a:rPr lang="es-ES" sz="2400" dirty="0" err="1">
                <a:solidFill>
                  <a:srgbClr val="FF0000"/>
                </a:solidFill>
              </a:rPr>
              <a:t>matches</a:t>
            </a:r>
            <a:r>
              <a:rPr lang="es-ES" sz="2400" dirty="0">
                <a:solidFill>
                  <a:srgbClr val="FF0000"/>
                </a:solidFill>
              </a:rPr>
              <a:t> 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2" y="1894205"/>
            <a:ext cx="2150533" cy="2169792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933" y="1894205"/>
            <a:ext cx="2116667" cy="21481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16467" y="4216394"/>
            <a:ext cx="8170333" cy="211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compare sequences within a window (have to choose window size)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 certain fraction of matches within window in order to display it with a dot</a:t>
            </a:r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8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5" y="290195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5" y="33766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5" y="385127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5" y="432593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5" y="480060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5" y="52752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5" y="574992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901950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901950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239077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5" y="239077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0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3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8" y="238283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31162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3590925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406558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4540250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50149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8" y="3376613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85762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28913" y="1360700"/>
            <a:ext cx="440002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4</a:t>
            </a:r>
          </a:p>
          <a:p>
            <a:pPr algn="l" eaLnBrk="1" hangingPunct="1">
              <a:spcBef>
                <a:spcPct val="50000"/>
              </a:spcBef>
            </a:pPr>
            <a:r>
              <a:rPr lang="es-ES" sz="2400" dirty="0" err="1"/>
              <a:t>Stringency</a:t>
            </a:r>
            <a:r>
              <a:rPr lang="es-ES" sz="2400" dirty="0"/>
              <a:t> = 3 (min </a:t>
            </a:r>
            <a:r>
              <a:rPr lang="es-ES" sz="2400" dirty="0" err="1"/>
              <a:t>matches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4" y="274638"/>
            <a:ext cx="3327400" cy="772987"/>
          </a:xfrm>
        </p:spPr>
        <p:txBody>
          <a:bodyPr/>
          <a:lstStyle/>
          <a:p>
            <a:r>
              <a:rPr lang="en-US" dirty="0"/>
              <a:t>Dot-plots (examples)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296332" y="1180855"/>
            <a:ext cx="3166532" cy="2572815"/>
            <a:chOff x="279398" y="1180855"/>
            <a:chExt cx="3166532" cy="257281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9398" y="1180855"/>
              <a:ext cx="31665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 is identical to reference and contains no repeats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58705" y="4042858"/>
            <a:ext cx="1920239" cy="2431193"/>
            <a:chOff x="641771" y="4042858"/>
            <a:chExt cx="1920239" cy="2431193"/>
          </a:xfrm>
        </p:grpSpPr>
        <p:sp>
          <p:nvSpPr>
            <p:cNvPr id="38" name="TextBox 37"/>
            <p:cNvSpPr txBox="1"/>
            <p:nvPr/>
          </p:nvSpPr>
          <p:spPr>
            <a:xfrm>
              <a:off x="1481667" y="4042858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619125" y="4512990"/>
            <a:ext cx="1266467" cy="1463678"/>
            <a:chOff x="2672849" y="4512990"/>
            <a:chExt cx="1266467" cy="146367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6130" y="4869623"/>
              <a:ext cx="1098506" cy="11070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672849" y="4512990"/>
              <a:ext cx="1266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palindrome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72994" y="337370"/>
            <a:ext cx="4207456" cy="6153866"/>
            <a:chOff x="4472994" y="337370"/>
            <a:chExt cx="4207456" cy="6153866"/>
          </a:xfrm>
        </p:grpSpPr>
        <p:pic>
          <p:nvPicPr>
            <p:cNvPr id="9" name="Picture 8" descr="Screenshot 2017-02-16 08.37.12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2965201"/>
              <a:ext cx="1503117" cy="1111500"/>
            </a:xfrm>
            <a:prstGeom prst="rect">
              <a:avLst/>
            </a:prstGeom>
          </p:spPr>
        </p:pic>
        <p:pic>
          <p:nvPicPr>
            <p:cNvPr id="11" name="Picture 10" descr="Screenshot 2017-02-16 08.36.46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337370"/>
              <a:ext cx="1379779" cy="2439252"/>
            </a:xfrm>
            <a:prstGeom prst="rect">
              <a:avLst/>
            </a:prstGeom>
          </p:spPr>
        </p:pic>
        <p:pic>
          <p:nvPicPr>
            <p:cNvPr id="14" name="Picture 13" descr="Screenshot 2017-02-16 08.37.4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00" y="4229825"/>
              <a:ext cx="1621079" cy="1574572"/>
            </a:xfrm>
            <a:prstGeom prst="rect">
              <a:avLst/>
            </a:prstGeom>
          </p:spPr>
        </p:pic>
        <p:pic>
          <p:nvPicPr>
            <p:cNvPr id="15" name="Picture 14" descr="Screenshot 2017-02-16 08.37.31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49" y="4350548"/>
              <a:ext cx="1672817" cy="15996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29526" y="643082"/>
              <a:ext cx="2320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"I" in query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9526" y="1991575"/>
              <a:ext cx="25509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a "R" in query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29526" y="3265885"/>
              <a:ext cx="2446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deletion of "IR" in query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36241" y="5969572"/>
              <a:ext cx="1035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inversion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6780" y="5844905"/>
              <a:ext cx="20226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Rearrangement &amp; deletion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185" y="1414554"/>
              <a:ext cx="8922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322953" y="727085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12156</TotalTime>
  <Words>2831</Words>
  <Application>Microsoft Macintosh PowerPoint</Application>
  <PresentationFormat>On-screen Show (4:3)</PresentationFormat>
  <Paragraphs>978</Paragraphs>
  <Slides>34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</vt:lpstr>
      <vt:lpstr>Courier New</vt:lpstr>
      <vt:lpstr>Office Theme</vt:lpstr>
      <vt:lpstr>Equation</vt:lpstr>
      <vt:lpstr>Alignment (I)  Bioinformatics Applications (PLPTH813)</vt:lpstr>
      <vt:lpstr>Review</vt:lpstr>
      <vt:lpstr>Outline</vt:lpstr>
      <vt:lpstr>Sequence alignment</vt:lpstr>
      <vt:lpstr>Alignment algorithms</vt:lpstr>
      <vt:lpstr>Dot matrices in a single-base resolution</vt:lpstr>
      <vt:lpstr>Dot plot comparison using windows</vt:lpstr>
      <vt:lpstr>Dot plot with a window method</vt:lpstr>
      <vt:lpstr>Dot-plots (examples)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SW example</vt:lpstr>
      <vt:lpstr>SW example</vt:lpstr>
      <vt:lpstr>SW example</vt:lpstr>
      <vt:lpstr>SW example (cont.)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PowerPoint Presentation</vt:lpstr>
      <vt:lpstr>Extract sequences or subsequences</vt:lpstr>
      <vt:lpstr>BLAST tools</vt:lpstr>
      <vt:lpstr>Summary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173</cp:revision>
  <dcterms:created xsi:type="dcterms:W3CDTF">2014-12-15T18:58:14Z</dcterms:created>
  <dcterms:modified xsi:type="dcterms:W3CDTF">2023-02-14T04:26:23Z</dcterms:modified>
</cp:coreProperties>
</file>