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61" r:id="rId2"/>
    <p:sldId id="622" r:id="rId3"/>
    <p:sldId id="667" r:id="rId4"/>
    <p:sldId id="275" r:id="rId5"/>
    <p:sldId id="624" r:id="rId6"/>
    <p:sldId id="688" r:id="rId7"/>
    <p:sldId id="621" r:id="rId8"/>
    <p:sldId id="675" r:id="rId9"/>
    <p:sldId id="639" r:id="rId10"/>
    <p:sldId id="670" r:id="rId11"/>
    <p:sldId id="633" r:id="rId12"/>
    <p:sldId id="669" r:id="rId13"/>
    <p:sldId id="686" r:id="rId14"/>
    <p:sldId id="668" r:id="rId15"/>
    <p:sldId id="644" r:id="rId16"/>
    <p:sldId id="645" r:id="rId17"/>
    <p:sldId id="646" r:id="rId18"/>
    <p:sldId id="671" r:id="rId19"/>
    <p:sldId id="642" r:id="rId20"/>
    <p:sldId id="687" r:id="rId21"/>
    <p:sldId id="674" r:id="rId22"/>
    <p:sldId id="676" r:id="rId23"/>
    <p:sldId id="649" r:id="rId24"/>
    <p:sldId id="689" r:id="rId25"/>
    <p:sldId id="647" r:id="rId2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7700"/>
    <a:srgbClr val="464646"/>
    <a:srgbClr val="292929"/>
    <a:srgbClr val="DB0021"/>
    <a:srgbClr val="17631F"/>
    <a:srgbClr val="124120"/>
    <a:srgbClr val="008000"/>
    <a:srgbClr val="C0504D"/>
    <a:srgbClr val="D64A49"/>
    <a:srgbClr val="8E3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8" autoAdjust="0"/>
    <p:restoredTop sz="90317" autoAdjust="0"/>
  </p:normalViewPr>
  <p:slideViewPr>
    <p:cSldViewPr snapToGrid="0" snapToObjects="1">
      <p:cViewPr>
        <p:scale>
          <a:sx n="195" d="100"/>
          <a:sy n="195" d="100"/>
        </p:scale>
        <p:origin x="144" y="6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F740E645-315C-B948-A9FB-FB2E786AC6DA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33D88D85-4AFE-DC49-A50E-C037F08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0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DD0D292-1667-AA42-A234-C614477490B3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94CAB5F-7176-944B-A87E-993A9A665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4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term is used for a mutation occurring on a stop codon sequence?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D393B-647F-894C-99F4-C8BCECD12818}" type="slidenum">
              <a:rPr lang="en-US"/>
              <a:pPr/>
              <a:t>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revolution</a:t>
            </a:r>
            <a:r>
              <a:rPr lang="en-US" baseline="0" dirty="0"/>
              <a:t> of sequencing allows for affordable genotyping.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5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Sequence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Alignment issues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7970-5BE4-1141-BAFB-683CD335299A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314A5-F59A-5A42-AFD5-51FB7C2D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21536-804C-A741-9E0A-D19809D28727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4AF9-F635-C742-A852-964B760CE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64295-34D9-F540-9BCC-24FD3AF69FA1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69A1C-7BAB-1D4B-BE58-A7B8B4AAF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5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196F-4D27-1542-BAE6-540D6063689C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EFA63-DE6B-1C40-8E13-70DFD3C7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31F03-FCCE-3843-ADA4-7D6479FB0868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7B81B-5CF5-014F-8130-0F26BB3DC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DAA6-28C1-B34B-951D-319539C60867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C290-908A-6048-95E9-D19D467BB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7EE0-F529-C340-87F0-DDCA66C403BE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52471-DB84-8144-9124-D47277912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4246-0DD4-2E4D-ADA9-AF783DBFA658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7B3B-B3E4-D144-8912-620ABD8E7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32AEA-A3D5-124B-9561-545E4BE589C8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CE164-F883-BF44-AC81-A171C2934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39671-24C7-D441-8C39-BEC6FA5BF9BB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8714-85E9-4A4F-8874-9FF04F8CF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38F8C-D918-ED43-B164-B68C0DF3E423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5DFE7-50EA-2C40-9BC6-B5B144EE1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9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90612"/>
            <a:ext cx="8229600" cy="350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63D4D664-0C13-214C-8069-5054E0CA65F1}" type="datetime1">
              <a:rPr lang="en-US"/>
              <a:pPr>
                <a:defRPr/>
              </a:pPr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99F4DA7-82EC-504E-887A-35058808A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amtools.github.io/hts-specs/VCFv4.2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Genomic variants</a:t>
            </a:r>
            <a:br>
              <a:rPr lang="en-US" sz="36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2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2/27/2025</a:t>
            </a:r>
          </a:p>
        </p:txBody>
      </p:sp>
    </p:spTree>
    <p:extLst>
      <p:ext uri="{BB962C8B-B14F-4D97-AF65-F5344CB8AC3E}">
        <p14:creationId xmlns:p14="http://schemas.microsoft.com/office/powerpoint/2010/main" val="138473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57596"/>
          </a:xfrm>
        </p:spPr>
        <p:txBody>
          <a:bodyPr/>
          <a:lstStyle/>
          <a:p>
            <a:r>
              <a:rPr lang="en-US" dirty="0"/>
              <a:t>Alignment-based SNP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50532" y="1192141"/>
            <a:ext cx="6029498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…GATCTGCGTCATACGGAAT… (reference)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  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>
              <a:defRPr/>
            </a:pPr>
            <a:endParaRPr lang="en-US" sz="2000" dirty="0">
              <a:solidFill>
                <a:srgbClr val="7F7F7F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rgbClr val="984807"/>
                </a:solidFill>
                <a:ea typeface="ＭＳ Ｐゴシック" charset="-128"/>
                <a:cs typeface="ＭＳ Ｐゴシック" charset="-128"/>
              </a:rPr>
              <a:t>/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100430" y="1665325"/>
            <a:ext cx="177800" cy="25146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3631" y="2706725"/>
            <a:ext cx="8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230777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Alignment-based SNP discovery,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42" y="946298"/>
            <a:ext cx="8899229" cy="3689497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General procedure</a:t>
            </a:r>
          </a:p>
          <a:p>
            <a:r>
              <a:rPr lang="en-US" sz="2400" dirty="0"/>
              <a:t>Reads cleanup (adaptor, quality trimming, e.g., </a:t>
            </a:r>
            <a:r>
              <a:rPr lang="en-US" sz="2400" dirty="0" err="1"/>
              <a:t>trimmomatic</a:t>
            </a:r>
            <a:r>
              <a:rPr lang="en-US" sz="2400" dirty="0"/>
              <a:t>)</a:t>
            </a:r>
          </a:p>
          <a:p>
            <a:r>
              <a:rPr lang="en-US" sz="2400" dirty="0"/>
              <a:t>Reads aligned to the reference genome with aligners</a:t>
            </a:r>
          </a:p>
          <a:p>
            <a:pPr marL="0" indent="0">
              <a:buNone/>
            </a:pPr>
            <a:r>
              <a:rPr lang="en-US" sz="2400" dirty="0"/>
              <a:t>	1. BWA, Bowtie (DNA-seq reads)</a:t>
            </a:r>
          </a:p>
          <a:p>
            <a:pPr marL="0" indent="0">
              <a:buNone/>
            </a:pPr>
            <a:r>
              <a:rPr lang="en-US" sz="2400" dirty="0"/>
              <a:t>	2. HISAT2, STAR, GSNAP, </a:t>
            </a:r>
            <a:r>
              <a:rPr lang="en-US" sz="2400" dirty="0" err="1"/>
              <a:t>Tophat</a:t>
            </a:r>
            <a:r>
              <a:rPr lang="en-US" sz="2400" dirty="0"/>
              <a:t> (RNA-seq reads)</a:t>
            </a:r>
          </a:p>
          <a:p>
            <a:r>
              <a:rPr lang="en-US" sz="2400" dirty="0"/>
              <a:t>Post-alignment filtering and convert SAM (alignment file) to BAM</a:t>
            </a:r>
          </a:p>
          <a:p>
            <a:r>
              <a:rPr lang="en-US" sz="2400" dirty="0"/>
              <a:t>SNP calling with software packages: GATK, </a:t>
            </a:r>
            <a:r>
              <a:rPr lang="en-US" sz="2400" dirty="0" err="1"/>
              <a:t>bcftools</a:t>
            </a:r>
            <a:r>
              <a:rPr lang="en-US" sz="2400" dirty="0"/>
              <a:t> …</a:t>
            </a:r>
          </a:p>
          <a:p>
            <a:r>
              <a:rPr lang="en-US" sz="2400" dirty="0"/>
              <a:t>Use population information or some other criteria to filter SNP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223"/>
            <a:ext cx="8229600" cy="542925"/>
          </a:xfrm>
        </p:spPr>
        <p:txBody>
          <a:bodyPr/>
          <a:lstStyle/>
          <a:p>
            <a:r>
              <a:rPr lang="en-US" dirty="0"/>
              <a:t>Interpretation of the BWA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2" y="998141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988" y="562144"/>
            <a:ext cx="15084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+mn-lt"/>
              </a:rPr>
              <a:t>SAM output: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365" y="2507794"/>
            <a:ext cx="2207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CIGAR: 64M1D20M</a:t>
            </a:r>
          </a:p>
          <a:p>
            <a:r>
              <a:rPr lang="en-US" sz="2000" dirty="0">
                <a:latin typeface="+mj-lt"/>
              </a:rPr>
              <a:t>NM: edit distance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339725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86365" y="3215680"/>
            <a:ext cx="8890000" cy="1721841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edit distance </a:t>
            </a:r>
            <a:r>
              <a:rPr lang="en-US" dirty="0"/>
              <a:t>is a way to quantify the dissimilarity of two strings (e.g., words) by counting the minimum number of edits (substitution, insertion, and deletion) required to transform one string into the other.</a:t>
            </a:r>
          </a:p>
          <a:p>
            <a:pPr marL="0" indent="0">
              <a:buNone/>
            </a:pPr>
            <a:r>
              <a:rPr lang="en-US" dirty="0"/>
              <a:t>fact -&gt; fit  (2)</a:t>
            </a:r>
          </a:p>
          <a:p>
            <a:pPr marL="0" indent="0">
              <a:buNone/>
            </a:pPr>
            <a:r>
              <a:rPr lang="en-US" dirty="0"/>
              <a:t>AACCT -&gt; AAACT  (1)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50500" y="497205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978"/>
            <a:ext cx="8229600" cy="729686"/>
          </a:xfrm>
        </p:spPr>
        <p:txBody>
          <a:bodyPr/>
          <a:lstStyle/>
          <a:p>
            <a:r>
              <a:rPr lang="en-US" sz="3200" dirty="0"/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799118"/>
            <a:ext cx="4279900" cy="1352550"/>
          </a:xfrm>
        </p:spPr>
        <p:txBody>
          <a:bodyPr/>
          <a:lstStyle/>
          <a:p>
            <a:r>
              <a:rPr lang="en-US" sz="3200" dirty="0"/>
              <a:t>AACCT -&gt; ACCTA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  <a:p>
            <a:r>
              <a:rPr lang="en-US" sz="3200" dirty="0"/>
              <a:t>AATCCT -&gt; ATCAT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334" y="126238"/>
            <a:ext cx="8648699" cy="614362"/>
          </a:xfrm>
        </p:spPr>
        <p:txBody>
          <a:bodyPr/>
          <a:lstStyle/>
          <a:p>
            <a:r>
              <a:rPr lang="en-US" dirty="0"/>
              <a:t>Polymorphism based on Alignment + reference genome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952" y="3153292"/>
            <a:ext cx="8128000" cy="17462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1        GCCAACAGCCGCGACTTCCTGTACGCCAGGATGCTGCATGACGACATCTTCAATCTCGTT  60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||||||||||||||||||||||||||||||||||||||||||||||||||||||||||||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1888286  GCCAACAGCCGCGACTTCCTGTACGCCAGGATGCTGCATGACGACATCTTCAATCTCGTT  1888345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61       GGGA-AGACGTTAAAAACGGAAACC  84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 ||||||||||| 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1888346  GGGATAGACGTTAAAACCGGAAACC  1888370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2" y="1032867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900" y="2584451"/>
            <a:ext cx="79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24120"/>
                </a:solidFill>
              </a:rPr>
              <a:t>mapping position and CIGAR determine the alignment</a:t>
            </a:r>
          </a:p>
        </p:txBody>
      </p:sp>
      <p:sp>
        <p:nvSpPr>
          <p:cNvPr id="8" name="Oval 7"/>
          <p:cNvSpPr/>
          <p:nvPr/>
        </p:nvSpPr>
        <p:spPr>
          <a:xfrm>
            <a:off x="2230692" y="3979951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22892" y="3979951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5662"/>
          </a:xfrm>
        </p:spPr>
        <p:txBody>
          <a:bodyPr/>
          <a:lstStyle/>
          <a:p>
            <a:r>
              <a:rPr lang="en-US" sz="3200" dirty="0"/>
              <a:t>Alignment-based SNP discovery: GATK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7915"/>
            <a:ext cx="8229600" cy="3658691"/>
          </a:xfrm>
        </p:spPr>
        <p:txBody>
          <a:bodyPr/>
          <a:lstStyle/>
          <a:p>
            <a:r>
              <a:rPr lang="en-US" dirty="0"/>
              <a:t>The Genome Analysis Toolkit (GATK) is a software package developed at the Broad Institute to primarily focus on variant discovery and genotyping.</a:t>
            </a:r>
          </a:p>
          <a:p>
            <a:r>
              <a:rPr lang="en-US" dirty="0"/>
              <a:t>Input data: BAM files and reference genome</a:t>
            </a:r>
          </a:p>
          <a:p>
            <a:r>
              <a:rPr lang="en-US" dirty="0"/>
              <a:t>Code example: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HaplotypeCaller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-I </a:t>
            </a:r>
            <a:r>
              <a:rPr lang="en-US" dirty="0" err="1">
                <a:latin typeface="Courier"/>
                <a:cs typeface="Courier"/>
              </a:rPr>
              <a:t>your_bam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</a:t>
            </a:r>
            <a:r>
              <a:rPr lang="en-US" dirty="0" err="1">
                <a:latin typeface="Courier"/>
                <a:cs typeface="Courier"/>
              </a:rPr>
              <a:t>glm</a:t>
            </a:r>
            <a:r>
              <a:rPr lang="en-US" dirty="0">
                <a:latin typeface="Courier"/>
                <a:cs typeface="Courier"/>
              </a:rPr>
              <a:t> BOTH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BOTH = SNP + INDEL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02DD-EDB3-DB48-903F-A1DFA2BE5646}"/>
              </a:ext>
            </a:extLst>
          </p:cNvPr>
          <p:cNvSpPr txBox="1"/>
          <p:nvPr/>
        </p:nvSpPr>
        <p:spPr>
          <a:xfrm>
            <a:off x="5900651" y="4442520"/>
            <a:ext cx="239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v4.3.0.0</a:t>
            </a:r>
          </a:p>
        </p:txBody>
      </p:sp>
    </p:spTree>
    <p:extLst>
      <p:ext uri="{BB962C8B-B14F-4D97-AF65-F5344CB8AC3E}">
        <p14:creationId xmlns:p14="http://schemas.microsoft.com/office/powerpoint/2010/main" val="33929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795"/>
            <a:ext cx="8229600" cy="449828"/>
          </a:xfrm>
        </p:spPr>
        <p:txBody>
          <a:bodyPr/>
          <a:lstStyle/>
          <a:p>
            <a:r>
              <a:rPr lang="en-US" sz="3200" dirty="0"/>
              <a:t>GATK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45388"/>
              </p:ext>
            </p:extLst>
          </p:nvPr>
        </p:nvGraphicFramePr>
        <p:xfrm>
          <a:off x="95251" y="1279947"/>
          <a:ext cx="8902697" cy="1000450"/>
        </p:xfrm>
        <a:graphic>
          <a:graphicData uri="http://schemas.openxmlformats.org/drawingml/2006/table">
            <a:tbl>
              <a:tblPr/>
              <a:tblGrid>
                <a:gridCol w="50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91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5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436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#CHROM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DH10B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89089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782.76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1:0,18:18:99:1:1.00:781,0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0:27,0:27:99:0:0.00:0,1149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89103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690.76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1:0,16:16:99:1:1.00:689,0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0:29,0:29:99:0:0.00:0,1253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1:0,11:11:99:1:1.00:447,0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0:27,0:27:99:0:0.00:0,1165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1:0,10:10:99:1:1.00:404,0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0:28,0:28:99:0:0.00:0,1215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438" y="466181"/>
            <a:ext cx="426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VCF</a:t>
            </a:r>
            <a:r>
              <a:rPr lang="en-US" dirty="0">
                <a:latin typeface="+mn-lt"/>
              </a:rPr>
              <a:t> (Variant Call Format) output</a:t>
            </a:r>
          </a:p>
          <a:p>
            <a:r>
              <a:rPr lang="en-US" sz="1200" dirty="0">
                <a:latin typeface="+mn-lt"/>
                <a:hlinkClick r:id="rId3"/>
              </a:rPr>
              <a:t>https://</a:t>
            </a:r>
            <a:r>
              <a:rPr lang="en-US" sz="1200" dirty="0" err="1">
                <a:latin typeface="+mn-lt"/>
                <a:hlinkClick r:id="rId3"/>
              </a:rPr>
              <a:t>samtools.github.io</a:t>
            </a:r>
            <a:r>
              <a:rPr lang="en-US" sz="1200" dirty="0">
                <a:latin typeface="+mn-lt"/>
                <a:hlinkClick r:id="rId3"/>
              </a:rPr>
              <a:t>/</a:t>
            </a:r>
            <a:r>
              <a:rPr lang="en-US" sz="1200" dirty="0" err="1">
                <a:latin typeface="+mn-lt"/>
                <a:hlinkClick r:id="rId3"/>
              </a:rPr>
              <a:t>hts</a:t>
            </a:r>
            <a:r>
              <a:rPr lang="en-US" sz="1200" dirty="0">
                <a:latin typeface="+mn-lt"/>
                <a:hlinkClick r:id="rId3"/>
              </a:rPr>
              <a:t>-specs/VCFv4.2.pdf</a:t>
            </a:r>
            <a:endParaRPr lang="en-US" sz="12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53773"/>
              </p:ext>
            </p:extLst>
          </p:nvPr>
        </p:nvGraphicFramePr>
        <p:xfrm>
          <a:off x="233754" y="2325284"/>
          <a:ext cx="8442413" cy="627472"/>
        </p:xfrm>
        <a:graphic>
          <a:graphicData uri="http://schemas.openxmlformats.org/drawingml/2006/table">
            <a:tbl>
              <a:tblPr/>
              <a:tblGrid>
                <a:gridCol w="844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13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GT: AD  : DP: GQ: MLPSAC: MLPSAF: 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38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urier"/>
                          <a:cs typeface="Courier"/>
                        </a:rPr>
                        <a:t>1 : 0,18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: 18: 99: 1     : 1.00  : </a:t>
                      </a:r>
                      <a:r>
                        <a:rPr lang="en-US" sz="2000" b="1" i="0" u="none" strike="noStrike" dirty="0">
                          <a:solidFill>
                            <a:srgbClr val="007700"/>
                          </a:solidFill>
                          <a:effectLst/>
                          <a:latin typeface="Courier"/>
                          <a:cs typeface="Courier"/>
                        </a:rPr>
                        <a:t>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47742" y="3009782"/>
            <a:ext cx="77689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  <a:latin typeface="+mj-lt"/>
              </a:rPr>
              <a:t>GT=Genotype (0 or 1)</a:t>
            </a:r>
          </a:p>
          <a:p>
            <a:r>
              <a:rPr lang="en-US" sz="1800" dirty="0">
                <a:highlight>
                  <a:srgbClr val="FFFF00"/>
                </a:highlight>
                <a:latin typeface="+mj-lt"/>
              </a:rPr>
              <a:t>AD=Allelic depths for the ref and alt alleles</a:t>
            </a:r>
          </a:p>
          <a:p>
            <a:r>
              <a:rPr lang="en-US" sz="1800" dirty="0">
                <a:latin typeface="+mj-lt"/>
              </a:rPr>
              <a:t>DP=Approximate read depth</a:t>
            </a:r>
          </a:p>
          <a:p>
            <a:r>
              <a:rPr lang="en-US" sz="1800" dirty="0">
                <a:latin typeface="+mj-lt"/>
              </a:rPr>
              <a:t>GQ=Genotype Quality</a:t>
            </a:r>
          </a:p>
          <a:p>
            <a:r>
              <a:rPr lang="en-US" sz="1800" dirty="0">
                <a:latin typeface="+mj-lt"/>
              </a:rPr>
              <a:t>MLPSAC=Maximum likelihood expectation (MLE) for the alternate allele count</a:t>
            </a:r>
          </a:p>
          <a:p>
            <a:r>
              <a:rPr lang="en-US" sz="1800" dirty="0">
                <a:latin typeface="+mj-lt"/>
              </a:rPr>
              <a:t>MLPSAF=Maximum likelihood expectation (MLE) for the alternate allele fraction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PL=Normalized, </a:t>
            </a:r>
            <a:r>
              <a:rPr lang="en-US" sz="1800" b="1" dirty="0" err="1">
                <a:solidFill>
                  <a:srgbClr val="008000"/>
                </a:solidFill>
                <a:latin typeface="+mj-lt"/>
              </a:rPr>
              <a:t>Phred</a:t>
            </a:r>
            <a:r>
              <a:rPr lang="en-US" sz="1800" b="1" dirty="0">
                <a:solidFill>
                  <a:srgbClr val="008000"/>
                </a:solidFill>
                <a:latin typeface="+mj-lt"/>
              </a:rPr>
              <a:t>-scaled scores for likelihoods for genotypes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12242" y="3220966"/>
            <a:ext cx="3932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Prob(0) = 10^(-781/10) = 7.9e-79</a:t>
            </a:r>
          </a:p>
          <a:p>
            <a:r>
              <a:rPr lang="en-US" sz="2000" dirty="0"/>
              <a:t>Prob(1) = 10^(-0/10) = 1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72300" y="1052961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8909" y="652883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22698" y="1070191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9307" y="670113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51D27-12B3-914E-B736-8EA3C8303EA8}"/>
              </a:ext>
            </a:extLst>
          </p:cNvPr>
          <p:cNvSpPr/>
          <p:nvPr/>
        </p:nvSpPr>
        <p:spPr>
          <a:xfrm>
            <a:off x="6342019" y="1467330"/>
            <a:ext cx="1338943" cy="21553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42925"/>
          </a:xfrm>
        </p:spPr>
        <p:txBody>
          <a:bodyPr/>
          <a:lstStyle/>
          <a:p>
            <a:r>
              <a:rPr lang="en-US" sz="3200" dirty="0"/>
              <a:t>GATK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5544"/>
            <a:ext cx="8128000" cy="4206506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GATK</a:t>
            </a:r>
            <a:r>
              <a:rPr lang="en-US" sz="2800" dirty="0"/>
              <a:t> can be used to filter SNPs.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SelectVariants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--variant </a:t>
            </a:r>
            <a:r>
              <a:rPr lang="en-US" dirty="0" err="1">
                <a:latin typeface="Courier"/>
                <a:cs typeface="Courier"/>
              </a:rPr>
              <a:t>your_vcf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-select 'DP &gt;= 3.0'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restrictAllelesTo</a:t>
            </a:r>
            <a:r>
              <a:rPr lang="en-US" dirty="0">
                <a:latin typeface="Courier"/>
                <a:cs typeface="Courier"/>
              </a:rPr>
              <a:t> BIALLELIC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selectTypeToInclude</a:t>
            </a:r>
            <a:r>
              <a:rPr lang="en-US" dirty="0">
                <a:latin typeface="Courier"/>
                <a:cs typeface="Courier"/>
              </a:rPr>
              <a:t> SNP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 variants based on the experimental purpose and genetic features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92472"/>
          </a:xfrm>
        </p:spPr>
        <p:txBody>
          <a:bodyPr/>
          <a:lstStyle/>
          <a:p>
            <a:r>
              <a:rPr lang="en-US" dirty="0"/>
              <a:t>Falsely discovered SNPs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457" y="1521665"/>
            <a:ext cx="7226300" cy="14414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Can you think about what could result in falsely discovered SNPs using alignment-based SNP methods?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30" y="173097"/>
            <a:ext cx="8830339" cy="542925"/>
          </a:xfrm>
        </p:spPr>
        <p:txBody>
          <a:bodyPr/>
          <a:lstStyle/>
          <a:p>
            <a:r>
              <a:rPr lang="en-US" sz="3200" dirty="0"/>
              <a:t>Alignment-based SNP discovery: 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6957" y="813492"/>
            <a:ext cx="4711700" cy="139065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Misalignments</a:t>
            </a:r>
          </a:p>
          <a:p>
            <a:r>
              <a:rPr lang="en-US" sz="2400" dirty="0">
                <a:latin typeface="+mj-lt"/>
              </a:rPr>
              <a:t>Genome duplications</a:t>
            </a:r>
          </a:p>
          <a:p>
            <a:r>
              <a:rPr lang="en-US" sz="2400" dirty="0">
                <a:latin typeface="+mj-lt"/>
              </a:rPr>
              <a:t>Highly divergent regions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47330" y="793043"/>
            <a:ext cx="7821455" cy="4177360"/>
            <a:chOff x="304800" y="1769167"/>
            <a:chExt cx="7821455" cy="4177360"/>
          </a:xfrm>
        </p:grpSpPr>
        <p:pic>
          <p:nvPicPr>
            <p:cNvPr id="6" name="Picture 5" descr="Screen Shot 2014-11-27 at 12.3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67" y="3429000"/>
              <a:ext cx="5994400" cy="85036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04800" y="4305565"/>
              <a:ext cx="584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The misalignments of RNA-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or DNA-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led to this discovery</a:t>
              </a:r>
            </a:p>
          </p:txBody>
        </p:sp>
        <p:pic>
          <p:nvPicPr>
            <p:cNvPr id="8" name="Picture 7" descr="Screen Shot 2014-11-27 at 12.44.5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162759"/>
              <a:ext cx="4469878" cy="717550"/>
            </a:xfrm>
            <a:prstGeom prst="rect">
              <a:avLst/>
            </a:prstGeom>
          </p:spPr>
        </p:pic>
        <p:pic>
          <p:nvPicPr>
            <p:cNvPr id="9" name="Picture 8" descr="Screen Shot 2014-11-27 at 12.47.1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2822" y="1769167"/>
              <a:ext cx="1643433" cy="4177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99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397"/>
            <a:ext cx="8229600" cy="723900"/>
          </a:xfrm>
        </p:spPr>
        <p:txBody>
          <a:bodyPr/>
          <a:lstStyle/>
          <a:p>
            <a:r>
              <a:rPr lang="en-US" sz="36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483" y="1067963"/>
            <a:ext cx="7658100" cy="3403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Overview of genomic variants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Data for variant discovery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Bioinformatics of variant discovery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Annotation of genomic variants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6EB6-A004-AE44-830E-D5C26C5E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9" y="73340"/>
            <a:ext cx="8890561" cy="752245"/>
          </a:xfrm>
        </p:spPr>
        <p:txBody>
          <a:bodyPr/>
          <a:lstStyle/>
          <a:p>
            <a:r>
              <a:rPr lang="en-US" dirty="0" err="1"/>
              <a:t>DeepVariant</a:t>
            </a:r>
            <a:br>
              <a:rPr lang="en-US" dirty="0"/>
            </a:br>
            <a:r>
              <a:rPr lang="en-US" sz="2000" dirty="0"/>
              <a:t>(alignment-based but with deep learning to infer genotypes)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ED61-A0F2-C247-B48B-32FEFCF2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86DA7E-D837-1349-BD31-3A087C0E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2" y="1178286"/>
            <a:ext cx="7376947" cy="368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3B3B48-0253-EE43-AF4B-12799ECAE465}"/>
              </a:ext>
            </a:extLst>
          </p:cNvPr>
          <p:cNvSpPr/>
          <p:nvPr/>
        </p:nvSpPr>
        <p:spPr>
          <a:xfrm>
            <a:off x="616527" y="4866760"/>
            <a:ext cx="25403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Nature Biotechnology 36:983–987(2018)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97D2C-4CD0-9447-8295-22057AFF17BA}"/>
              </a:ext>
            </a:extLst>
          </p:cNvPr>
          <p:cNvSpPr txBox="1"/>
          <p:nvPr/>
        </p:nvSpPr>
        <p:spPr>
          <a:xfrm>
            <a:off x="457200" y="877672"/>
            <a:ext cx="766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universal SNP and small-indel variant caller using deep neural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31ACE-F174-2B4E-A854-ECB55CA24AD9}"/>
              </a:ext>
            </a:extLst>
          </p:cNvPr>
          <p:cNvSpPr/>
          <p:nvPr/>
        </p:nvSpPr>
        <p:spPr>
          <a:xfrm>
            <a:off x="2010320" y="1418596"/>
            <a:ext cx="228155" cy="120147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5A2B7-D20B-8B4B-B0B9-D8F7F4707BC0}"/>
              </a:ext>
            </a:extLst>
          </p:cNvPr>
          <p:cNvSpPr txBox="1"/>
          <p:nvPr/>
        </p:nvSpPr>
        <p:spPr>
          <a:xfrm>
            <a:off x="6877342" y="1182999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4EBE9B4-02B4-734C-A390-E00742FDB3E0}"/>
              </a:ext>
            </a:extLst>
          </p:cNvPr>
          <p:cNvSpPr/>
          <p:nvPr/>
        </p:nvSpPr>
        <p:spPr>
          <a:xfrm flipV="1">
            <a:off x="7366987" y="1603300"/>
            <a:ext cx="316258" cy="30327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18" y="205979"/>
            <a:ext cx="4857530" cy="542925"/>
          </a:xfrm>
        </p:spPr>
        <p:txBody>
          <a:bodyPr/>
          <a:lstStyle/>
          <a:p>
            <a:r>
              <a:rPr lang="en-US" dirty="0"/>
              <a:t>Mutations in coding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98" y="978326"/>
            <a:ext cx="8672285" cy="39591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Gene coding regions</a:t>
            </a:r>
          </a:p>
          <a:p>
            <a:r>
              <a:rPr lang="en-US" b="1" dirty="0"/>
              <a:t>Synonymous</a:t>
            </a:r>
            <a:r>
              <a:rPr lang="en-US" dirty="0"/>
              <a:t>: changes that do not alter</a:t>
            </a:r>
          </a:p>
          <a:p>
            <a:pPr marL="0" indent="0">
              <a:buNone/>
            </a:pPr>
            <a:r>
              <a:rPr lang="en-US" dirty="0"/>
              <a:t>                                the encoded amino acid</a:t>
            </a:r>
          </a:p>
          <a:p>
            <a:r>
              <a:rPr lang="en-US" b="1" dirty="0"/>
              <a:t>Non-synonymous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Missense</a:t>
            </a:r>
            <a:r>
              <a:rPr lang="en-US" dirty="0"/>
              <a:t>: changes that alter encoded amino acid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Nonsense</a:t>
            </a:r>
            <a:r>
              <a:rPr lang="en-US" dirty="0"/>
              <a:t>: changes that produce a stop codon from an amino acid codon, resulting in a shortened protein</a:t>
            </a:r>
          </a:p>
          <a:p>
            <a:r>
              <a:rPr lang="en-US" b="1" dirty="0"/>
              <a:t>Frameshift</a:t>
            </a:r>
            <a:r>
              <a:rPr lang="en-US" dirty="0"/>
              <a:t> (caused by insertion/deletion)</a:t>
            </a:r>
          </a:p>
          <a:p>
            <a:pPr marL="0" indent="0">
              <a:buNone/>
            </a:pPr>
            <a:r>
              <a:rPr lang="en-US" b="1" dirty="0"/>
              <a:t>Splicing sites</a:t>
            </a:r>
          </a:p>
          <a:p>
            <a:pPr marL="0" indent="0">
              <a:buNone/>
            </a:pPr>
            <a:r>
              <a:rPr lang="en-US" dirty="0"/>
              <a:t>Of an intron, a donor site (5' end of the intron) and an acceptor site (3' end of the intron) are required for splicing.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99583F-4583-0F42-B658-712924DD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747" y="205979"/>
            <a:ext cx="4060036" cy="225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09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Variant annotation - </a:t>
            </a:r>
            <a:r>
              <a:rPr lang="en-US" sz="3200" dirty="0" err="1"/>
              <a:t>SnpEff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1946"/>
            <a:ext cx="8229600" cy="318663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+mj-lt"/>
              </a:rPr>
              <a:t>SnpEff</a:t>
            </a:r>
            <a:r>
              <a:rPr lang="en-US" sz="2400" dirty="0">
                <a:latin typeface="+mj-lt"/>
              </a:rPr>
              <a:t> is a variant annotation and effect prediction tool. It annotates and predicts the effects of variants on genes.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Input data:</a:t>
            </a:r>
          </a:p>
          <a:p>
            <a:r>
              <a:rPr lang="en-US" sz="2400" dirty="0">
                <a:latin typeface="+mj-lt"/>
              </a:rPr>
              <a:t>Genome annotation database</a:t>
            </a:r>
          </a:p>
          <a:p>
            <a:r>
              <a:rPr lang="en-US" sz="2400" dirty="0">
                <a:latin typeface="+mj-lt"/>
              </a:rPr>
              <a:t>Variant data: VCF file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Running: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java -jar </a:t>
            </a:r>
            <a:r>
              <a:rPr lang="en-US" sz="2400" dirty="0" err="1">
                <a:latin typeface="Courier"/>
                <a:cs typeface="Courier"/>
              </a:rPr>
              <a:t>snpEff.jar</a:t>
            </a:r>
            <a:r>
              <a:rPr lang="en-US" sz="2400" dirty="0">
                <a:latin typeface="Courier"/>
                <a:cs typeface="Courier"/>
              </a:rPr>
              <a:t> GRCh37.75 </a:t>
            </a:r>
            <a:r>
              <a:rPr lang="en-US" sz="2400" dirty="0" err="1">
                <a:latin typeface="Courier"/>
                <a:cs typeface="Courier"/>
              </a:rPr>
              <a:t>my.vcf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700" y="4428709"/>
            <a:ext cx="605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Cingolani</a:t>
            </a:r>
            <a:r>
              <a:rPr lang="en-US" sz="1600" dirty="0"/>
              <a:t> P, et al., DM. Fly (Austin). 2012 Apr-Jun;6(2):80-92.</a:t>
            </a:r>
          </a:p>
        </p:txBody>
      </p:sp>
    </p:spTree>
    <p:extLst>
      <p:ext uri="{BB962C8B-B14F-4D97-AF65-F5344CB8AC3E}">
        <p14:creationId xmlns:p14="http://schemas.microsoft.com/office/powerpoint/2010/main" val="2071944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102393"/>
            <a:ext cx="5689600" cy="481986"/>
          </a:xfrm>
        </p:spPr>
        <p:txBody>
          <a:bodyPr/>
          <a:lstStyle/>
          <a:p>
            <a:r>
              <a:rPr lang="en-US" dirty="0"/>
              <a:t>Detailed effect list from </a:t>
            </a:r>
            <a:r>
              <a:rPr lang="en-US" dirty="0" err="1"/>
              <a:t>SnpEff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922180"/>
              </p:ext>
            </p:extLst>
          </p:nvPr>
        </p:nvGraphicFramePr>
        <p:xfrm>
          <a:off x="457200" y="581086"/>
          <a:ext cx="7935686" cy="4495757"/>
        </p:xfrm>
        <a:graphic>
          <a:graphicData uri="http://schemas.openxmlformats.org/drawingml/2006/table">
            <a:tbl>
              <a:tblPr/>
              <a:tblGrid>
                <a:gridCol w="262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9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Effect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Note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is in an </a:t>
                      </a:r>
                      <a:r>
                        <a:rPr lang="en-US" sz="1200" b="1" i="0" u="none" strike="noStrike" dirty="0" err="1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5′UTR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5′UTR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variant in 5′UTR region produces a three base sequence that can be a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91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SPLICE_SITE_ACCEPTOR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acceptor site (defined as two bases before exon start, except for the first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1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SPLICE_SITE_DONOR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donor site (defined as two bases after coding exon end, except for the last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 non-start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SYNONYMOUS_START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another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CDS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CDS.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GENE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hits a gene.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vairant hist an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deletion removes the whole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NON_SYNONYMOUS_CODING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a different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the same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FRAME_SHIFT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Insertion or deletion causes a frame 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changed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091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more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STOP_GAINED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Variant causes a 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SYNONYMOUS_STOP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stop codon to be mutated into another stop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STOP_LOST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Variant causes stop codon to be mutated into a non-stop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hist and intron. Technically, hits no exon in the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3′UTR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3′UTR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intronic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14697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</a:t>
                      </a:r>
                      <a:r>
                        <a:rPr lang="en-US" sz="7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7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432277-79FC-3929-018D-3C1063C74650}"/>
              </a:ext>
            </a:extLst>
          </p:cNvPr>
          <p:cNvSpPr txBox="1"/>
          <p:nvPr/>
        </p:nvSpPr>
        <p:spPr>
          <a:xfrm>
            <a:off x="1528354" y="2230446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Missense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96739824-BA5F-13F7-9766-1C3FC1C724A4}"/>
              </a:ext>
            </a:extLst>
          </p:cNvPr>
          <p:cNvSpPr/>
          <p:nvPr/>
        </p:nvSpPr>
        <p:spPr>
          <a:xfrm>
            <a:off x="1983102" y="2571750"/>
            <a:ext cx="195943" cy="197576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777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87BB-F1D8-FA47-0770-DD46698B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predicting the effects of missense mutations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7303F-E575-2F13-40ED-4B91C2CC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8" name="Picture 7" descr="A close-up of a message&#10;&#10;AI-generated content may be incorrect.">
            <a:extLst>
              <a:ext uri="{FF2B5EF4-FFF2-40B4-BE49-F238E27FC236}">
                <a16:creationId xmlns:a16="http://schemas.microsoft.com/office/drawing/2014/main" id="{BC1AD085-E616-D99E-8167-3E178CB0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1283387"/>
            <a:ext cx="4418803" cy="9831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0054B1-E52B-D72D-6A5E-14628F72F2BB}"/>
              </a:ext>
            </a:extLst>
          </p:cNvPr>
          <p:cNvSpPr txBox="1"/>
          <p:nvPr/>
        </p:nvSpPr>
        <p:spPr>
          <a:xfrm>
            <a:off x="809073" y="880918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Alphamissense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(Google)</a:t>
            </a:r>
          </a:p>
        </p:txBody>
      </p:sp>
      <p:pic>
        <p:nvPicPr>
          <p:cNvPr id="13" name="Picture 12" descr="A screenshot of a website&#10;&#10;AI-generated content may be incorrect.">
            <a:extLst>
              <a:ext uri="{FF2B5EF4-FFF2-40B4-BE49-F238E27FC236}">
                <a16:creationId xmlns:a16="http://schemas.microsoft.com/office/drawing/2014/main" id="{235E1614-8A48-8E34-D704-8B825CDC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198" y="1281028"/>
            <a:ext cx="4117353" cy="8941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C78FA2-6DAF-212D-712F-543532447DB7}"/>
              </a:ext>
            </a:extLst>
          </p:cNvPr>
          <p:cNvSpPr txBox="1"/>
          <p:nvPr/>
        </p:nvSpPr>
        <p:spPr>
          <a:xfrm>
            <a:off x="6062080" y="880918"/>
            <a:ext cx="1678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ESM1b (Meta)</a:t>
            </a:r>
          </a:p>
        </p:txBody>
      </p:sp>
      <p:pic>
        <p:nvPicPr>
          <p:cNvPr id="16" name="Picture 15" descr="A diagram of a protein sequence&#10;&#10;AI-generated content may be incorrect.">
            <a:extLst>
              <a:ext uri="{FF2B5EF4-FFF2-40B4-BE49-F238E27FC236}">
                <a16:creationId xmlns:a16="http://schemas.microsoft.com/office/drawing/2014/main" id="{0976D045-7EBC-E47B-A5DC-FBE778F02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714" y="2538153"/>
            <a:ext cx="4763237" cy="2140876"/>
          </a:xfrm>
          <a:prstGeom prst="rect">
            <a:avLst/>
          </a:prstGeom>
        </p:spPr>
      </p:pic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D03AE48-BDA4-9286-2824-A23DDAF2D8A4}"/>
              </a:ext>
            </a:extLst>
          </p:cNvPr>
          <p:cNvSpPr/>
          <p:nvPr/>
        </p:nvSpPr>
        <p:spPr>
          <a:xfrm>
            <a:off x="588818" y="3214254"/>
            <a:ext cx="1489363" cy="574963"/>
          </a:xfrm>
          <a:prstGeom prst="parallelogram">
            <a:avLst>
              <a:gd name="adj" fmla="val 55121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diagram of a number of numbers&#10;&#10;AI-generated content may be incorrect.">
            <a:extLst>
              <a:ext uri="{FF2B5EF4-FFF2-40B4-BE49-F238E27FC236}">
                <a16:creationId xmlns:a16="http://schemas.microsoft.com/office/drawing/2014/main" id="{B253170F-CC5B-1188-889D-808AD6CDE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18" y="2279509"/>
            <a:ext cx="2904075" cy="248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81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440"/>
            <a:ext cx="8229600" cy="3400516"/>
          </a:xfrm>
        </p:spPr>
        <p:txBody>
          <a:bodyPr/>
          <a:lstStyle/>
          <a:p>
            <a:r>
              <a:rPr lang="en-US" sz="2400" dirty="0"/>
              <a:t>The strategy to generate data for SNP discovery is dependent on experimental purposes, genetic features of the population, and budgets.</a:t>
            </a:r>
          </a:p>
          <a:p>
            <a:endParaRPr lang="en-US" sz="2400" dirty="0"/>
          </a:p>
          <a:p>
            <a:r>
              <a:rPr lang="en-US" sz="2400" dirty="0"/>
              <a:t>A standard approach for SNP discovery is through mapping reads to reference sequences, thereby identifying variants between reads and reference. The most popular method is GATK.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0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39" y="1092820"/>
            <a:ext cx="4535769" cy="334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3448" y="231488"/>
            <a:ext cx="8229600" cy="461665"/>
          </a:xfrm>
        </p:spPr>
        <p:txBody>
          <a:bodyPr/>
          <a:lstStyle/>
          <a:p>
            <a:r>
              <a:rPr lang="en-US" dirty="0">
                <a:latin typeface="+mn-lt"/>
              </a:rPr>
              <a:t>Genomic</a:t>
            </a:r>
            <a:r>
              <a:rPr lang="en-US" baseline="0" dirty="0">
                <a:latin typeface="+mn-lt"/>
              </a:rPr>
              <a:t> variants (</a:t>
            </a:r>
            <a:r>
              <a:rPr lang="en-US" baseline="0" dirty="0" err="1">
                <a:latin typeface="+mn-lt"/>
              </a:rPr>
              <a:t>ploymorphisms</a:t>
            </a:r>
            <a:r>
              <a:rPr lang="en-US" baseline="0" dirty="0">
                <a:latin typeface="+mn-lt"/>
              </a:rPr>
              <a:t>)</a:t>
            </a:r>
            <a:endParaRPr lang="en-US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516" y="193742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2. INDEL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907" y="98792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1. SNP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755" y="2763136"/>
            <a:ext cx="41632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3. genomic structural variation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+mn-lt"/>
              </a:rPr>
              <a:t>copy number variation, including</a:t>
            </a:r>
          </a:p>
          <a:p>
            <a:r>
              <a:rPr lang="en-US" sz="2000" dirty="0">
                <a:latin typeface="+mn-lt"/>
              </a:rPr>
              <a:t>      presence/absence variation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+mn-lt"/>
              </a:rPr>
              <a:t>other re-arrangements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74609-B8DA-397E-2E3C-C6D1A2F102BE}"/>
              </a:ext>
            </a:extLst>
          </p:cNvPr>
          <p:cNvSpPr txBox="1"/>
          <p:nvPr/>
        </p:nvSpPr>
        <p:spPr>
          <a:xfrm>
            <a:off x="408755" y="4388474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4. Chromosomal alternations</a:t>
            </a:r>
          </a:p>
        </p:txBody>
      </p:sp>
    </p:spTree>
    <p:extLst>
      <p:ext uri="{BB962C8B-B14F-4D97-AF65-F5344CB8AC3E}">
        <p14:creationId xmlns:p14="http://schemas.microsoft.com/office/powerpoint/2010/main" val="329197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194" y="102392"/>
            <a:ext cx="8229600" cy="97149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Intra-species genome rearrangements and structural variation (SV)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4" y="1173950"/>
            <a:ext cx="8536781" cy="1693813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Variation of </a:t>
            </a:r>
            <a:r>
              <a:rPr lang="en-US" sz="2400" i="1" dirty="0"/>
              <a:t>50 bp </a:t>
            </a:r>
            <a:r>
              <a:rPr lang="en-US" sz="2400" dirty="0"/>
              <a:t>to several Mb in size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Balanced variation </a:t>
            </a:r>
            <a:r>
              <a:rPr lang="en-US" sz="2400" dirty="0"/>
              <a:t>- Inversion, translocation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/>
              <a:t>Unbalanced variation</a:t>
            </a:r>
            <a:r>
              <a:rPr lang="en-US" sz="240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- Copy number variation (CNV), Presence/Absence variation (PAV)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14BB4-5C4D-8E40-814F-FB4DF97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81B-B58F-F74A-B828-4E4CDAFF89E5}" type="slidenum">
              <a:rPr lang="en-US" smtClean="0"/>
              <a:t>3</a:t>
            </a:fld>
            <a:endParaRPr lang="en-US"/>
          </a:p>
        </p:txBody>
      </p:sp>
      <p:pic>
        <p:nvPicPr>
          <p:cNvPr id="5" name="Google Shape;127;p21">
            <a:extLst>
              <a:ext uri="{FF2B5EF4-FFF2-40B4-BE49-F238E27FC236}">
                <a16:creationId xmlns:a16="http://schemas.microsoft.com/office/drawing/2014/main" id="{5ACA4C96-6933-2456-59DB-FA06C592C5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3371" y="2936521"/>
            <a:ext cx="4883084" cy="210458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8;p21">
            <a:extLst>
              <a:ext uri="{FF2B5EF4-FFF2-40B4-BE49-F238E27FC236}">
                <a16:creationId xmlns:a16="http://schemas.microsoft.com/office/drawing/2014/main" id="{71396E51-D202-8715-8E4D-1FEDA553CB5F}"/>
              </a:ext>
            </a:extLst>
          </p:cNvPr>
          <p:cNvSpPr/>
          <p:nvPr/>
        </p:nvSpPr>
        <p:spPr>
          <a:xfrm>
            <a:off x="5886643" y="4204702"/>
            <a:ext cx="1584722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Coletta et al., Genome Biol, 2021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6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1039"/>
            <a:ext cx="8229600" cy="542925"/>
          </a:xfrm>
        </p:spPr>
        <p:txBody>
          <a:bodyPr/>
          <a:lstStyle/>
          <a:p>
            <a:r>
              <a:rPr lang="en-US" sz="3200" dirty="0"/>
              <a:t>Genomic variants - SNPs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2199" y="1071310"/>
            <a:ext cx="8667456" cy="318203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SNP stands for single nucleotide polymorphism.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Frequencies of SNPs are depended on species. For example, millions of SNPs have been discovered in human.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Most SNPs are bi-allelic. (mutation rate per site is about 10</a:t>
            </a:r>
            <a:r>
              <a:rPr lang="en-US" sz="2400" baseline="30000" dirty="0"/>
              <a:t>-8</a:t>
            </a:r>
            <a:r>
              <a:rPr lang="en-US" sz="24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Most possess no or marginal functional impacts but some could have important phenotypic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86619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DD89-3FB8-2312-7378-AF52AE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to T is a common mutation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4B0C-9E93-2456-6EDA-05810D0F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 descr="A chemical structure with text and numbers&#10;&#10;AI-generated content may be incorrect.">
            <a:extLst>
              <a:ext uri="{FF2B5EF4-FFF2-40B4-BE49-F238E27FC236}">
                <a16:creationId xmlns:a16="http://schemas.microsoft.com/office/drawing/2014/main" id="{AE38A2B4-5AA0-EAD5-294C-D1A47767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025" y="2285184"/>
            <a:ext cx="1236897" cy="1408160"/>
          </a:xfrm>
          <a:prstGeom prst="rect">
            <a:avLst/>
          </a:prstGeom>
        </p:spPr>
      </p:pic>
      <p:pic>
        <p:nvPicPr>
          <p:cNvPr id="9" name="Picture 8" descr="A chemical formula with numbers and letters&#10;&#10;AI-generated content may be incorrect.">
            <a:extLst>
              <a:ext uri="{FF2B5EF4-FFF2-40B4-BE49-F238E27FC236}">
                <a16:creationId xmlns:a16="http://schemas.microsoft.com/office/drawing/2014/main" id="{EE91D1BC-B6FB-973E-AB8E-953A521E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5" y="861995"/>
            <a:ext cx="888672" cy="1352903"/>
          </a:xfrm>
          <a:prstGeom prst="rect">
            <a:avLst/>
          </a:prstGeom>
        </p:spPr>
      </p:pic>
      <p:pic>
        <p:nvPicPr>
          <p:cNvPr id="11" name="Picture 10" descr="A chemical structure with letters and numbers&#10;&#10;AI-generated content may be incorrect.">
            <a:extLst>
              <a:ext uri="{FF2B5EF4-FFF2-40B4-BE49-F238E27FC236}">
                <a16:creationId xmlns:a16="http://schemas.microsoft.com/office/drawing/2014/main" id="{67DA1C4C-ADF4-B8F7-28DC-5F3C98128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026" y="882187"/>
            <a:ext cx="1236897" cy="1332712"/>
          </a:xfrm>
          <a:prstGeom prst="rect">
            <a:avLst/>
          </a:prstGeom>
        </p:spPr>
      </p:pic>
      <p:pic>
        <p:nvPicPr>
          <p:cNvPr id="13" name="Picture 12" descr="A diagram of a chemical structure&#10;&#10;AI-generated content may be incorrect.">
            <a:extLst>
              <a:ext uri="{FF2B5EF4-FFF2-40B4-BE49-F238E27FC236}">
                <a16:creationId xmlns:a16="http://schemas.microsoft.com/office/drawing/2014/main" id="{A6225B9C-AE9A-53AB-DE2A-9D0D368D2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091798"/>
            <a:ext cx="5042312" cy="2656896"/>
          </a:xfrm>
          <a:prstGeom prst="rect">
            <a:avLst/>
          </a:prstGeom>
        </p:spPr>
      </p:pic>
      <p:pic>
        <p:nvPicPr>
          <p:cNvPr id="15" name="Picture 14" descr="A diagram of a chemical structure&#10;&#10;AI-generated content may be incorrect.">
            <a:extLst>
              <a:ext uri="{FF2B5EF4-FFF2-40B4-BE49-F238E27FC236}">
                <a16:creationId xmlns:a16="http://schemas.microsoft.com/office/drawing/2014/main" id="{AECA0903-1713-0563-4039-959DD7793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5825" y="2285184"/>
            <a:ext cx="888672" cy="141617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182EA7-7F4B-336A-E676-A1892EDB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43" y="3891567"/>
            <a:ext cx="2006711" cy="114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5BC6DA-C4F8-0FB3-5288-6EE94C59FA7B}"/>
              </a:ext>
            </a:extLst>
          </p:cNvPr>
          <p:cNvSpPr txBox="1"/>
          <p:nvPr/>
        </p:nvSpPr>
        <p:spPr>
          <a:xfrm>
            <a:off x="200331" y="4814410"/>
            <a:ext cx="679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latin typeface="+mn-lt"/>
              </a:rPr>
              <a:t>wikipedia</a:t>
            </a:r>
            <a:endParaRPr lang="en-US" sz="1000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8710D6-46ED-995D-139F-D5FD36AE3A7B}"/>
              </a:ext>
            </a:extLst>
          </p:cNvPr>
          <p:cNvSpPr txBox="1"/>
          <p:nvPr/>
        </p:nvSpPr>
        <p:spPr>
          <a:xfrm>
            <a:off x="379423" y="1034314"/>
            <a:ext cx="533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UV light: C&gt;T mutations in skin cells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Yu et al, 2024, Nature Reviews Genetics 25: 548–562</a:t>
            </a:r>
          </a:p>
        </p:txBody>
      </p:sp>
    </p:spTree>
    <p:extLst>
      <p:ext uri="{BB962C8B-B14F-4D97-AF65-F5344CB8AC3E}">
        <p14:creationId xmlns:p14="http://schemas.microsoft.com/office/powerpoint/2010/main" val="411198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471" y="1076384"/>
            <a:ext cx="5365189" cy="2382191"/>
          </a:xfrm>
        </p:spPr>
        <p:txBody>
          <a:bodyPr wrap="square">
            <a:spAutoFit/>
          </a:bodyPr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sz="2400" dirty="0">
                <a:latin typeface="+mj-lt"/>
                <a:ea typeface="ＭＳ Ｐゴシック" charset="0"/>
                <a:cs typeface="Palatino" charset="0"/>
              </a:rPr>
              <a:t>Genetic markers to map the genetic controlling of traits (quality traits, quantitative traits, gene expression, etc.)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400" dirty="0">
                <a:latin typeface="+mj-lt"/>
                <a:ea typeface="ＭＳ Ｐゴシック" charset="0"/>
                <a:cs typeface="Palatino" charset="0"/>
              </a:rPr>
              <a:t>Markers to construct phylogenetic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 applications of SNPs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941" y="2379054"/>
            <a:ext cx="2396347" cy="2558467"/>
          </a:xfrm>
          <a:prstGeom prst="rect">
            <a:avLst/>
          </a:prstGeom>
        </p:spPr>
      </p:pic>
      <p:pic>
        <p:nvPicPr>
          <p:cNvPr id="6" name="Picture 5" descr="Screenshot 2016-03-24 10.12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15" y="766224"/>
            <a:ext cx="3391725" cy="1501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177301-C010-E043-A5A3-DC82B1E01C3D}"/>
              </a:ext>
            </a:extLst>
          </p:cNvPr>
          <p:cNvSpPr txBox="1"/>
          <p:nvPr/>
        </p:nvSpPr>
        <p:spPr>
          <a:xfrm>
            <a:off x="653621" y="3907789"/>
            <a:ext cx="4311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monitor pathogen evolution</a:t>
            </a:r>
          </a:p>
        </p:txBody>
      </p:sp>
    </p:spTree>
    <p:extLst>
      <p:ext uri="{BB962C8B-B14F-4D97-AF65-F5344CB8AC3E}">
        <p14:creationId xmlns:p14="http://schemas.microsoft.com/office/powerpoint/2010/main" val="1538027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263"/>
            <a:ext cx="8229600" cy="931334"/>
          </a:xfrm>
        </p:spPr>
        <p:txBody>
          <a:bodyPr/>
          <a:lstStyle/>
          <a:p>
            <a:r>
              <a:rPr lang="en-US" dirty="0"/>
              <a:t>Next-Generation Sequencing to generate data for variant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304187" y="1255455"/>
            <a:ext cx="3966314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endParaRPr lang="en-US" sz="2000" dirty="0">
              <a:solidFill>
                <a:srgbClr val="7F7F7F"/>
              </a:solidFill>
              <a:latin typeface="Courier"/>
              <a:ea typeface="ＭＳ Ｐゴシック" charset="-128"/>
              <a:cs typeface="Courier"/>
            </a:endParaRPr>
          </a:p>
          <a:p>
            <a:pPr algn="ctr">
              <a:defRPr/>
            </a:pP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0D49D-3847-534C-9DA6-9D7D54E74F3C}"/>
              </a:ext>
            </a:extLst>
          </p:cNvPr>
          <p:cNvSpPr txBox="1"/>
          <p:nvPr/>
        </p:nvSpPr>
        <p:spPr>
          <a:xfrm>
            <a:off x="5680665" y="3392197"/>
            <a:ext cx="2340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Heterozygous call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(diploid genome)</a:t>
            </a:r>
          </a:p>
        </p:txBody>
      </p:sp>
    </p:spTree>
    <p:extLst>
      <p:ext uri="{BB962C8B-B14F-4D97-AF65-F5344CB8AC3E}">
        <p14:creationId xmlns:p14="http://schemas.microsoft.com/office/powerpoint/2010/main" val="29725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681038"/>
          </a:xfrm>
        </p:spPr>
        <p:txBody>
          <a:bodyPr/>
          <a:lstStyle/>
          <a:p>
            <a:r>
              <a:rPr lang="en-US" sz="3200" dirty="0"/>
              <a:t>Approaches for 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0" y="914399"/>
            <a:ext cx="7835900" cy="3923111"/>
          </a:xfrm>
        </p:spPr>
        <p:txBody>
          <a:bodyPr/>
          <a:lstStyle/>
          <a:p>
            <a:r>
              <a:rPr lang="en-US" sz="2400" b="1" dirty="0"/>
              <a:t>Whole genome sequencing </a:t>
            </a:r>
            <a:r>
              <a:rPr lang="en-US" sz="2400" dirty="0"/>
              <a:t>(WGS): high genome coverage but costly for large genomes</a:t>
            </a:r>
          </a:p>
          <a:p>
            <a:r>
              <a:rPr lang="en-US" sz="2400" b="1" dirty="0" err="1"/>
              <a:t>Exome</a:t>
            </a:r>
            <a:r>
              <a:rPr lang="en-US" sz="2400" b="1" dirty="0"/>
              <a:t>-capture sequencing</a:t>
            </a:r>
            <a:r>
              <a:rPr lang="en-US" sz="2400" dirty="0"/>
              <a:t>: target on genic regions but still expensive to perform large number of samples</a:t>
            </a:r>
          </a:p>
          <a:p>
            <a:r>
              <a:rPr lang="en-US" sz="2400" b="1" dirty="0"/>
              <a:t>RNA sequencing </a:t>
            </a:r>
            <a:r>
              <a:rPr lang="en-US" sz="2400" dirty="0"/>
              <a:t>(RNA-seq): obtain data on genic regions and provide expression information</a:t>
            </a:r>
          </a:p>
          <a:p>
            <a:r>
              <a:rPr lang="en-US" sz="2400" b="1" dirty="0"/>
              <a:t>Genotyping-By-Sequencing</a:t>
            </a:r>
            <a:r>
              <a:rPr lang="en-US" sz="2400" dirty="0"/>
              <a:t> (GBS): cost-efficient and high-throughput approach</a:t>
            </a:r>
          </a:p>
          <a:p>
            <a:r>
              <a:rPr lang="en-US" sz="2400" b="1" dirty="0"/>
              <a:t>Skim sequencing</a:t>
            </a:r>
            <a:r>
              <a:rPr lang="en-US" sz="2400" dirty="0"/>
              <a:t>: low-depth WGS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75045</TotalTime>
  <Words>1788</Words>
  <Application>Microsoft Macintosh PowerPoint</Application>
  <PresentationFormat>On-screen Show (16:9)</PresentationFormat>
  <Paragraphs>331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Courier</vt:lpstr>
      <vt:lpstr>Courier New</vt:lpstr>
      <vt:lpstr>Helvetica</vt:lpstr>
      <vt:lpstr>Optima</vt:lpstr>
      <vt:lpstr>Verdana</vt:lpstr>
      <vt:lpstr>Office Theme</vt:lpstr>
      <vt:lpstr>Genomic variants  Bioinformatics Applications (PLPTH813)</vt:lpstr>
      <vt:lpstr>Outline</vt:lpstr>
      <vt:lpstr>Genomic variants (ploymorphisms)</vt:lpstr>
      <vt:lpstr>Intra-species genome rearrangements and structural variation (SV)</vt:lpstr>
      <vt:lpstr>Genomic variants - SNPs</vt:lpstr>
      <vt:lpstr>C to T is a common mutation</vt:lpstr>
      <vt:lpstr>Example applications of SNPs</vt:lpstr>
      <vt:lpstr>Next-Generation Sequencing to generate data for variant discovery</vt:lpstr>
      <vt:lpstr>Approaches for data generation</vt:lpstr>
      <vt:lpstr>Alignment-based SNP discovery</vt:lpstr>
      <vt:lpstr>Alignment-based SNP discovery, cont.</vt:lpstr>
      <vt:lpstr>Interpretation of the BWA alignment</vt:lpstr>
      <vt:lpstr>edit distance</vt:lpstr>
      <vt:lpstr>Polymorphism based on Alignment + reference genome</vt:lpstr>
      <vt:lpstr>Alignment-based SNP discovery: GATK (1)</vt:lpstr>
      <vt:lpstr>GATK (2)</vt:lpstr>
      <vt:lpstr>GATK (3)</vt:lpstr>
      <vt:lpstr>Falsely discovered SNPs</vt:lpstr>
      <vt:lpstr>Alignment-based SNP discovery: alignment issues</vt:lpstr>
      <vt:lpstr>DeepVariant (alignment-based but with deep learning to infer genotypes)</vt:lpstr>
      <vt:lpstr>Mutations in coding sequences</vt:lpstr>
      <vt:lpstr>Variant annotation - SnpEff</vt:lpstr>
      <vt:lpstr>Detailed effect list from SnpEff</vt:lpstr>
      <vt:lpstr>AI in predicting the effects of missense mutations</vt:lpstr>
      <vt:lpstr>Summary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 Sequencing Technologies</dc:title>
  <dc:creator>Sanzhen Liu</dc:creator>
  <cp:lastModifiedBy>Sanzhen Liu</cp:lastModifiedBy>
  <cp:revision>571</cp:revision>
  <cp:lastPrinted>2013-02-07T13:54:12Z</cp:lastPrinted>
  <dcterms:created xsi:type="dcterms:W3CDTF">2012-03-20T02:03:54Z</dcterms:created>
  <dcterms:modified xsi:type="dcterms:W3CDTF">2025-02-23T22:51:42Z</dcterms:modified>
</cp:coreProperties>
</file>