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9" r:id="rId3"/>
    <p:sldId id="273" r:id="rId4"/>
    <p:sldId id="300" r:id="rId5"/>
    <p:sldId id="271" r:id="rId6"/>
    <p:sldId id="301" r:id="rId7"/>
    <p:sldId id="275" r:id="rId8"/>
    <p:sldId id="299" r:id="rId9"/>
    <p:sldId id="296" r:id="rId10"/>
    <p:sldId id="280" r:id="rId11"/>
    <p:sldId id="276" r:id="rId12"/>
    <p:sldId id="277" r:id="rId13"/>
    <p:sldId id="278" r:id="rId14"/>
    <p:sldId id="279" r:id="rId15"/>
    <p:sldId id="303" r:id="rId16"/>
    <p:sldId id="281" r:id="rId17"/>
    <p:sldId id="282" r:id="rId18"/>
    <p:sldId id="298" r:id="rId19"/>
    <p:sldId id="283" r:id="rId20"/>
    <p:sldId id="285" r:id="rId21"/>
    <p:sldId id="287" r:id="rId22"/>
    <p:sldId id="286" r:id="rId23"/>
    <p:sldId id="302" r:id="rId24"/>
    <p:sldId id="30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92" autoAdjust="0"/>
    <p:restoredTop sz="94835" autoAdjust="0"/>
  </p:normalViewPr>
  <p:slideViewPr>
    <p:cSldViewPr snapToGrid="0" snapToObjects="1">
      <p:cViewPr varScale="1">
        <p:scale>
          <a:sx n="110" d="100"/>
          <a:sy n="110" d="100"/>
        </p:scale>
        <p:origin x="19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66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Lab - NGS Tools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altLang="zh-CN" sz="2800" dirty="0"/>
              <a:t>2</a:t>
            </a:r>
            <a:r>
              <a:rPr lang="en-US" sz="2800" dirty="0"/>
              <a:t>/</a:t>
            </a:r>
            <a:r>
              <a:rPr lang="en-US" altLang="zh-CN" sz="2800" dirty="0"/>
              <a:t>9</a:t>
            </a:r>
            <a:r>
              <a:rPr lang="en-US" sz="2800" dirty="0"/>
              <a:t>/20</a:t>
            </a:r>
            <a:r>
              <a:rPr lang="en-US" altLang="zh-CN" sz="2800" dirty="0"/>
              <a:t>23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seqtk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13" y="3810998"/>
            <a:ext cx="8316686" cy="2930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# list of modules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./</a:t>
            </a:r>
            <a:r>
              <a:rPr lang="en-US" dirty="0" err="1">
                <a:latin typeface="Courier"/>
                <a:cs typeface="Courier"/>
              </a:rPr>
              <a:t>seqtk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detail for each module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./</a:t>
            </a: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seq</a:t>
            </a:r>
          </a:p>
          <a:p>
            <a:pPr marL="0" indent="0">
              <a:buNone/>
            </a:pPr>
            <a:r>
              <a:rPr lang="en-US" dirty="0">
                <a:cs typeface="Courier"/>
              </a:rPr>
              <a:t># set path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export PATH=$PATH:$PWD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0113" y="1047625"/>
            <a:ext cx="8641719" cy="533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err="1">
                <a:solidFill>
                  <a:srgbClr val="17375E"/>
                </a:solidFill>
              </a:rPr>
              <a:t>seqtk</a:t>
            </a:r>
            <a:r>
              <a:rPr lang="en-US" dirty="0"/>
              <a:t> is a fast tool for processing sequences in the FASTA/Q format.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97EE7-7C74-FFF6-B7C7-94BAD9CB9C71}"/>
              </a:ext>
            </a:extLst>
          </p:cNvPr>
          <p:cNvSpPr txBox="1"/>
          <p:nvPr/>
        </p:nvSpPr>
        <p:spPr>
          <a:xfrm>
            <a:off x="370114" y="1581622"/>
            <a:ext cx="86417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 Installation of </a:t>
            </a:r>
            <a:r>
              <a:rPr lang="en-US" sz="2400" dirty="0" err="1"/>
              <a:t>seqtk</a:t>
            </a:r>
            <a:endParaRPr lang="en-US" sz="2400" dirty="0"/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https://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/lh3/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seqtk.git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seqtk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make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seqtk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91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seqtk</a:t>
            </a:r>
            <a:r>
              <a:rPr lang="en-US" sz="3600" dirty="0"/>
              <a:t> -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14" y="1315472"/>
            <a:ext cx="8632372" cy="51832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# randomly sample 10 reads: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sample DH10B.pair1.fq 3 &gt; </a:t>
            </a:r>
            <a:r>
              <a:rPr lang="en-US" dirty="0" err="1">
                <a:latin typeface="Courier"/>
                <a:cs typeface="Courier"/>
              </a:rPr>
              <a:t>example.fq</a:t>
            </a:r>
            <a:endParaRPr lang="en-US" dirty="0">
              <a:latin typeface="Courier"/>
              <a:cs typeface="Courier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convert FASTQ to FASTA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seq </a:t>
            </a:r>
            <a:r>
              <a:rPr lang="en-US" dirty="0" err="1">
                <a:latin typeface="Courier"/>
                <a:cs typeface="Courier"/>
              </a:rPr>
              <a:t>example.fq</a:t>
            </a:r>
            <a:r>
              <a:rPr lang="en-US" dirty="0">
                <a:latin typeface="Courier"/>
                <a:cs typeface="Courier"/>
              </a:rPr>
              <a:t> -A &gt; </a:t>
            </a:r>
            <a:r>
              <a:rPr lang="en-US" dirty="0" err="1">
                <a:latin typeface="Courier"/>
                <a:cs typeface="Courier"/>
              </a:rPr>
              <a:t>example.fa</a:t>
            </a:r>
            <a:endParaRPr lang="en-US" dirty="0">
              <a:latin typeface="Courier"/>
              <a:cs typeface="Courier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format FASTA file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seq </a:t>
            </a:r>
            <a:r>
              <a:rPr lang="en-US" dirty="0" err="1">
                <a:latin typeface="Courier"/>
                <a:cs typeface="Courier"/>
              </a:rPr>
              <a:t>example.fa</a:t>
            </a:r>
            <a:r>
              <a:rPr lang="en-US" dirty="0">
                <a:latin typeface="Courier"/>
                <a:cs typeface="Courier"/>
              </a:rPr>
              <a:t> -l 60 &gt; example.60.fa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reverse complement each sequence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seq -r </a:t>
            </a:r>
            <a:r>
              <a:rPr lang="en-US" dirty="0" err="1">
                <a:latin typeface="Courier"/>
                <a:cs typeface="Courier"/>
              </a:rPr>
              <a:t>example.fq</a:t>
            </a:r>
            <a:r>
              <a:rPr lang="en-US" dirty="0">
                <a:latin typeface="Courier"/>
                <a:cs typeface="Courier"/>
              </a:rPr>
              <a:t> &gt; </a:t>
            </a:r>
            <a:r>
              <a:rPr lang="en-US" dirty="0" err="1">
                <a:latin typeface="Courier"/>
                <a:cs typeface="Courier"/>
              </a:rPr>
              <a:t>example.revcom.fq</a:t>
            </a:r>
            <a:endParaRPr lang="en-US" dirty="0">
              <a:latin typeface="Courier"/>
              <a:cs typeface="Courier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36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seqtk</a:t>
            </a:r>
            <a:r>
              <a:rPr lang="en-US" sz="3600" dirty="0"/>
              <a:t>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04" y="1621023"/>
            <a:ext cx="8952696" cy="3270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 create a file to include the following text:</a:t>
            </a:r>
          </a:p>
          <a:p>
            <a:pPr marL="0" indent="0">
              <a:buNone/>
            </a:pPr>
            <a:r>
              <a:rPr lang="en-US" sz="2000" dirty="0"/>
              <a:t>HWI-ST897:104:C015GACXX:6:1108:10503:138138/1</a:t>
            </a:r>
          </a:p>
          <a:p>
            <a:pPr marL="0" indent="0">
              <a:buNone/>
            </a:pPr>
            <a:r>
              <a:rPr lang="en-US" sz="2000" dirty="0"/>
              <a:t>HWI-ST897:104:C015GACXX:6:1203:8710:91463/1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vi </a:t>
            </a:r>
            <a:r>
              <a:rPr lang="en-US" sz="2000" dirty="0" err="1">
                <a:latin typeface="Courier"/>
                <a:cs typeface="Courier"/>
              </a:rPr>
              <a:t>names.txt</a:t>
            </a:r>
            <a:r>
              <a:rPr lang="en-US" sz="2000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extracted sequences based on the sequence list: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subseq</a:t>
            </a:r>
            <a:r>
              <a:rPr lang="en-US" sz="2000" dirty="0">
                <a:latin typeface="Courier"/>
                <a:cs typeface="Courier"/>
              </a:rPr>
              <a:t> DH10B.pair1.fq </a:t>
            </a:r>
            <a:r>
              <a:rPr lang="en-US" sz="2000" dirty="0" err="1">
                <a:latin typeface="Courier"/>
                <a:cs typeface="Courier"/>
              </a:rPr>
              <a:t>names.txt</a:t>
            </a:r>
            <a:r>
              <a:rPr lang="en-US" sz="2000" dirty="0">
                <a:latin typeface="Courier"/>
                <a:cs typeface="Courier"/>
              </a:rPr>
              <a:t> &gt; </a:t>
            </a:r>
            <a:r>
              <a:rPr lang="en-US" sz="2000" dirty="0" err="1">
                <a:latin typeface="Courier"/>
                <a:cs typeface="Courier"/>
              </a:rPr>
              <a:t>extract.fq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397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seqtk</a:t>
            </a:r>
            <a:r>
              <a:rPr lang="en-US" sz="3600" dirty="0"/>
              <a:t> -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42" y="1342247"/>
            <a:ext cx="8599715" cy="4885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sample paired sequences: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sample -s100 DH10B.pair1.fq 2 &gt; sub1.fq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sample -s100 DH10B.pair2.fq 2 &gt; sub2.fq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sample -s200 DH10B.pair2.fq 2 &gt; sub2b.fq</a:t>
            </a:r>
          </a:p>
        </p:txBody>
      </p:sp>
    </p:spTree>
    <p:extLst>
      <p:ext uri="{BB962C8B-B14F-4D97-AF65-F5344CB8AC3E}">
        <p14:creationId xmlns:p14="http://schemas.microsoft.com/office/powerpoint/2010/main" val="1133708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seqtk</a:t>
            </a:r>
            <a:r>
              <a:rPr lang="en-US" sz="3600" dirty="0"/>
              <a:t> 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1962"/>
            <a:ext cx="8476377" cy="47412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quality trimming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-q 0.05 &gt; qual.trim.05.fq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-q 0.01 &gt; qual.trim.01.fq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/>
              <a:t>### hard trimming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-b 5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&gt; trim5b.fq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-e 5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&gt; trim5e.fq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-b 5 -e 5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&gt; trim5b5e.fq</a:t>
            </a:r>
          </a:p>
        </p:txBody>
      </p:sp>
    </p:spTree>
    <p:extLst>
      <p:ext uri="{BB962C8B-B14F-4D97-AF65-F5344CB8AC3E}">
        <p14:creationId xmlns:p14="http://schemas.microsoft.com/office/powerpoint/2010/main" val="1831469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1844-099E-4491-25AD-4AFB936F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47CF-FF2A-D528-0A80-57E3A6964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75185"/>
            <a:ext cx="8229600" cy="179816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Trimmomatic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to run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Trimmomatic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java -jar $EBROOTTRIMMOMATIC/trimmomatic-0.39.jar …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393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96" y="1445848"/>
            <a:ext cx="8866207" cy="96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wget</a:t>
            </a:r>
            <a:r>
              <a:rPr lang="en-US" sz="1400" dirty="0">
                <a:latin typeface="Courier"/>
                <a:cs typeface="Courier"/>
              </a:rPr>
              <a:t> https://</a:t>
            </a:r>
            <a:r>
              <a:rPr lang="en-US" sz="1400" dirty="0" err="1">
                <a:latin typeface="Courier"/>
                <a:cs typeface="Courier"/>
              </a:rPr>
              <a:t>people.beocat.ksu.edu</a:t>
            </a:r>
            <a:r>
              <a:rPr lang="en-US" sz="1400" dirty="0">
                <a:latin typeface="Courier"/>
                <a:cs typeface="Courier"/>
              </a:rPr>
              <a:t>/~liu3zhen/PLPTH813/data/</a:t>
            </a:r>
            <a:r>
              <a:rPr lang="en-US" sz="1400" dirty="0" err="1">
                <a:latin typeface="Courier"/>
                <a:cs typeface="Courier"/>
              </a:rPr>
              <a:t>EcoliWGS</a:t>
            </a:r>
            <a:r>
              <a:rPr lang="en-US" altLang="zh-CN" sz="1400" dirty="0">
                <a:latin typeface="Courier"/>
                <a:cs typeface="Courier"/>
              </a:rPr>
              <a:t>/p</a:t>
            </a:r>
            <a:r>
              <a:rPr lang="en-US" sz="1400" dirty="0">
                <a:latin typeface="Courier"/>
                <a:cs typeface="Courier"/>
              </a:rPr>
              <a:t>1.fq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wget</a:t>
            </a:r>
            <a:r>
              <a:rPr lang="en-US" sz="1400" dirty="0">
                <a:latin typeface="Courier"/>
                <a:cs typeface="Courier"/>
              </a:rPr>
              <a:t> https://</a:t>
            </a:r>
            <a:r>
              <a:rPr lang="en-US" sz="1400" dirty="0" err="1">
                <a:latin typeface="Courier"/>
                <a:cs typeface="Courier"/>
              </a:rPr>
              <a:t>people.beocat.ksu.edu</a:t>
            </a:r>
            <a:r>
              <a:rPr lang="en-US" sz="1400" dirty="0">
                <a:latin typeface="Courier"/>
                <a:cs typeface="Courier"/>
              </a:rPr>
              <a:t>/~liu3zhen/PLPTH813/data/</a:t>
            </a:r>
            <a:r>
              <a:rPr lang="en-US" sz="1400" dirty="0" err="1">
                <a:latin typeface="Courier"/>
                <a:cs typeface="Courier"/>
              </a:rPr>
              <a:t>EcoliWGS</a:t>
            </a:r>
            <a:r>
              <a:rPr lang="en-US" altLang="zh-CN" sz="1400" dirty="0">
                <a:latin typeface="Courier"/>
                <a:cs typeface="Courier"/>
              </a:rPr>
              <a:t>/p2</a:t>
            </a:r>
            <a:r>
              <a:rPr lang="en-US" sz="1400" dirty="0">
                <a:latin typeface="Courier"/>
                <a:cs typeface="Courier"/>
              </a:rPr>
              <a:t>.fq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wget</a:t>
            </a:r>
            <a:r>
              <a:rPr lang="en-US" sz="1400" dirty="0">
                <a:latin typeface="Courier"/>
                <a:cs typeface="Courier"/>
              </a:rPr>
              <a:t> https://</a:t>
            </a:r>
            <a:r>
              <a:rPr lang="en-US" sz="1400" dirty="0" err="1">
                <a:latin typeface="Courier"/>
                <a:cs typeface="Courier"/>
              </a:rPr>
              <a:t>people.beocat.ksu.edu</a:t>
            </a:r>
            <a:r>
              <a:rPr lang="en-US" sz="1400" dirty="0">
                <a:latin typeface="Courier"/>
                <a:cs typeface="Courier"/>
              </a:rPr>
              <a:t>/~liu3zhen/PLPTH813/data/</a:t>
            </a:r>
            <a:r>
              <a:rPr lang="en-US" sz="1400" dirty="0" err="1">
                <a:latin typeface="Courier"/>
                <a:cs typeface="Courier"/>
              </a:rPr>
              <a:t>EcoliWGS</a:t>
            </a:r>
            <a:r>
              <a:rPr lang="en-US" altLang="zh-CN" sz="1400" dirty="0">
                <a:latin typeface="Courier"/>
                <a:cs typeface="Courier"/>
              </a:rPr>
              <a:t>/</a:t>
            </a:r>
            <a:r>
              <a:rPr lang="en-US" sz="1400" dirty="0">
                <a:latin typeface="Courier"/>
                <a:cs typeface="Courier"/>
              </a:rPr>
              <a:t>TruSeq3-PE.fa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939" y="2777577"/>
            <a:ext cx="505625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"/>
                <a:cs typeface="Courier"/>
              </a:rPr>
              <a:t>p1.fq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ACTAGATGTAGAGATATTAATGTTGATGTTATTCATGATCACCTTGCCTTAG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DDDDDDDDDDDDDDDDDDDDDDDDEEDDDDDDDDDDDDDDDDDDDDDDDDDD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p2.fq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AAGGCAAGGTGATCATGAATAACATCAACATTAATATCTCTACATCTAGTAG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DDDDDDDDDDDDDDDDDDDDDDDDDDDDDDDDDDDDDDDDDDDDDDDDDDDD</a:t>
            </a:r>
          </a:p>
        </p:txBody>
      </p:sp>
      <p:sp>
        <p:nvSpPr>
          <p:cNvPr id="5" name="Rectangle 4"/>
          <p:cNvSpPr/>
          <p:nvPr/>
        </p:nvSpPr>
        <p:spPr>
          <a:xfrm>
            <a:off x="630611" y="5533047"/>
            <a:ext cx="80787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  ACTAGATGTAGAGATATTAATGTTGATGTTATTCATGATCACCTTGCCTTAG</a:t>
            </a:r>
          </a:p>
          <a:p>
            <a:r>
              <a:rPr lang="en-US" dirty="0">
                <a:latin typeface="Courier"/>
                <a:cs typeface="Courier"/>
              </a:rPr>
              <a:t>  ||||||||||||||||||||||||||||||||||||||||||||||||||</a:t>
            </a:r>
          </a:p>
          <a:p>
            <a:r>
              <a:rPr lang="en-US" dirty="0">
                <a:latin typeface="Courier"/>
                <a:cs typeface="Courier"/>
              </a:rPr>
              <a:t>GATGATCTACATCTCTATAATTACAACTACAATAAGTACTAGTGGAACGGAA</a:t>
            </a:r>
          </a:p>
        </p:txBody>
      </p:sp>
    </p:spTree>
    <p:extLst>
      <p:ext uri="{BB962C8B-B14F-4D97-AF65-F5344CB8AC3E}">
        <p14:creationId xmlns:p14="http://schemas.microsoft.com/office/powerpoint/2010/main" val="4275709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9" y="1384876"/>
            <a:ext cx="8986881" cy="49198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 adaptor trimming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java -jar $EBROOTTRIMMOMATIC/trimmomatic-0.39.jar </a:t>
            </a:r>
            <a:r>
              <a:rPr lang="en-US" sz="2000" dirty="0">
                <a:latin typeface="Courier"/>
                <a:cs typeface="Courier"/>
              </a:rPr>
              <a:t>PE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  -phred33 \</a:t>
            </a: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  p1.fq p2.fq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out.p1.fq out.s1.fq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out.p2.fq out.s2.fq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SLIDINGWINDOW:4:0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MINLEN:0</a:t>
            </a:r>
          </a:p>
        </p:txBody>
      </p:sp>
    </p:spTree>
    <p:extLst>
      <p:ext uri="{BB962C8B-B14F-4D97-AF65-F5344CB8AC3E}">
        <p14:creationId xmlns:p14="http://schemas.microsoft.com/office/powerpoint/2010/main" val="735177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97910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8284"/>
            <a:ext cx="8229600" cy="5227611"/>
          </a:xfrm>
        </p:spPr>
        <p:txBody>
          <a:bodyPr/>
          <a:lstStyle/>
          <a:p>
            <a:r>
              <a:rPr lang="en-US" dirty="0"/>
              <a:t>ILLUMINACLIP:TruSeq3-PE.fa:3:20:10:1:true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</a:rPr>
              <a:t>ILLUMINACLIP:&lt;</a:t>
            </a:r>
            <a:r>
              <a:rPr lang="en-US" sz="1800" dirty="0" err="1">
                <a:solidFill>
                  <a:srgbClr val="008000"/>
                </a:solidFill>
              </a:rPr>
              <a:t>fastaWithAdaptersEtc</a:t>
            </a:r>
            <a:r>
              <a:rPr lang="en-US" sz="1800" dirty="0">
                <a:solidFill>
                  <a:srgbClr val="008000"/>
                </a:solidFill>
              </a:rPr>
              <a:t>&gt;:&lt;seed mismatches&gt;:&lt;palindrome clip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</a:rPr>
              <a:t>threshold&gt;:&lt;simple clip threshold&gt;:&lt;</a:t>
            </a:r>
            <a:r>
              <a:rPr lang="en-US" sz="1800" dirty="0" err="1">
                <a:solidFill>
                  <a:srgbClr val="008000"/>
                </a:solidFill>
              </a:rPr>
              <a:t>minAdapterLength</a:t>
            </a:r>
            <a:r>
              <a:rPr lang="en-US" sz="1800" dirty="0">
                <a:solidFill>
                  <a:srgbClr val="008000"/>
                </a:solidFill>
              </a:rPr>
              <a:t>&gt;:&lt;</a:t>
            </a:r>
            <a:r>
              <a:rPr lang="en-US" sz="1800" dirty="0" err="1">
                <a:solidFill>
                  <a:srgbClr val="008000"/>
                </a:solidFill>
              </a:rPr>
              <a:t>keepBothReads</a:t>
            </a:r>
            <a:r>
              <a:rPr lang="en-US" sz="1800" dirty="0">
                <a:solidFill>
                  <a:srgbClr val="008000"/>
                </a:solidFill>
              </a:rPr>
              <a:t>&gt; </a:t>
            </a:r>
          </a:p>
          <a:p>
            <a:r>
              <a:rPr lang="en-US" dirty="0"/>
              <a:t>LEADING:3</a:t>
            </a:r>
          </a:p>
          <a:p>
            <a:pPr marL="0" indent="0">
              <a:buNone/>
            </a:pPr>
            <a:r>
              <a:rPr lang="en-US" dirty="0"/>
              <a:t>Remove leading low quality or N bases (below quality 3)</a:t>
            </a:r>
          </a:p>
          <a:p>
            <a:r>
              <a:rPr lang="en-US" dirty="0"/>
              <a:t>TRAILING:3</a:t>
            </a:r>
          </a:p>
          <a:p>
            <a:pPr marL="0" indent="0">
              <a:buNone/>
            </a:pPr>
            <a:r>
              <a:rPr lang="en-US" dirty="0"/>
              <a:t>Remove trailing low quality or N bases (below quality 3)</a:t>
            </a:r>
          </a:p>
          <a:p>
            <a:r>
              <a:rPr lang="en-US" dirty="0"/>
              <a:t>SLIDINGWINDOW:4:0</a:t>
            </a:r>
          </a:p>
          <a:p>
            <a:pPr marL="0" indent="0">
              <a:buNone/>
            </a:pPr>
            <a:r>
              <a:rPr lang="en-US" dirty="0"/>
              <a:t>Scan the read with a 4-base wide sliding window, cutting when the average quality per base drops below 0</a:t>
            </a:r>
          </a:p>
          <a:p>
            <a:r>
              <a:rPr lang="en-US" dirty="0"/>
              <a:t>MINLEN:0</a:t>
            </a:r>
          </a:p>
          <a:p>
            <a:pPr marL="0" indent="0">
              <a:buNone/>
            </a:pPr>
            <a:r>
              <a:rPr lang="en-US" dirty="0"/>
              <a:t>Drop reads below the 0 base long</a:t>
            </a:r>
          </a:p>
        </p:txBody>
      </p:sp>
    </p:spTree>
    <p:extLst>
      <p:ext uri="{BB962C8B-B14F-4D97-AF65-F5344CB8AC3E}">
        <p14:creationId xmlns:p14="http://schemas.microsoft.com/office/powerpoint/2010/main" val="28232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 output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0367" y="1138865"/>
            <a:ext cx="5056253" cy="4339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"/>
                <a:cs typeface="Courier"/>
              </a:rPr>
              <a:t>p1.fq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ACTAGATGTAGAGATATTAATGTTGATGTTATTCATGATCACCTTGCCTTAG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DDDDDDDDDDDDDDDDDDDDDDDDEEDDDDDDDDDDDDDDDDDDDDDDDDDD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pt-BR" sz="1200" b="1" dirty="0">
                <a:latin typeface="Courier"/>
                <a:cs typeface="Courier"/>
              </a:rPr>
              <a:t>out.p1.fq</a:t>
            </a:r>
          </a:p>
          <a:p>
            <a:r>
              <a:rPr lang="pt-BR" sz="1200" dirty="0">
                <a:latin typeface="Courier"/>
                <a:cs typeface="Courier"/>
              </a:rPr>
              <a:t>@read1</a:t>
            </a:r>
          </a:p>
          <a:p>
            <a:r>
              <a:rPr lang="pt-BR" sz="1200" dirty="0">
                <a:latin typeface="Courier"/>
                <a:cs typeface="Courier"/>
              </a:rPr>
              <a:t>ACTAGATGTAGAGATATTAATGTTGATGTTATTCATGATCACCTTGCCTT</a:t>
            </a:r>
          </a:p>
          <a:p>
            <a:r>
              <a:rPr lang="pt-BR" sz="1200" dirty="0">
                <a:latin typeface="Courier"/>
                <a:cs typeface="Courier"/>
              </a:rPr>
              <a:t>+</a:t>
            </a:r>
          </a:p>
          <a:p>
            <a:r>
              <a:rPr lang="pt-BR" sz="1200" dirty="0">
                <a:latin typeface="Courier"/>
                <a:cs typeface="Courier"/>
              </a:rPr>
              <a:t>DDDDDDDDDDDDDDDDDDDDDDDDEEDDDDDDDDDDDDDDDDDDDDDDDD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p2.fq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AAGGCAAGGTGATCATGAATAACATCAACATTAATATCTCTACATCTAGTAG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DDDDDDDDDDDDDDDDDDDDDDDDDDDDDDDDDDDDDDDDDDDDDDDDDDDD</a:t>
            </a:r>
          </a:p>
          <a:p>
            <a:endParaRPr lang="pt-BR" sz="1200" dirty="0">
              <a:latin typeface="Courier"/>
              <a:cs typeface="Courier"/>
            </a:endParaRPr>
          </a:p>
          <a:p>
            <a:r>
              <a:rPr lang="pt-BR" sz="1200" b="1" dirty="0">
                <a:latin typeface="Courier"/>
                <a:cs typeface="Courier"/>
              </a:rPr>
              <a:t>out.p2.fq</a:t>
            </a:r>
          </a:p>
          <a:p>
            <a:r>
              <a:rPr lang="pt-BR" sz="1200" dirty="0">
                <a:latin typeface="Courier"/>
                <a:cs typeface="Courier"/>
              </a:rPr>
              <a:t>@read1</a:t>
            </a:r>
          </a:p>
          <a:p>
            <a:r>
              <a:rPr lang="pt-BR" sz="1200" dirty="0">
                <a:latin typeface="Courier"/>
                <a:cs typeface="Courier"/>
              </a:rPr>
              <a:t>AAGGCAAGGTGATCATGAATAACATCAACATTAATATCTCTACATCTAGT</a:t>
            </a:r>
          </a:p>
          <a:p>
            <a:r>
              <a:rPr lang="pt-BR" sz="1200" dirty="0">
                <a:latin typeface="Courier"/>
                <a:cs typeface="Courier"/>
              </a:rPr>
              <a:t>+</a:t>
            </a:r>
          </a:p>
          <a:p>
            <a:r>
              <a:rPr lang="pt-BR" sz="1200" dirty="0">
                <a:latin typeface="Courier"/>
                <a:cs typeface="Courier"/>
              </a:rPr>
              <a:t>DDDDDDDDDDDDDDDDDDDDDDDDDDDDDDDDDDDDDDDDDDDDDDDDDD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2835" y="5675823"/>
            <a:ext cx="71255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ACTAGATGTAGAGATATTAATGTTGATGTTATTCATGATCACCTTGCCTT</a:t>
            </a:r>
          </a:p>
          <a:p>
            <a:r>
              <a:rPr lang="en-US" dirty="0">
                <a:latin typeface="Courier"/>
                <a:cs typeface="Courier"/>
              </a:rPr>
              <a:t>||||||||||||||||||||||||||||||||||||||||||||||||||</a:t>
            </a:r>
          </a:p>
          <a:p>
            <a:r>
              <a:rPr lang="en-US" dirty="0">
                <a:latin typeface="Courier"/>
                <a:cs typeface="Courier"/>
              </a:rPr>
              <a:t>TGATCTACATCTCTATAATTACAACTACAATAAGTACTAGTGGAACGGAA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628320" y="1444882"/>
            <a:ext cx="15030" cy="4033632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1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581" y="1793066"/>
            <a:ext cx="5757386" cy="310410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FASTQC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Sequence data manipulation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Quality Trimming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Adaptor trimming</a:t>
            </a:r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II – </a:t>
            </a:r>
            <a:r>
              <a:rPr lang="en-US" b="1" dirty="0">
                <a:solidFill>
                  <a:srgbClr val="FF0000"/>
                </a:solidFill>
              </a:rPr>
              <a:t>without</a:t>
            </a:r>
            <a:r>
              <a:rPr lang="en-US" dirty="0"/>
              <a:t> quality trimming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22" y="2013745"/>
            <a:ext cx="8726061" cy="4035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java -jar $EBROOTTRIMMOMATIC/trimmomatic-0.39.jar PE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MG1655.pair1.fq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MG1655.pair2.fq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MG1655.p1.fq MG1655.s1.fq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MG1655.p2.fq MG1655.s2.fq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SLIDINGWINDOW:4: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0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MINLEN:0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B2C544-6615-EACA-6849-F3911DA403FD}"/>
              </a:ext>
            </a:extLst>
          </p:cNvPr>
          <p:cNvSpPr txBox="1"/>
          <p:nvPr/>
        </p:nvSpPr>
        <p:spPr>
          <a:xfrm>
            <a:off x="196539" y="1207519"/>
            <a:ext cx="8750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wget</a:t>
            </a:r>
            <a:r>
              <a:rPr lang="en-US" dirty="0"/>
              <a:t> https://</a:t>
            </a:r>
            <a:r>
              <a:rPr lang="en-US" dirty="0" err="1"/>
              <a:t>people.beocat.ksu.edu</a:t>
            </a:r>
            <a:r>
              <a:rPr lang="en-US" dirty="0"/>
              <a:t>/~liu3zhen/PLPTH813/data/</a:t>
            </a:r>
            <a:r>
              <a:rPr lang="en-US" dirty="0" err="1"/>
              <a:t>EcoliWGS</a:t>
            </a:r>
            <a:r>
              <a:rPr lang="en-US" dirty="0"/>
              <a:t>/MG1655.pair1.fq</a:t>
            </a:r>
          </a:p>
          <a:p>
            <a:r>
              <a:rPr lang="en-US" dirty="0" err="1"/>
              <a:t>wget</a:t>
            </a:r>
            <a:r>
              <a:rPr lang="en-US" dirty="0"/>
              <a:t> https://</a:t>
            </a:r>
            <a:r>
              <a:rPr lang="en-US" dirty="0" err="1"/>
              <a:t>people.beocat.ksu.edu</a:t>
            </a:r>
            <a:r>
              <a:rPr lang="en-US" dirty="0"/>
              <a:t>/~liu3zhen/PLPTH813/data/</a:t>
            </a:r>
            <a:r>
              <a:rPr lang="en-US" dirty="0" err="1"/>
              <a:t>EcoliWGS</a:t>
            </a:r>
            <a:r>
              <a:rPr lang="en-US" dirty="0"/>
              <a:t>/MG1655.pair2.fq</a:t>
            </a:r>
          </a:p>
        </p:txBody>
      </p:sp>
    </p:spTree>
    <p:extLst>
      <p:ext uri="{BB962C8B-B14F-4D97-AF65-F5344CB8AC3E}">
        <p14:creationId xmlns:p14="http://schemas.microsoft.com/office/powerpoint/2010/main" val="2739490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II – </a:t>
            </a:r>
            <a:r>
              <a:rPr lang="en-US" b="1" dirty="0">
                <a:solidFill>
                  <a:srgbClr val="FF0000"/>
                </a:solidFill>
              </a:rPr>
              <a:t>with</a:t>
            </a:r>
            <a:r>
              <a:rPr lang="en-US" dirty="0"/>
              <a:t> quality trimming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67536"/>
            <a:ext cx="8537865" cy="41759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java -jar $EBROOTTRIMMOMATIC/trimmomatic-0.39.jar PE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MG1655.pair1.fq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MG1655.pair2.fq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MG1655.p1.fq MG1655.s1.fq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MG1655.p2.fq MG1655.s2.fq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SLIDINGWINDOW:4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:13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MINLEN:0</a:t>
            </a:r>
          </a:p>
        </p:txBody>
      </p:sp>
    </p:spTree>
    <p:extLst>
      <p:ext uri="{BB962C8B-B14F-4D97-AF65-F5344CB8AC3E}">
        <p14:creationId xmlns:p14="http://schemas.microsoft.com/office/powerpoint/2010/main" val="1002351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II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7595"/>
            <a:ext cx="8229600" cy="3905393"/>
          </a:xfrm>
        </p:spPr>
        <p:txBody>
          <a:bodyPr/>
          <a:lstStyle/>
          <a:p>
            <a:r>
              <a:rPr lang="en-US" dirty="0"/>
              <a:t>Without quality trimming:</a:t>
            </a:r>
          </a:p>
          <a:p>
            <a:pPr marL="0" indent="0">
              <a:buNone/>
            </a:pPr>
            <a:r>
              <a:rPr lang="en-US" dirty="0"/>
              <a:t>Input Read Pairs: 500000 Both Surviving: 495969 (</a:t>
            </a:r>
            <a:r>
              <a:rPr lang="en-US" b="1" dirty="0">
                <a:solidFill>
                  <a:srgbClr val="FF0000"/>
                </a:solidFill>
              </a:rPr>
              <a:t>99.19%</a:t>
            </a:r>
            <a:r>
              <a:rPr lang="en-US" dirty="0"/>
              <a:t>) Forward Only Surviving: 3805 (0.76%) Reverse Only Surviving: 162 (0.03%) Dropped: 64 (0.01%)</a:t>
            </a:r>
          </a:p>
          <a:p>
            <a:endParaRPr lang="en-US" dirty="0"/>
          </a:p>
          <a:p>
            <a:r>
              <a:rPr lang="en-US" dirty="0"/>
              <a:t>With quality trimming</a:t>
            </a:r>
          </a:p>
          <a:p>
            <a:pPr marL="0" indent="0">
              <a:buNone/>
            </a:pPr>
            <a:r>
              <a:rPr lang="en-US" dirty="0"/>
              <a:t>Input Read Pairs: 500000 Both Surviving: 495183 (</a:t>
            </a:r>
            <a:r>
              <a:rPr lang="en-US" b="1" dirty="0">
                <a:solidFill>
                  <a:srgbClr val="FF0000"/>
                </a:solidFill>
              </a:rPr>
              <a:t>99.04%</a:t>
            </a:r>
            <a:r>
              <a:rPr lang="en-US" dirty="0"/>
              <a:t>) Forward Only Surviving: 3803 (0.76%) Reverse Only Surviving: 872 (0.17%) Dropped: 142 (0.03%)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55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2584-F726-8F69-7D35-4C783649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D100F-CB76-B050-629E-AC86A36CA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5133"/>
            <a:ext cx="8229600" cy="4896181"/>
          </a:xfrm>
        </p:spPr>
        <p:txBody>
          <a:bodyPr>
            <a:normAutofit/>
          </a:bodyPr>
          <a:lstStyle/>
          <a:p>
            <a:r>
              <a:rPr lang="en-US" dirty="0"/>
              <a:t>Installation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www.usadellab.org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/uploads/supplementary/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Trimmomatic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/Trimmomatic-0.39.zip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unzip Trimmomatic-0.39.zip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Trimmomatic-0.39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trimJar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=`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trimmomatic-0.39.jar`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ourier"/>
                <a:cs typeface="Courier"/>
              </a:rPr>
              <a:t>module load Java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java -jar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trimJar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7440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9" y="1384876"/>
            <a:ext cx="8986881" cy="49198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 adaptor trimming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java -jar $</a:t>
            </a:r>
            <a:r>
              <a:rPr lang="en-US" dirty="0" err="1">
                <a:latin typeface="Courier"/>
                <a:cs typeface="Courier"/>
              </a:rPr>
              <a:t>trimJar</a:t>
            </a:r>
            <a:r>
              <a:rPr lang="en-US" dirty="0">
                <a:latin typeface="Courier"/>
                <a:cs typeface="Courier"/>
              </a:rPr>
              <a:t> PE \</a:t>
            </a: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  -phred33 \</a:t>
            </a: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  p1.fq p2.fq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out.p1.fq out.s1.fq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out.p2.fq out.s2.fq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SLIDINGWINDOW:4:0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MINLEN:0</a:t>
            </a:r>
          </a:p>
        </p:txBody>
      </p:sp>
    </p:spTree>
    <p:extLst>
      <p:ext uri="{BB962C8B-B14F-4D97-AF65-F5344CB8AC3E}">
        <p14:creationId xmlns:p14="http://schemas.microsoft.com/office/powerpoint/2010/main" val="83269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Login </a:t>
            </a:r>
            <a:r>
              <a:rPr lang="en-US" sz="3600" dirty="0" err="1"/>
              <a:t>Beocat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793" y="2175098"/>
            <a:ext cx="7416800" cy="1253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ssh</a:t>
            </a:r>
            <a:r>
              <a:rPr lang="en-US" sz="3200" dirty="0"/>
              <a:t> -l &lt;</a:t>
            </a:r>
            <a:r>
              <a:rPr lang="en-US" sz="3200" dirty="0" err="1"/>
              <a:t>eID</a:t>
            </a:r>
            <a:r>
              <a:rPr lang="en-US" sz="3200" dirty="0"/>
              <a:t>&gt; </a:t>
            </a:r>
            <a:r>
              <a:rPr lang="en-US" sz="3200" dirty="0" err="1"/>
              <a:t>beocat.ksu.edu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password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729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5964-DEFD-6D02-C83D-0D27A43E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4783"/>
            <a:ext cx="8229600" cy="772987"/>
          </a:xfrm>
        </p:spPr>
        <p:txBody>
          <a:bodyPr/>
          <a:lstStyle/>
          <a:p>
            <a:r>
              <a:rPr lang="en-US" dirty="0"/>
              <a:t>Create a directory for today’s lab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A34BD6-FFAA-30D9-E9FB-915188B0F1B6}"/>
              </a:ext>
            </a:extLst>
          </p:cNvPr>
          <p:cNvSpPr txBox="1">
            <a:spLocks/>
          </p:cNvSpPr>
          <p:nvPr/>
        </p:nvSpPr>
        <p:spPr>
          <a:xfrm>
            <a:off x="457200" y="2900993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Create a directory for software installation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73A123-437D-09B2-8538-B078AA47F1A3}"/>
              </a:ext>
            </a:extLst>
          </p:cNvPr>
          <p:cNvSpPr txBox="1"/>
          <p:nvPr/>
        </p:nvSpPr>
        <p:spPr>
          <a:xfrm>
            <a:off x="2351314" y="4376059"/>
            <a:ext cx="46955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~/BA23/labs/lab04_NGS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~/BA23/software</a:t>
            </a:r>
          </a:p>
        </p:txBody>
      </p:sp>
    </p:spTree>
    <p:extLst>
      <p:ext uri="{BB962C8B-B14F-4D97-AF65-F5344CB8AC3E}">
        <p14:creationId xmlns:p14="http://schemas.microsoft.com/office/powerpoint/2010/main" val="289296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150"/>
            <a:ext cx="8425650" cy="461808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E.coli</a:t>
            </a:r>
            <a:r>
              <a:rPr lang="en-US" dirty="0"/>
              <a:t> whole genome shotgun data (from </a:t>
            </a:r>
            <a:r>
              <a:rPr lang="en-US" dirty="0" err="1"/>
              <a:t>Genbank</a:t>
            </a:r>
            <a:r>
              <a:rPr lang="en-US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Path: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https://</a:t>
            </a:r>
            <a:r>
              <a:rPr lang="en-US" dirty="0" err="1"/>
              <a:t>people.beocat.ksu.edu</a:t>
            </a:r>
            <a:r>
              <a:rPr lang="en-US" dirty="0"/>
              <a:t>/~liu3zhen/PLPTH813/data/</a:t>
            </a:r>
            <a:r>
              <a:rPr lang="en-US" dirty="0" err="1"/>
              <a:t>EcoliWGS</a:t>
            </a:r>
            <a:r>
              <a:rPr lang="en-US" dirty="0"/>
              <a:t>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- Strain DH10B: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DH10B.pair1.fq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DH10B.pair2.fq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Strain MG1655: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MG1655.pair1.fq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MG1655.pair2.fq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2358B-0CD7-B21D-150E-506FB933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Install </a:t>
            </a:r>
            <a:r>
              <a:rPr lang="en-US" sz="3600" dirty="0" err="1"/>
              <a:t>fastqc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2C57C-9EAD-6401-FF12-A9E5BC2F4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8" y="1791895"/>
            <a:ext cx="8577943" cy="327421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www.bioinformatics.babraham.ac.uk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/projects/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fastqc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/fastqc_v0.11.9.zip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unzip fastqc_v0.11.9.zip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FastQC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a+rx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fastqc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750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QC - FASTQC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49" y="1355873"/>
            <a:ext cx="8944851" cy="3186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QC the FASTQ data and output the result to the current directory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fastqc</a:t>
            </a:r>
            <a:r>
              <a:rPr lang="en-US" dirty="0"/>
              <a:t> &lt;</a:t>
            </a:r>
            <a:r>
              <a:rPr lang="en-US" dirty="0" err="1"/>
              <a:t>fastq</a:t>
            </a:r>
            <a:r>
              <a:rPr lang="en-US" dirty="0"/>
              <a:t>&gt; -o .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wget</a:t>
            </a:r>
            <a:r>
              <a:rPr lang="en-US" sz="1400" dirty="0">
                <a:latin typeface="Courier"/>
                <a:cs typeface="Courier"/>
              </a:rPr>
              <a:t> https://</a:t>
            </a:r>
            <a:r>
              <a:rPr lang="en-US" sz="1400" dirty="0" err="1">
                <a:latin typeface="Courier"/>
                <a:cs typeface="Courier"/>
              </a:rPr>
              <a:t>people.beocat.ksu.edu</a:t>
            </a:r>
            <a:r>
              <a:rPr lang="en-US" sz="1400" dirty="0">
                <a:latin typeface="Courier"/>
                <a:cs typeface="Courier"/>
              </a:rPr>
              <a:t>/~liu3zhen/PLPTH813/data/</a:t>
            </a:r>
            <a:r>
              <a:rPr lang="en-US" sz="1400" dirty="0" err="1">
                <a:latin typeface="Courier"/>
                <a:cs typeface="Courier"/>
              </a:rPr>
              <a:t>EcoliWGS</a:t>
            </a:r>
            <a:r>
              <a:rPr lang="en-US" altLang="zh-CN" sz="1400" dirty="0">
                <a:latin typeface="Courier"/>
                <a:cs typeface="Courier"/>
              </a:rPr>
              <a:t>/</a:t>
            </a:r>
            <a:r>
              <a:rPr lang="en-US" sz="1400" dirty="0">
                <a:latin typeface="Courier"/>
                <a:cs typeface="Courier"/>
              </a:rPr>
              <a:t>DH10B.pair1.fq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wget</a:t>
            </a:r>
            <a:r>
              <a:rPr lang="en-US" sz="1400" dirty="0">
                <a:latin typeface="Courier"/>
                <a:cs typeface="Courier"/>
              </a:rPr>
              <a:t> https://</a:t>
            </a:r>
            <a:r>
              <a:rPr lang="en-US" sz="1400" dirty="0" err="1">
                <a:latin typeface="Courier"/>
                <a:cs typeface="Courier"/>
              </a:rPr>
              <a:t>people.beocat.ksu.edu</a:t>
            </a:r>
            <a:r>
              <a:rPr lang="en-US" sz="1400" dirty="0">
                <a:latin typeface="Courier"/>
                <a:cs typeface="Courier"/>
              </a:rPr>
              <a:t>/~liu3zhen/PLPTH813/data/</a:t>
            </a:r>
            <a:r>
              <a:rPr lang="en-US" sz="1400" dirty="0" err="1">
                <a:latin typeface="Courier"/>
                <a:cs typeface="Courier"/>
              </a:rPr>
              <a:t>EcoliWGS</a:t>
            </a:r>
            <a:r>
              <a:rPr lang="en-US" altLang="zh-CN" sz="1400" dirty="0">
                <a:latin typeface="Courier"/>
                <a:cs typeface="Courier"/>
              </a:rPr>
              <a:t>/</a:t>
            </a:r>
            <a:r>
              <a:rPr lang="en-US" sz="1400" dirty="0">
                <a:latin typeface="Courier"/>
                <a:cs typeface="Courier"/>
              </a:rPr>
              <a:t>DH10B.pair</a:t>
            </a:r>
            <a:r>
              <a:rPr lang="en-US" altLang="zh-CN" sz="1400" dirty="0">
                <a:latin typeface="Courier"/>
                <a:cs typeface="Courier"/>
              </a:rPr>
              <a:t>2</a:t>
            </a:r>
            <a:r>
              <a:rPr lang="en-US" sz="1400" dirty="0">
                <a:latin typeface="Courier"/>
                <a:cs typeface="Courier"/>
              </a:rPr>
              <a:t>.fq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module load Java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urier"/>
                <a:cs typeface="Courier"/>
              </a:rPr>
              <a:t>&lt;PATH&gt;</a:t>
            </a:r>
            <a:r>
              <a:rPr lang="en-US" dirty="0">
                <a:highlight>
                  <a:srgbClr val="FFFF00"/>
                </a:highlight>
              </a:rPr>
              <a:t>/</a:t>
            </a:r>
            <a:r>
              <a:rPr lang="en-US" dirty="0" err="1">
                <a:highlight>
                  <a:srgbClr val="FFFF00"/>
                </a:highlight>
              </a:rPr>
              <a:t>FastQC</a:t>
            </a:r>
            <a:r>
              <a:rPr lang="en-US" dirty="0">
                <a:highlight>
                  <a:srgbClr val="FFFF00"/>
                </a:highlight>
              </a:rPr>
              <a:t>/</a:t>
            </a:r>
            <a:r>
              <a:rPr lang="en-US" dirty="0" err="1">
                <a:highlight>
                  <a:srgbClr val="FFFF00"/>
                </a:highlight>
              </a:rPr>
              <a:t>fastqc</a:t>
            </a: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>
                <a:latin typeface="Courier"/>
                <a:cs typeface="Courier"/>
              </a:rPr>
              <a:t>DH10B.pair1.fq -o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20669" y="4466591"/>
            <a:ext cx="333486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Output:</a:t>
            </a:r>
          </a:p>
          <a:p>
            <a:r>
              <a:rPr lang="en-US" sz="2400" dirty="0"/>
              <a:t>DH10B.pair1_fastqc.html</a:t>
            </a:r>
          </a:p>
          <a:p>
            <a:r>
              <a:rPr lang="en-US" sz="2400" dirty="0"/>
              <a:t>DH10B.pair1_fastqc.zip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3624" y="5898967"/>
            <a:ext cx="464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unzip DH10B.pair1_fastqc.zip</a:t>
            </a:r>
          </a:p>
        </p:txBody>
      </p:sp>
    </p:spTree>
    <p:extLst>
      <p:ext uri="{BB962C8B-B14F-4D97-AF65-F5344CB8AC3E}">
        <p14:creationId xmlns:p14="http://schemas.microsoft.com/office/powerpoint/2010/main" val="327070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EC1E-5C72-9044-8CB9-BD2FD358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Ondemand.beocat.ksu.edu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78E917-86B4-E042-96F5-674DE9E2F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" y="2030418"/>
            <a:ext cx="8179594" cy="182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2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524"/>
            <a:ext cx="8229600" cy="772987"/>
          </a:xfrm>
        </p:spPr>
        <p:txBody>
          <a:bodyPr>
            <a:normAutofit/>
          </a:bodyPr>
          <a:lstStyle/>
          <a:p>
            <a:r>
              <a:rPr lang="en-US" sz="3200" dirty="0"/>
              <a:t>Check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3476"/>
            <a:ext cx="8229600" cy="2425488"/>
          </a:xfrm>
        </p:spPr>
        <p:txBody>
          <a:bodyPr>
            <a:normAutofit/>
          </a:bodyPr>
          <a:lstStyle/>
          <a:p>
            <a:r>
              <a:rPr lang="en-US" sz="2800" dirty="0"/>
              <a:t>Download </a:t>
            </a:r>
            <a:r>
              <a:rPr lang="en-US" sz="2800" dirty="0">
                <a:solidFill>
                  <a:srgbClr val="0000FF"/>
                </a:solidFill>
              </a:rPr>
              <a:t>DH10B.pair1.fq_fastqc.html</a:t>
            </a:r>
            <a:r>
              <a:rPr lang="en-US" sz="2800" dirty="0"/>
              <a:t> from </a:t>
            </a:r>
            <a:r>
              <a:rPr lang="en-US" sz="2800" dirty="0" err="1"/>
              <a:t>Beocat</a:t>
            </a:r>
            <a:r>
              <a:rPr lang="en-US" sz="2800" dirty="0"/>
              <a:t> to your local computer through </a:t>
            </a:r>
            <a:r>
              <a:rPr lang="en-US" sz="2800" dirty="0" err="1"/>
              <a:t>ondemand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Open the file in your browser</a:t>
            </a:r>
          </a:p>
        </p:txBody>
      </p:sp>
    </p:spTree>
    <p:extLst>
      <p:ext uri="{BB962C8B-B14F-4D97-AF65-F5344CB8AC3E}">
        <p14:creationId xmlns:p14="http://schemas.microsoft.com/office/powerpoint/2010/main" val="1276233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12313</TotalTime>
  <Words>1370</Words>
  <Application>Microsoft Macintosh PowerPoint</Application>
  <PresentationFormat>On-screen Show (4:3)</PresentationFormat>
  <Paragraphs>226</Paragraphs>
  <Slides>24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</vt:lpstr>
      <vt:lpstr>Courier New</vt:lpstr>
      <vt:lpstr>Office Theme</vt:lpstr>
      <vt:lpstr>Lab - NGS Tools  Bioinformatics Applications (PLPTH813)</vt:lpstr>
      <vt:lpstr>Goal of today’s lab</vt:lpstr>
      <vt:lpstr>Login Beocat</vt:lpstr>
      <vt:lpstr>Create a directory for today’s lab</vt:lpstr>
      <vt:lpstr>Data</vt:lpstr>
      <vt:lpstr>Install fastqc</vt:lpstr>
      <vt:lpstr>Data QC - FASTQC</vt:lpstr>
      <vt:lpstr>Ondemand.beocat.ksu.edu</vt:lpstr>
      <vt:lpstr>Check results</vt:lpstr>
      <vt:lpstr>seqtk</vt:lpstr>
      <vt:lpstr>seqtk - I</vt:lpstr>
      <vt:lpstr>seqtk - II</vt:lpstr>
      <vt:lpstr>seqtk - III</vt:lpstr>
      <vt:lpstr>seqtk IV</vt:lpstr>
      <vt:lpstr>trimmomatic</vt:lpstr>
      <vt:lpstr>Trimmomatic case I</vt:lpstr>
      <vt:lpstr>Trimmomatic case I command line</vt:lpstr>
      <vt:lpstr>Parameters</vt:lpstr>
      <vt:lpstr>Trimmomatic case I output</vt:lpstr>
      <vt:lpstr>Trimmomatic case II – without quality trimming</vt:lpstr>
      <vt:lpstr>Trimmomatic case II – with quality trimming</vt:lpstr>
      <vt:lpstr>Trimmomatic case II outputs</vt:lpstr>
      <vt:lpstr>trimmomatic</vt:lpstr>
      <vt:lpstr>Trimmomatic case I command line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127</cp:revision>
  <dcterms:created xsi:type="dcterms:W3CDTF">2014-12-15T18:58:14Z</dcterms:created>
  <dcterms:modified xsi:type="dcterms:W3CDTF">2023-02-24T00:55:42Z</dcterms:modified>
</cp:coreProperties>
</file>