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3" r:id="rId4"/>
    <p:sldId id="271" r:id="rId5"/>
    <p:sldId id="275" r:id="rId6"/>
    <p:sldId id="297" r:id="rId7"/>
    <p:sldId id="299" r:id="rId8"/>
    <p:sldId id="296" r:id="rId9"/>
    <p:sldId id="289" r:id="rId10"/>
    <p:sldId id="280" r:id="rId11"/>
    <p:sldId id="276" r:id="rId12"/>
    <p:sldId id="277" r:id="rId13"/>
    <p:sldId id="278" r:id="rId14"/>
    <p:sldId id="279" r:id="rId15"/>
    <p:sldId id="281" r:id="rId16"/>
    <p:sldId id="282" r:id="rId17"/>
    <p:sldId id="298" r:id="rId18"/>
    <p:sldId id="283" r:id="rId19"/>
    <p:sldId id="285" r:id="rId20"/>
    <p:sldId id="287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5" autoAdjust="0"/>
    <p:restoredTop sz="94776" autoAdjust="0"/>
  </p:normalViewPr>
  <p:slideViewPr>
    <p:cSldViewPr snapToGrid="0" snapToObjects="1">
      <p:cViewPr varScale="1">
        <p:scale>
          <a:sx n="167" d="100"/>
          <a:sy n="167" d="100"/>
        </p:scale>
        <p:origin x="176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3</a:t>
            </a:r>
            <a:r>
              <a:rPr lang="en-US" sz="2800" dirty="0"/>
              <a:t>/</a:t>
            </a:r>
            <a:r>
              <a:rPr lang="en-US" altLang="zh-CN" sz="2800" dirty="0"/>
              <a:t>4</a:t>
            </a:r>
            <a:r>
              <a:rPr lang="en-US" sz="2800" dirty="0"/>
              <a:t>/20</a:t>
            </a:r>
            <a:r>
              <a:rPr lang="en-US" altLang="zh-CN" sz="2800" dirty="0"/>
              <a:t>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076"/>
            <a:ext cx="8229600" cy="325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805" y="1337468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9809"/>
            <a:ext cx="8447747" cy="422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randomly sample 10 reads: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DH10B.pair1.fq 3 &gt;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convert FASTQ to FASTA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-A &gt;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format FASTA file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r>
              <a:rPr lang="en-US" sz="2000" dirty="0">
                <a:latin typeface="Courier"/>
                <a:cs typeface="Courier"/>
              </a:rPr>
              <a:t> -l 60 &gt; example.60perline.fa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reverse complement each sequence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-r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example.revcom.fq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8" y="1381538"/>
            <a:ext cx="8686800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extracted.fq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8" y="1298704"/>
            <a:ext cx="8575953" cy="4885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merge paired-end reads in a file:</a:t>
            </a:r>
          </a:p>
          <a:p>
            <a:pPr marL="0" indent="0">
              <a:buNone/>
            </a:pPr>
            <a:r>
              <a:rPr lang="en-US" sz="2000" strike="sngStrike" dirty="0" err="1">
                <a:latin typeface="Courier"/>
                <a:cs typeface="Courier"/>
              </a:rPr>
              <a:t>seqtk</a:t>
            </a:r>
            <a:r>
              <a:rPr lang="en-US" sz="2000" strike="sngStrike" dirty="0">
                <a:latin typeface="Courier"/>
                <a:cs typeface="Courier"/>
              </a:rPr>
              <a:t> </a:t>
            </a:r>
            <a:r>
              <a:rPr lang="en-US" sz="2000" strike="sngStrike" dirty="0" err="1">
                <a:latin typeface="Courier"/>
                <a:cs typeface="Courier"/>
              </a:rPr>
              <a:t>mergepe</a:t>
            </a:r>
            <a:r>
              <a:rPr lang="en-US" sz="2000" strike="sngStrike" dirty="0">
                <a:latin typeface="Courier"/>
                <a:cs typeface="Courier"/>
              </a:rPr>
              <a:t> DH10B.pair1.fq DH10B.pair2.fq &gt; DH10B.interleaved.fq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DH10B.pair1.fq 2 &gt; example.pair1.fq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DH10B.pair2.fq 2 &gt; example.pair2.fq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-s200 DH10B.pair2.fq 2 &gt; </a:t>
            </a:r>
            <a:r>
              <a:rPr lang="en-US" sz="2000" dirty="0" err="1">
                <a:latin typeface="Courier"/>
                <a:cs typeface="Courier"/>
              </a:rPr>
              <a:t>example.pair_test.fq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3" y="1384876"/>
            <a:ext cx="8860305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>
                <a:latin typeface="Courier"/>
                <a:cs typeface="Courier"/>
              </a:rPr>
              <a:t>/p*</a:t>
            </a:r>
            <a:r>
              <a:rPr lang="en-US" sz="1600" dirty="0" err="1">
                <a:latin typeface="Courier"/>
                <a:cs typeface="Courier"/>
              </a:rPr>
              <a:t>fq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>
                <a:latin typeface="Courier"/>
                <a:cs typeface="Courier"/>
              </a:rPr>
              <a:t>/TruSeq3-PE.fa .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trimJar</a:t>
            </a:r>
            <a:r>
              <a:rPr lang="en-US" sz="1400" dirty="0">
                <a:latin typeface="Courier"/>
                <a:cs typeface="Courier"/>
              </a:rPr>
              <a:t>=/homes/liu3zhen/software/</a:t>
            </a:r>
            <a:r>
              <a:rPr lang="en-US" sz="1400" dirty="0" err="1">
                <a:latin typeface="Courier"/>
                <a:cs typeface="Courier"/>
              </a:rPr>
              <a:t>trimmomatic</a:t>
            </a:r>
            <a:r>
              <a:rPr lang="en-US" sz="1400" dirty="0">
                <a:latin typeface="Courier"/>
                <a:cs typeface="Courier"/>
              </a:rPr>
              <a:t>/Trimmomatic-0.38/trimmomatic-0.38.jar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 copy data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</a:t>
            </a:r>
            <a:r>
              <a:rPr lang="en-US" sz="1800" dirty="0" err="1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/MG1655.pair*.</a:t>
            </a:r>
            <a:r>
              <a:rPr lang="en-US" sz="1800" dirty="0" err="1">
                <a:latin typeface="Courier"/>
                <a:cs typeface="Courier"/>
              </a:rPr>
              <a:t>fq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217509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250" y="1341150"/>
            <a:ext cx="7836542" cy="46180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 /homes/liu3zhen/teaching/datasets/</a:t>
            </a:r>
            <a:r>
              <a:rPr lang="en-US" dirty="0" err="1"/>
              <a:t>EcoliWGS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99" y="1279673"/>
            <a:ext cx="8514611" cy="268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 err="1">
                <a:latin typeface="Courier"/>
                <a:cs typeface="Courier"/>
              </a:rPr>
              <a:t>cp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/>
              <a:t>/homes/liu3zhen/teaching/datasets/</a:t>
            </a:r>
            <a:r>
              <a:rPr lang="en-US" sz="1700" dirty="0" err="1"/>
              <a:t>EcoliWGS</a:t>
            </a:r>
            <a:r>
              <a:rPr lang="en-US" sz="1700" dirty="0"/>
              <a:t>/</a:t>
            </a:r>
            <a:r>
              <a:rPr lang="en-US" sz="1700" dirty="0">
                <a:latin typeface="Courier"/>
                <a:cs typeface="Courier"/>
              </a:rPr>
              <a:t>DH10B.pair*.</a:t>
            </a:r>
            <a:r>
              <a:rPr lang="en-US" sz="1700" dirty="0" err="1">
                <a:latin typeface="Courier"/>
                <a:cs typeface="Courier"/>
              </a:rPr>
              <a:t>fq</a:t>
            </a:r>
            <a:r>
              <a:rPr lang="en-US" sz="17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urier"/>
                <a:cs typeface="Courier"/>
              </a:rPr>
              <a:t>/homes/liu3zhen</a:t>
            </a:r>
            <a:r>
              <a:rPr lang="en-US" sz="1600" dirty="0">
                <a:highlight>
                  <a:srgbClr val="FFFF00"/>
                </a:highlight>
              </a:rPr>
              <a:t>/software/</a:t>
            </a:r>
            <a:r>
              <a:rPr lang="en-US" sz="1600" dirty="0" err="1">
                <a:highlight>
                  <a:srgbClr val="FFFF00"/>
                </a:highlight>
              </a:rPr>
              <a:t>fastqc</a:t>
            </a:r>
            <a:r>
              <a:rPr lang="en-US" sz="1600" dirty="0">
                <a:highlight>
                  <a:srgbClr val="FFFF00"/>
                </a:highlight>
              </a:rPr>
              <a:t>/</a:t>
            </a:r>
            <a:r>
              <a:rPr lang="en-US" sz="1600" dirty="0" err="1">
                <a:highlight>
                  <a:srgbClr val="FFFF00"/>
                </a:highlight>
              </a:rPr>
              <a:t>FastQC</a:t>
            </a:r>
            <a:r>
              <a:rPr lang="en-US" sz="1600" dirty="0">
                <a:highlight>
                  <a:srgbClr val="FFFF00"/>
                </a:highlight>
              </a:rPr>
              <a:t>/</a:t>
            </a:r>
            <a:r>
              <a:rPr lang="en-US" sz="1600" dirty="0" err="1">
                <a:highlight>
                  <a:srgbClr val="FFFF00"/>
                </a:highlight>
              </a:rPr>
              <a:t>fastqc</a:t>
            </a:r>
            <a:r>
              <a:rPr lang="en-US" sz="1600" dirty="0">
                <a:highlight>
                  <a:srgbClr val="FFFF00"/>
                </a:highlight>
              </a:rPr>
              <a:t>  </a:t>
            </a:r>
            <a:r>
              <a:rPr lang="en-US" sz="1600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783" y="4127722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39" y="5686455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transferring between your computer and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238" y="2130502"/>
            <a:ext cx="2710073" cy="998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err="1"/>
              <a:t>Cyberduck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076824" y="3690470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Download and Install </a:t>
            </a:r>
            <a:r>
              <a:rPr lang="en-US" sz="2400" dirty="0" err="1"/>
              <a:t>Cyberduck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Login the server to access all the files</a:t>
            </a:r>
          </a:p>
        </p:txBody>
      </p:sp>
    </p:spTree>
    <p:extLst>
      <p:ext uri="{BB962C8B-B14F-4D97-AF65-F5344CB8AC3E}">
        <p14:creationId xmlns:p14="http://schemas.microsoft.com/office/powerpoint/2010/main" val="20677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Ondemand.beocat.ksu.edu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Copy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using </a:t>
            </a:r>
            <a:r>
              <a:rPr lang="en-US" sz="2800" dirty="0" err="1"/>
              <a:t>Cyberduck</a:t>
            </a:r>
            <a:r>
              <a:rPr lang="en-US" sz="2800" dirty="0"/>
              <a:t> or other tools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path to your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80" y="1609857"/>
            <a:ext cx="7804320" cy="3746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vi ~/.</a:t>
            </a:r>
            <a:r>
              <a:rPr lang="en-US" sz="2800" dirty="0" err="1"/>
              <a:t>bashrc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add the path:</a:t>
            </a:r>
          </a:p>
          <a:p>
            <a:pPr marL="0" indent="0">
              <a:buNone/>
            </a:pPr>
            <a:r>
              <a:rPr lang="en-US" sz="2800" dirty="0"/>
              <a:t>PATH=$PATH:/homes/liu3zhen/local/bin: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run</a:t>
            </a:r>
          </a:p>
          <a:p>
            <a:pPr marL="0" indent="0">
              <a:buNone/>
            </a:pPr>
            <a:r>
              <a:rPr lang="en-US" sz="2800" dirty="0"/>
              <a:t>source ~/.</a:t>
            </a:r>
            <a:r>
              <a:rPr lang="en-US" sz="2800" dirty="0" err="1"/>
              <a:t>bashrc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6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11273</TotalTime>
  <Words>1148</Words>
  <Application>Microsoft Macintosh PowerPoint</Application>
  <PresentationFormat>On-screen Show (4:3)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Office Theme</vt:lpstr>
      <vt:lpstr>NGS Tools  Bioinformatics Applications (PLPTH813)</vt:lpstr>
      <vt:lpstr>Goal of today’s lab</vt:lpstr>
      <vt:lpstr>Login Beocat</vt:lpstr>
      <vt:lpstr>Data</vt:lpstr>
      <vt:lpstr>Data QC - FASTQC</vt:lpstr>
      <vt:lpstr>Data transferring between your computer and Beocat</vt:lpstr>
      <vt:lpstr>Ondemand.beocat.ksu.edu</vt:lpstr>
      <vt:lpstr>Problem</vt:lpstr>
      <vt:lpstr>Add a path to your PATH</vt:lpstr>
      <vt:lpstr>seqtk</vt:lpstr>
      <vt:lpstr>seqtk - I</vt:lpstr>
      <vt:lpstr>seqtk - II</vt:lpstr>
      <vt:lpstr>seqtk - III</vt:lpstr>
      <vt:lpstr>seqtk IV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115</cp:revision>
  <dcterms:created xsi:type="dcterms:W3CDTF">2014-12-15T18:58:14Z</dcterms:created>
  <dcterms:modified xsi:type="dcterms:W3CDTF">2021-03-04T21:11:15Z</dcterms:modified>
</cp:coreProperties>
</file>