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308" r:id="rId4"/>
    <p:sldId id="321" r:id="rId5"/>
    <p:sldId id="312" r:id="rId6"/>
    <p:sldId id="325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8" r:id="rId15"/>
    <p:sldId id="322" r:id="rId16"/>
    <p:sldId id="324" r:id="rId17"/>
    <p:sldId id="317" r:id="rId18"/>
    <p:sldId id="320" r:id="rId19"/>
    <p:sldId id="319" r:id="rId20"/>
    <p:sldId id="32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30" autoAdjust="0"/>
    <p:restoredTop sz="94725" autoAdjust="0"/>
  </p:normalViewPr>
  <p:slideViewPr>
    <p:cSldViewPr snapToGrid="0" snapToObjects="1">
      <p:cViewPr>
        <p:scale>
          <a:sx n="138" d="100"/>
          <a:sy n="138" d="100"/>
        </p:scale>
        <p:origin x="26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Courier"/>
                <a:cs typeface="Courier"/>
              </a:rPr>
              <a:t>plot.phylo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963072"/>
          </a:xfrm>
        </p:spPr>
        <p:txBody>
          <a:bodyPr>
            <a:normAutofit/>
          </a:bodyPr>
          <a:lstStyle/>
          <a:p>
            <a:r>
              <a:rPr lang="en-US" sz="3600" dirty="0"/>
              <a:t>Phylogenetic tree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3/25/2021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Highlighted the specified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76"/>
            <a:ext cx="8229600" cy="52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tips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tips &lt;- </a:t>
            </a:r>
            <a:r>
              <a:rPr lang="en-US" sz="2000" dirty="0" err="1">
                <a:latin typeface="Courier"/>
                <a:cs typeface="Courier"/>
              </a:rPr>
              <a:t>ht$tip.label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head(tips)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two tips to be highlighted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 &lt;- c("A97DCKS14", "U97DCKFE267")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defined colors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 &lt;- rep("grey", length(tips))  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[tips %in% </a:t>
            </a: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] &lt;- "red"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=0.2, type="radial",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 </a:t>
            </a:r>
            <a:r>
              <a:rPr lang="en-US" sz="2000" dirty="0" err="1">
                <a:latin typeface="Courier"/>
                <a:cs typeface="Courier"/>
              </a:rPr>
              <a:t>tip.color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45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>
            <a:normAutofit/>
          </a:bodyPr>
          <a:lstStyle/>
          <a:p>
            <a:r>
              <a:rPr lang="en-US" sz="3200" dirty="0"/>
              <a:t>From DNA sequences to tree</a:t>
            </a:r>
            <a:br>
              <a:rPr lang="en-US" sz="3200" dirty="0"/>
            </a:br>
            <a:r>
              <a:rPr lang="en-US" sz="3200" dirty="0"/>
              <a:t>– step1: data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34" y="2193900"/>
            <a:ext cx="9061966" cy="3391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 &lt;- "</a:t>
            </a:r>
            <a:r>
              <a:rPr lang="en-US" sz="2000" dirty="0" err="1">
                <a:latin typeface="Courier"/>
                <a:cs typeface="Courier"/>
              </a:rPr>
              <a:t>phylo.data.txt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cat(6, 20, "\n", file = 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cat("1", "ATCAGATCGCTTCCGGACGA\n",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cat("2", "ATAAGATCGCTACCGGACGA\n",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cat("3", "ATCAGATCGCTACCGGAGGA\n",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cat("4", "ATAAGATCGCTACCGGAGGA\n",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cat("5", "ATAAGATCCCTTGCGGACGT\n",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cat("6", "ATCAGATCGCATGCGGACGT\n",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</p:txBody>
      </p:sp>
    </p:spTree>
    <p:extLst>
      <p:ext uri="{BB962C8B-B14F-4D97-AF65-F5344CB8AC3E}">
        <p14:creationId xmlns:p14="http://schemas.microsoft.com/office/powerpoint/2010/main" val="160550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step2: Distance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9876"/>
            <a:ext cx="81534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read data: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dna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read.dna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pd.file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### determine pair-wise distance (matrix):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dist.dna</a:t>
            </a:r>
            <a:r>
              <a:rPr lang="en-US" sz="1600" dirty="0">
                <a:latin typeface="Courier"/>
                <a:cs typeface="Courier"/>
              </a:rPr>
              <a:t>(x=</a:t>
            </a:r>
            <a:r>
              <a:rPr lang="en-US" sz="1600" dirty="0" err="1">
                <a:latin typeface="Courier"/>
                <a:cs typeface="Courier"/>
              </a:rPr>
              <a:t>dna</a:t>
            </a:r>
            <a:r>
              <a:rPr lang="en-US" sz="1600" dirty="0">
                <a:latin typeface="Courier"/>
                <a:cs typeface="Courier"/>
              </a:rPr>
              <a:t>, model="RAW", </a:t>
            </a:r>
            <a:r>
              <a:rPr lang="en-US" sz="1600" dirty="0" err="1">
                <a:latin typeface="Courier"/>
                <a:cs typeface="Courier"/>
              </a:rPr>
              <a:t>pairwise.deletion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1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step3: construct tree and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906152"/>
            <a:ext cx="8872151" cy="260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neighbor joining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njs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dist.matrix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plot.phylo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type="</a:t>
            </a:r>
            <a:r>
              <a:rPr lang="en-US" dirty="0" err="1">
                <a:latin typeface="Courier"/>
                <a:cs typeface="Courier"/>
              </a:rPr>
              <a:t>phylogram</a:t>
            </a:r>
            <a:r>
              <a:rPr lang="en-US" dirty="0">
                <a:latin typeface="Courier"/>
                <a:cs typeface="Courier"/>
              </a:rPr>
              <a:t>", </a:t>
            </a:r>
            <a:r>
              <a:rPr lang="en-US" dirty="0" err="1">
                <a:latin typeface="Courier"/>
                <a:cs typeface="Courier"/>
              </a:rPr>
              <a:t>cex</a:t>
            </a:r>
            <a:r>
              <a:rPr lang="en-US" dirty="0">
                <a:latin typeface="Courier"/>
                <a:cs typeface="Courier"/>
              </a:rPr>
              <a:t>=1.5)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18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a </a:t>
            </a:r>
            <a:r>
              <a:rPr lang="en-US" sz="3200" dirty="0" err="1"/>
              <a:t>Newick</a:t>
            </a:r>
            <a:r>
              <a:rPr lang="en-US" sz="3200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72115"/>
            <a:ext cx="8953500" cy="132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write.tree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example.tree.newick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46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526162" cy="4150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td &lt;- </a:t>
            </a:r>
            <a:r>
              <a:rPr lang="en-US" sz="2800" dirty="0" err="1">
                <a:latin typeface="Courier"/>
                <a:cs typeface="Courier"/>
              </a:rPr>
              <a:t>read.tree</a:t>
            </a:r>
            <a:r>
              <a:rPr lang="en-US" sz="2800" dirty="0">
                <a:latin typeface="Courier"/>
                <a:cs typeface="Courier"/>
              </a:rPr>
              <a:t>("</a:t>
            </a:r>
            <a:r>
              <a:rPr lang="en-US" sz="2800" dirty="0" err="1">
                <a:latin typeface="Courier"/>
                <a:cs typeface="Courier"/>
              </a:rPr>
              <a:t>example.tree.newick</a:t>
            </a:r>
            <a:r>
              <a:rPr lang="en-US" sz="28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summary(td)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td$edge.length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3372" y="6060142"/>
            <a:ext cx="499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compare data to the tree (graph)</a:t>
            </a:r>
          </a:p>
        </p:txBody>
      </p:sp>
    </p:spTree>
    <p:extLst>
      <p:ext uri="{BB962C8B-B14F-4D97-AF65-F5344CB8AC3E}">
        <p14:creationId xmlns:p14="http://schemas.microsoft.com/office/powerpoint/2010/main" val="40215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81100"/>
            <a:ext cx="60833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3100" y="1859340"/>
            <a:ext cx="1816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 </a:t>
            </a:r>
            <a:r>
              <a:rPr lang="en-US" sz="2400" dirty="0" err="1"/>
              <a:t>td$edge</a:t>
            </a:r>
            <a:endParaRPr lang="en-US" sz="2400" dirty="0"/>
          </a:p>
          <a:p>
            <a:r>
              <a:rPr lang="en-US" sz="2400" dirty="0"/>
              <a:t>      [,1] [,2]</a:t>
            </a:r>
          </a:p>
          <a:p>
            <a:r>
              <a:rPr lang="en-US" sz="2400" dirty="0"/>
              <a:t> [1,]    7    1</a:t>
            </a:r>
          </a:p>
          <a:p>
            <a:r>
              <a:rPr lang="en-US" sz="2400" dirty="0"/>
              <a:t> [2,]    7    2</a:t>
            </a:r>
          </a:p>
          <a:p>
            <a:r>
              <a:rPr lang="en-US" sz="2400" dirty="0"/>
              <a:t> [3,]    7    8</a:t>
            </a:r>
          </a:p>
          <a:p>
            <a:r>
              <a:rPr lang="en-US" sz="2400" dirty="0"/>
              <a:t> [4,]    8    9</a:t>
            </a:r>
          </a:p>
          <a:p>
            <a:r>
              <a:rPr lang="en-US" sz="2400" dirty="0"/>
              <a:t> [5,]    9   10</a:t>
            </a:r>
          </a:p>
          <a:p>
            <a:r>
              <a:rPr lang="en-US" sz="2400" dirty="0"/>
              <a:t> [6,]   10    3</a:t>
            </a:r>
          </a:p>
          <a:p>
            <a:r>
              <a:rPr lang="en-US" sz="2400" dirty="0"/>
              <a:t> [7,]   10    4</a:t>
            </a:r>
          </a:p>
          <a:p>
            <a:r>
              <a:rPr lang="en-US" sz="2400" dirty="0"/>
              <a:t> [8,]    9    5</a:t>
            </a:r>
          </a:p>
          <a:p>
            <a:r>
              <a:rPr lang="en-US" sz="2400" dirty="0"/>
              <a:t> [9,]    8   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27305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0" y="35585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1900" y="18593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90" y="5071233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88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706"/>
            <a:ext cx="8445500" cy="166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color-highlight the tips of "2" and "4" </a:t>
            </a:r>
          </a:p>
        </p:txBody>
      </p:sp>
    </p:spTree>
    <p:extLst>
      <p:ext uri="{BB962C8B-B14F-4D97-AF65-F5344CB8AC3E}">
        <p14:creationId xmlns:p14="http://schemas.microsoft.com/office/powerpoint/2010/main" val="229247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tips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9597"/>
            <a:ext cx="8489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td$tip.label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two tips to be highlighted</a:t>
            </a:r>
          </a:p>
          <a:p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 &lt;- c("2", "4")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defined colors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 &lt;- rep("grey", length(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))  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%in% </a:t>
            </a:r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] &lt;- "red"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plotting</a:t>
            </a:r>
          </a:p>
          <a:p>
            <a:r>
              <a:rPr lang="en-US" sz="2400" dirty="0" err="1">
                <a:latin typeface="Courier"/>
                <a:cs typeface="Courier"/>
              </a:rPr>
              <a:t>plot.phylo</a:t>
            </a:r>
            <a:r>
              <a:rPr lang="en-US" sz="2400" dirty="0">
                <a:latin typeface="Courier"/>
                <a:cs typeface="Courier"/>
              </a:rPr>
              <a:t>(td, </a:t>
            </a:r>
            <a:r>
              <a:rPr lang="en-US" sz="2400" dirty="0" err="1">
                <a:latin typeface="Courier"/>
                <a:cs typeface="Courier"/>
              </a:rPr>
              <a:t>cex</a:t>
            </a:r>
            <a:r>
              <a:rPr lang="en-US" sz="2400" dirty="0">
                <a:latin typeface="Courier"/>
                <a:cs typeface="Courier"/>
              </a:rPr>
              <a:t>=2, type="radial",</a:t>
            </a:r>
          </a:p>
          <a:p>
            <a:r>
              <a:rPr lang="en-US" sz="2400" dirty="0">
                <a:latin typeface="Courier"/>
                <a:cs typeface="Courier"/>
              </a:rPr>
              <a:t>           </a:t>
            </a:r>
            <a:r>
              <a:rPr lang="en-US" sz="2400" dirty="0" err="1">
                <a:latin typeface="Courier"/>
                <a:cs typeface="Courier"/>
              </a:rPr>
              <a:t>no.margin</a:t>
            </a:r>
            <a:r>
              <a:rPr lang="en-US" sz="2400" dirty="0">
                <a:latin typeface="Courier"/>
                <a:cs typeface="Courier"/>
              </a:rPr>
              <a:t>=T, </a:t>
            </a:r>
            <a:r>
              <a:rPr lang="en-US" sz="2400" dirty="0" err="1">
                <a:latin typeface="Courier"/>
                <a:cs typeface="Courier"/>
              </a:rPr>
              <a:t>tip.color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29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1866"/>
            <a:ext cx="8456119" cy="344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td$edge</a:t>
            </a:r>
            <a:r>
              <a:rPr lang="en-US" sz="2000" dirty="0">
                <a:latin typeface="Courier"/>
                <a:cs typeface="Courier"/>
              </a:rPr>
              <a:t> # edge link with leaf and node IDs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convert leaf IDs to leaf names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leafnode.names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td$tip.label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[, 2]]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 &lt;- rep("grey", </a:t>
            </a:r>
            <a:r>
              <a:rPr lang="en-US" sz="2000" dirty="0" err="1">
                <a:latin typeface="Courier"/>
                <a:cs typeface="Courier"/>
              </a:rPr>
              <a:t>nrow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edge.cols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leafnode.names</a:t>
            </a:r>
            <a:r>
              <a:rPr lang="en-US" sz="1800" dirty="0">
                <a:latin typeface="Courier"/>
                <a:cs typeface="Courier"/>
              </a:rPr>
              <a:t>  %in% c("1", "5", "6")] &lt;- "red"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(td,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=2,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   </a:t>
            </a:r>
            <a:r>
              <a:rPr lang="en-US" sz="2000" dirty="0" err="1">
                <a:latin typeface="Courier"/>
                <a:cs typeface="Courier"/>
              </a:rPr>
              <a:t>edge.color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)</a:t>
            </a:r>
            <a:endParaRPr lang="is-IS" sz="20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9970"/>
            <a:ext cx="7882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color-highlight the edges (clades) with the tips of  "1", "5", "6"</a:t>
            </a:r>
          </a:p>
        </p:txBody>
      </p:sp>
    </p:spTree>
    <p:extLst>
      <p:ext uri="{BB962C8B-B14F-4D97-AF65-F5344CB8AC3E}">
        <p14:creationId xmlns:p14="http://schemas.microsoft.com/office/powerpoint/2010/main" val="20612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10465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526"/>
            <a:ext cx="8340811" cy="3659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Preparation of variant data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Construction of phylogenetic trees using "ape"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software packages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online tools: </a:t>
            </a:r>
            <a:r>
              <a:rPr lang="en-US" sz="3200" dirty="0" err="1"/>
              <a:t>itol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Interactive tree of life (</a:t>
            </a:r>
            <a:r>
              <a:rPr lang="en-US" sz="3200" dirty="0" err="1"/>
              <a:t>iTOL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24" y="1657003"/>
            <a:ext cx="6830030" cy="231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/>
              <a:t>itol.embl.de</a:t>
            </a:r>
            <a:endParaRPr lang="en-US" sz="2800" dirty="0"/>
          </a:p>
          <a:p>
            <a:r>
              <a:rPr lang="en-US" sz="2800" dirty="0"/>
              <a:t>Input data: </a:t>
            </a:r>
            <a:r>
              <a:rPr lang="en-US" sz="2800" dirty="0" err="1"/>
              <a:t>Newick</a:t>
            </a:r>
            <a:r>
              <a:rPr lang="en-US" sz="2800" dirty="0"/>
              <a:t>, Nexus, and </a:t>
            </a:r>
            <a:r>
              <a:rPr lang="en-US" sz="2800" dirty="0" err="1"/>
              <a:t>phyloXML</a:t>
            </a:r>
            <a:endParaRPr lang="en-US" sz="2800" dirty="0"/>
          </a:p>
          <a:p>
            <a:r>
              <a:rPr lang="en-US" sz="2800" dirty="0"/>
              <a:t>Interactive editing</a:t>
            </a:r>
          </a:p>
          <a:p>
            <a:r>
              <a:rPr lang="en-US" sz="2800" dirty="0"/>
              <a:t>Output vector graphic images (editable)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261" y="4671528"/>
            <a:ext cx="496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help.cgi#popup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video_tutorial.cgi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8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0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097" y="2668440"/>
            <a:ext cx="6734432" cy="1040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Courier"/>
                <a:cs typeface="Courier"/>
              </a:rPr>
              <a:t>install.packages</a:t>
            </a:r>
            <a:r>
              <a:rPr lang="en-US" sz="3200" dirty="0">
                <a:latin typeface="Courier"/>
                <a:cs typeface="Courier"/>
              </a:rPr>
              <a:t>("ape")</a:t>
            </a:r>
          </a:p>
          <a:p>
            <a:pPr marL="0" indent="0">
              <a:buNone/>
            </a:pPr>
            <a:r>
              <a:rPr lang="en-US" sz="3200" dirty="0">
                <a:latin typeface="Courier"/>
                <a:cs typeface="Courier"/>
              </a:rPr>
              <a:t>library("ape")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3BF6A-8088-B94C-85BD-A060ECDCAB64}"/>
              </a:ext>
            </a:extLst>
          </p:cNvPr>
          <p:cNvSpPr/>
          <p:nvPr/>
        </p:nvSpPr>
        <p:spPr>
          <a:xfrm>
            <a:off x="349421" y="4917612"/>
            <a:ext cx="8374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https://</a:t>
            </a:r>
            <a:r>
              <a:rPr lang="en-US" sz="2000" dirty="0" err="1">
                <a:latin typeface="Courier" pitchFamily="2" charset="0"/>
              </a:rPr>
              <a:t>cran.r-project.org</a:t>
            </a:r>
            <a:r>
              <a:rPr lang="en-US" sz="2000" dirty="0">
                <a:latin typeface="Courier" pitchFamily="2" charset="0"/>
              </a:rPr>
              <a:t>/web/packages/ape/</a:t>
            </a:r>
            <a:r>
              <a:rPr lang="en-US" sz="2000" dirty="0" err="1">
                <a:latin typeface="Courier" pitchFamily="2" charset="0"/>
              </a:rPr>
              <a:t>ape.pdf</a:t>
            </a: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8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3394"/>
          </a:xfrm>
        </p:spPr>
        <p:txBody>
          <a:bodyPr>
            <a:normAutofit/>
          </a:bodyPr>
          <a:lstStyle/>
          <a:p>
            <a:r>
              <a:rPr lang="en-US" sz="3200" dirty="0"/>
              <a:t>Create a working directory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778" y="2949535"/>
            <a:ext cx="6388443" cy="619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>
                <a:latin typeface="Courier"/>
                <a:cs typeface="Courier"/>
              </a:rPr>
              <a:t>mkdir</a:t>
            </a:r>
            <a:r>
              <a:rPr lang="en-US" sz="3600" dirty="0">
                <a:latin typeface="Courier"/>
                <a:cs typeface="Courier"/>
              </a:rPr>
              <a:t> lab07_phylogeny</a:t>
            </a:r>
          </a:p>
        </p:txBody>
      </p:sp>
    </p:spTree>
    <p:extLst>
      <p:ext uri="{BB962C8B-B14F-4D97-AF65-F5344CB8AC3E}">
        <p14:creationId xmlns:p14="http://schemas.microsoft.com/office/powerpoint/2010/main" val="18971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Newick</a:t>
            </a:r>
            <a:r>
              <a:rPr lang="en-US" sz="3200" dirty="0"/>
              <a:t> tree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470900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Phylogenetic Tree of 193 HIV-1 Sequences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data(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)  ### load data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 ### check the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format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output to a file: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96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DD03-63BF-D94D-9C21-CA8C3B53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F6077-B781-A548-B68E-BE8F2BF92E5D}"/>
              </a:ext>
            </a:extLst>
          </p:cNvPr>
          <p:cNvSpPr/>
          <p:nvPr/>
        </p:nvSpPr>
        <p:spPr>
          <a:xfrm>
            <a:off x="1898832" y="3145480"/>
            <a:ext cx="53463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Courier"/>
                <a:cs typeface="Courier"/>
              </a:rPr>
              <a:t>plot.phylo</a:t>
            </a:r>
            <a:r>
              <a:rPr lang="en-US" sz="4800" dirty="0">
                <a:latin typeface="Courier"/>
                <a:cs typeface="Courier"/>
              </a:rPr>
              <a:t>(</a:t>
            </a:r>
            <a:r>
              <a:rPr lang="en-US" sz="4800" dirty="0" err="1">
                <a:latin typeface="Courier"/>
                <a:cs typeface="Courier"/>
              </a:rPr>
              <a:t>ht</a:t>
            </a:r>
            <a:r>
              <a:rPr lang="en-US" sz="48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1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data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43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tree data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edges &lt;- </a:t>
            </a:r>
            <a:r>
              <a:rPr lang="en-US" sz="2800" dirty="0" err="1">
                <a:latin typeface="Courier"/>
                <a:cs typeface="Courier"/>
              </a:rPr>
              <a:t>ht$edge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ht$Nnode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tips &lt;- </a:t>
            </a:r>
            <a:r>
              <a:rPr lang="en-US" sz="2800" dirty="0" err="1">
                <a:latin typeface="Courier"/>
                <a:cs typeface="Courier"/>
              </a:rPr>
              <a:t>ht$tip.label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edge.lens</a:t>
            </a:r>
            <a:r>
              <a:rPr lang="en-US" sz="2800" dirty="0">
                <a:latin typeface="Courier"/>
                <a:cs typeface="Courier"/>
              </a:rPr>
              <a:t> &lt;- </a:t>
            </a:r>
            <a:r>
              <a:rPr lang="en-US" sz="2800" dirty="0" err="1">
                <a:latin typeface="Courier"/>
                <a:cs typeface="Courier"/>
              </a:rPr>
              <a:t>ht$edge.length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i="1" dirty="0">
                <a:latin typeface="Courier"/>
                <a:cs typeface="Courier"/>
              </a:rPr>
              <a:t># head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i="1" dirty="0">
                <a:latin typeface="Courier"/>
                <a:cs typeface="Courier"/>
              </a:rPr>
              <a:t>summary</a:t>
            </a:r>
            <a:r>
              <a:rPr lang="en-US" sz="2800" dirty="0">
                <a:latin typeface="Courier"/>
                <a:cs typeface="Courier"/>
              </a:rPr>
              <a:t> to check each data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05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9503"/>
            <a:ext cx="8791832" cy="535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&gt; head(edges, 3)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  [,1] [,2]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[1,]  194  195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[2,]  195  196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[3,]  196  197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The matrix edge contains the beginning (1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column) and ending (2</a:t>
            </a:r>
            <a:r>
              <a:rPr lang="en-US" baseline="30000" dirty="0">
                <a:latin typeface="Courier"/>
                <a:cs typeface="Courier"/>
              </a:rPr>
              <a:t>nd</a:t>
            </a:r>
            <a:r>
              <a:rPr lang="en-US" dirty="0">
                <a:latin typeface="Courier"/>
                <a:cs typeface="Courier"/>
              </a:rPr>
              <a:t> column) node number for all the nodes and tips in the tree. By convention, the tips of the tree are numbered 1 through n for n tips; and the nodes are numbered n + 1 through n + m for m nodes. m = n - 1 for a fully bifurcating tree.</a:t>
            </a:r>
          </a:p>
        </p:txBody>
      </p:sp>
    </p:spTree>
    <p:extLst>
      <p:ext uri="{BB962C8B-B14F-4D97-AF65-F5344CB8AC3E}">
        <p14:creationId xmlns:p14="http://schemas.microsoft.com/office/powerpoint/2010/main" val="127688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446660"/>
            <a:ext cx="8402594" cy="474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cex</a:t>
            </a:r>
            <a:r>
              <a:rPr lang="en-US" sz="2800" dirty="0">
                <a:latin typeface="Courier"/>
                <a:cs typeface="Courier"/>
              </a:rPr>
              <a:t>=0.2, type="radial")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### try different parameters for type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800" dirty="0" err="1">
                <a:latin typeface="Courier"/>
                <a:cs typeface="Courier"/>
              </a:rPr>
              <a:t>plot.phylo</a:t>
            </a: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0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15211</TotalTime>
  <Words>1096</Words>
  <Application>Microsoft Macintosh PowerPoint</Application>
  <PresentationFormat>On-screen Show (4:3)</PresentationFormat>
  <Paragraphs>154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Phylogenetic tree  Bioinformatics Applications (PLPTH813)</vt:lpstr>
      <vt:lpstr>Goal of today’s lab</vt:lpstr>
      <vt:lpstr>package installation</vt:lpstr>
      <vt:lpstr>Create a working directory in Beocat</vt:lpstr>
      <vt:lpstr>Newick tree data</vt:lpstr>
      <vt:lpstr>PowerPoint Presentation</vt:lpstr>
      <vt:lpstr>Tree data examination</vt:lpstr>
      <vt:lpstr>edge data</vt:lpstr>
      <vt:lpstr>Plotting</vt:lpstr>
      <vt:lpstr>Highlighted the specified tips</vt:lpstr>
      <vt:lpstr>From DNA sequences to tree – step1: data formatting</vt:lpstr>
      <vt:lpstr>From DNA sequences to tree – step2: Distance calculation</vt:lpstr>
      <vt:lpstr>From DNA sequences to tree – step3: construct tree and plotting</vt:lpstr>
      <vt:lpstr>output a Newick file</vt:lpstr>
      <vt:lpstr>tree summary</vt:lpstr>
      <vt:lpstr>Tree</vt:lpstr>
      <vt:lpstr>Problems</vt:lpstr>
      <vt:lpstr>Highlight tips</vt:lpstr>
      <vt:lpstr>highlight edges</vt:lpstr>
      <vt:lpstr>Interactive tree of life (iTOL)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168</cp:revision>
  <dcterms:created xsi:type="dcterms:W3CDTF">2014-12-15T18:58:14Z</dcterms:created>
  <dcterms:modified xsi:type="dcterms:W3CDTF">2021-03-25T18:43:13Z</dcterms:modified>
</cp:coreProperties>
</file>