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98" r:id="rId3"/>
    <p:sldId id="260" r:id="rId4"/>
    <p:sldId id="299" r:id="rId5"/>
    <p:sldId id="258" r:id="rId6"/>
    <p:sldId id="259" r:id="rId7"/>
    <p:sldId id="272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83"/>
    <p:restoredTop sz="86581"/>
  </p:normalViewPr>
  <p:slideViewPr>
    <p:cSldViewPr snapToGrid="0" snapToObjects="1">
      <p:cViewPr varScale="1">
        <p:scale>
          <a:sx n="88" d="100"/>
          <a:sy n="88" d="100"/>
        </p:scale>
        <p:origin x="472" y="184"/>
      </p:cViewPr>
      <p:guideLst/>
    </p:cSldViewPr>
  </p:slideViewPr>
  <p:outlineViewPr>
    <p:cViewPr>
      <p:scale>
        <a:sx n="33" d="100"/>
        <a:sy n="33" d="100"/>
      </p:scale>
      <p:origin x="-8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54E42-31AA-D145-9A0E-405DA98C50EF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4FB00-078C-1442-BBEC-E4C7ADBF3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48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4FB00-078C-1442-BBEC-E4C7ADBF37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87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4FB00-078C-1442-BBEC-E4C7ADBF37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46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4FB00-078C-1442-BBEC-E4C7ADBF37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65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4FB00-078C-1442-BBEC-E4C7ADBF37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5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 epoch consists of </a:t>
            </a:r>
            <a:r>
              <a:rPr lang="en-US" i="1" dirty="0"/>
              <a:t>one</a:t>
            </a:r>
            <a:r>
              <a:rPr lang="en-US" dirty="0"/>
              <a:t> full training cycle on the training set. Once every sample in the set is seen, you start again - marking the beginning of the 2nd epoch.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D4FB00-078C-1442-BBEC-E4C7ADBF37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5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7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55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3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2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3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1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4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11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8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5F292-F0F8-A64C-A0C2-1AB9856A8AC9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5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5F292-F0F8-A64C-A0C2-1AB9856A8AC9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378E4-0B08-6949-819E-AFE36D739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xiv.org/pdf/1708.07747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26A6-C736-BE46-8EC6-37C2BDCA98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learning</a:t>
            </a:r>
            <a:br>
              <a:rPr lang="en-US" dirty="0"/>
            </a:br>
            <a:br>
              <a:rPr lang="en-US" dirty="0"/>
            </a:br>
            <a:r>
              <a:rPr lang="en-US" sz="2700" dirty="0"/>
              <a:t>Bioinformatics Applications (PLPTH813)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660A2-0B80-0A4E-9241-E8F8AA375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17146"/>
            <a:ext cx="6858000" cy="1655762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+mj-lt"/>
              </a:rPr>
              <a:t>Sanzhen</a:t>
            </a:r>
            <a:r>
              <a:rPr lang="en-US" sz="3200" dirty="0">
                <a:latin typeface="+mj-lt"/>
              </a:rPr>
              <a:t> Liu</a:t>
            </a:r>
          </a:p>
          <a:p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</a:rPr>
              <a:t>4/29/2021</a:t>
            </a:r>
          </a:p>
        </p:txBody>
      </p:sp>
    </p:spTree>
    <p:extLst>
      <p:ext uri="{BB962C8B-B14F-4D97-AF65-F5344CB8AC3E}">
        <p14:creationId xmlns:p14="http://schemas.microsoft.com/office/powerpoint/2010/main" val="300775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Ten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BB16C5-10E5-D94D-A2CD-750C7F611591}"/>
              </a:ext>
            </a:extLst>
          </p:cNvPr>
          <p:cNvSpPr txBox="1"/>
          <p:nvPr/>
        </p:nvSpPr>
        <p:spPr>
          <a:xfrm>
            <a:off x="296883" y="2090057"/>
            <a:ext cx="449353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class_names</a:t>
            </a:r>
            <a:r>
              <a:rPr lang="en-US" sz="2000" dirty="0">
                <a:latin typeface="Courier" pitchFamily="2" charset="0"/>
              </a:rPr>
              <a:t>=c('T-shirt/top',</a:t>
            </a:r>
          </a:p>
          <a:p>
            <a:r>
              <a:rPr lang="en-US" sz="2000" dirty="0">
                <a:latin typeface="Courier" pitchFamily="2" charset="0"/>
              </a:rPr>
              <a:t>              'Trouser',</a:t>
            </a:r>
          </a:p>
          <a:p>
            <a:r>
              <a:rPr lang="en-US" sz="2000" dirty="0">
                <a:latin typeface="Courier" pitchFamily="2" charset="0"/>
              </a:rPr>
              <a:t>              'Pullover',</a:t>
            </a:r>
          </a:p>
          <a:p>
            <a:r>
              <a:rPr lang="en-US" sz="2000" dirty="0">
                <a:latin typeface="Courier" pitchFamily="2" charset="0"/>
              </a:rPr>
              <a:t>              'Dress',</a:t>
            </a:r>
          </a:p>
          <a:p>
            <a:r>
              <a:rPr lang="en-US" sz="2000" dirty="0">
                <a:latin typeface="Courier" pitchFamily="2" charset="0"/>
              </a:rPr>
              <a:t>              'Coat', </a:t>
            </a:r>
          </a:p>
          <a:p>
            <a:r>
              <a:rPr lang="en-US" sz="2000" dirty="0">
                <a:latin typeface="Courier" pitchFamily="2" charset="0"/>
              </a:rPr>
              <a:t>              'Sandal',</a:t>
            </a:r>
          </a:p>
          <a:p>
            <a:r>
              <a:rPr lang="en-US" sz="2000" dirty="0">
                <a:latin typeface="Courier" pitchFamily="2" charset="0"/>
              </a:rPr>
              <a:t>              'Shirt',</a:t>
            </a:r>
          </a:p>
          <a:p>
            <a:r>
              <a:rPr lang="en-US" sz="2000" dirty="0">
                <a:latin typeface="Courier" pitchFamily="2" charset="0"/>
              </a:rPr>
              <a:t>              'Sneaker',</a:t>
            </a:r>
          </a:p>
          <a:p>
            <a:r>
              <a:rPr lang="en-US" sz="2000" dirty="0">
                <a:latin typeface="Courier" pitchFamily="2" charset="0"/>
              </a:rPr>
              <a:t>              'Bag',</a:t>
            </a:r>
          </a:p>
          <a:p>
            <a:r>
              <a:rPr lang="en-US" sz="2000" dirty="0">
                <a:latin typeface="Courier" pitchFamily="2" charset="0"/>
              </a:rPr>
              <a:t>              'Ankle boot')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83CA427-A6E7-404A-A8FB-19836BA3E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872" y="1997640"/>
            <a:ext cx="3909245" cy="326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2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Display image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31E001-A520-3E41-AABA-695DADE1256C}"/>
              </a:ext>
            </a:extLst>
          </p:cNvPr>
          <p:cNvSpPr/>
          <p:nvPr/>
        </p:nvSpPr>
        <p:spPr>
          <a:xfrm>
            <a:off x="154378" y="1168338"/>
            <a:ext cx="89421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image_1 &lt;- </a:t>
            </a:r>
            <a:r>
              <a:rPr lang="en-US" sz="2000" dirty="0" err="1">
                <a:latin typeface="Courier" pitchFamily="2" charset="0"/>
              </a:rPr>
              <a:t>as.data.frame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train_images</a:t>
            </a:r>
            <a:r>
              <a:rPr lang="en-US" sz="2000" dirty="0">
                <a:latin typeface="Courier" pitchFamily="2" charset="0"/>
              </a:rPr>
              <a:t>[1, , ])</a:t>
            </a:r>
          </a:p>
          <a:p>
            <a:r>
              <a:rPr lang="en-US" sz="2000" dirty="0" err="1">
                <a:latin typeface="Courier" pitchFamily="2" charset="0"/>
              </a:rPr>
              <a:t>colnames</a:t>
            </a:r>
            <a:r>
              <a:rPr lang="en-US" sz="2000" dirty="0">
                <a:latin typeface="Courier" pitchFamily="2" charset="0"/>
              </a:rPr>
              <a:t>(image_1) &lt;- </a:t>
            </a:r>
            <a:r>
              <a:rPr lang="en-US" sz="2000" dirty="0" err="1">
                <a:latin typeface="Courier" pitchFamily="2" charset="0"/>
              </a:rPr>
              <a:t>seq_len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ncol</a:t>
            </a:r>
            <a:r>
              <a:rPr lang="en-US" sz="2000" dirty="0">
                <a:latin typeface="Courier" pitchFamily="2" charset="0"/>
              </a:rPr>
              <a:t>(image_1))</a:t>
            </a:r>
          </a:p>
          <a:p>
            <a:r>
              <a:rPr lang="en-US" sz="2000" dirty="0">
                <a:latin typeface="Courier" pitchFamily="2" charset="0"/>
              </a:rPr>
              <a:t>image_1$y &lt;- </a:t>
            </a:r>
            <a:r>
              <a:rPr lang="en-US" sz="2000" dirty="0" err="1">
                <a:latin typeface="Courier" pitchFamily="2" charset="0"/>
              </a:rPr>
              <a:t>seq_len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nrow</a:t>
            </a:r>
            <a:r>
              <a:rPr lang="en-US" sz="2000" dirty="0">
                <a:latin typeface="Courier" pitchFamily="2" charset="0"/>
              </a:rPr>
              <a:t>(image_1))</a:t>
            </a:r>
          </a:p>
          <a:p>
            <a:r>
              <a:rPr lang="en-US" sz="2000" dirty="0">
                <a:latin typeface="Courier" pitchFamily="2" charset="0"/>
              </a:rPr>
              <a:t>image_1 &lt;- gather(image_1, "x", "value", -y)</a:t>
            </a:r>
          </a:p>
          <a:p>
            <a:r>
              <a:rPr lang="en-US" sz="2000" dirty="0">
                <a:latin typeface="Courier" pitchFamily="2" charset="0"/>
              </a:rPr>
              <a:t>image_1$x &lt;- </a:t>
            </a:r>
            <a:r>
              <a:rPr lang="en-US" sz="2000" dirty="0" err="1">
                <a:latin typeface="Courier" pitchFamily="2" charset="0"/>
              </a:rPr>
              <a:t>as.integer</a:t>
            </a:r>
            <a:r>
              <a:rPr lang="en-US" sz="2000" dirty="0">
                <a:latin typeface="Courier" pitchFamily="2" charset="0"/>
              </a:rPr>
              <a:t>(image_1$x)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# plot the first image</a:t>
            </a:r>
          </a:p>
          <a:p>
            <a:r>
              <a:rPr lang="en-US" sz="2000" dirty="0" err="1">
                <a:latin typeface="Courier" pitchFamily="2" charset="0"/>
              </a:rPr>
              <a:t>ggplot</a:t>
            </a:r>
            <a:r>
              <a:rPr lang="en-US" sz="2000" dirty="0">
                <a:latin typeface="Courier" pitchFamily="2" charset="0"/>
              </a:rPr>
              <a:t>(image_1, </a:t>
            </a:r>
            <a:r>
              <a:rPr lang="en-US" sz="2000" dirty="0" err="1">
                <a:latin typeface="Courier" pitchFamily="2" charset="0"/>
              </a:rPr>
              <a:t>aes</a:t>
            </a:r>
            <a:r>
              <a:rPr lang="en-US" sz="2000" dirty="0">
                <a:latin typeface="Courier" pitchFamily="2" charset="0"/>
              </a:rPr>
              <a:t>(x = x, y = y, fill = value)) +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geom_tile</a:t>
            </a:r>
            <a:r>
              <a:rPr lang="en-US" sz="2000" dirty="0">
                <a:latin typeface="Courier" pitchFamily="2" charset="0"/>
              </a:rPr>
              <a:t>() +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scale_fill_gradient</a:t>
            </a:r>
            <a:r>
              <a:rPr lang="en-US" dirty="0">
                <a:latin typeface="Courier" pitchFamily="2" charset="0"/>
              </a:rPr>
              <a:t>(low="white", high="black", </a:t>
            </a:r>
            <a:r>
              <a:rPr lang="en-US" dirty="0" err="1">
                <a:latin typeface="Courier" pitchFamily="2" charset="0"/>
              </a:rPr>
              <a:t>na.value</a:t>
            </a:r>
            <a:r>
              <a:rPr lang="en-US" dirty="0">
                <a:latin typeface="Courier" pitchFamily="2" charset="0"/>
              </a:rPr>
              <a:t>=NA) +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scale_y_reverse</a:t>
            </a:r>
            <a:r>
              <a:rPr lang="en-US" sz="2000" dirty="0">
                <a:latin typeface="Courier" pitchFamily="2" charset="0"/>
              </a:rPr>
              <a:t>() +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theme_minimal</a:t>
            </a:r>
            <a:r>
              <a:rPr lang="en-US" sz="2000" dirty="0">
                <a:latin typeface="Courier" pitchFamily="2" charset="0"/>
              </a:rPr>
              <a:t>() +</a:t>
            </a:r>
          </a:p>
          <a:p>
            <a:r>
              <a:rPr lang="en-US" sz="2000" dirty="0">
                <a:latin typeface="Courier" pitchFamily="2" charset="0"/>
              </a:rPr>
              <a:t>  theme(</a:t>
            </a:r>
            <a:r>
              <a:rPr lang="en-US" sz="2000" dirty="0" err="1">
                <a:latin typeface="Courier" pitchFamily="2" charset="0"/>
              </a:rPr>
              <a:t>panel.grid</a:t>
            </a:r>
            <a:r>
              <a:rPr lang="en-US" sz="2000" dirty="0">
                <a:latin typeface="Courier" pitchFamily="2" charset="0"/>
              </a:rPr>
              <a:t> = </a:t>
            </a:r>
            <a:r>
              <a:rPr lang="en-US" sz="2000" dirty="0" err="1">
                <a:latin typeface="Courier" pitchFamily="2" charset="0"/>
              </a:rPr>
              <a:t>element_blank</a:t>
            </a:r>
            <a:r>
              <a:rPr lang="en-US" sz="2000" dirty="0">
                <a:latin typeface="Courier" pitchFamily="2" charset="0"/>
              </a:rPr>
              <a:t>())   +</a:t>
            </a:r>
          </a:p>
          <a:p>
            <a:r>
              <a:rPr lang="en-US" sz="2000" dirty="0">
                <a:latin typeface="Courier" pitchFamily="2" charset="0"/>
              </a:rPr>
              <a:t>  theme(</a:t>
            </a:r>
            <a:r>
              <a:rPr lang="en-US" sz="2000" dirty="0" err="1">
                <a:latin typeface="Courier" pitchFamily="2" charset="0"/>
              </a:rPr>
              <a:t>aspect.ratio</a:t>
            </a:r>
            <a:r>
              <a:rPr lang="en-US" sz="2000" dirty="0">
                <a:latin typeface="Courier" pitchFamily="2" charset="0"/>
              </a:rPr>
              <a:t> = 1) +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xlab</a:t>
            </a:r>
            <a:r>
              <a:rPr lang="en-US" sz="2000" dirty="0">
                <a:latin typeface="Courier" pitchFamily="2" charset="0"/>
              </a:rPr>
              <a:t>("") +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ylab</a:t>
            </a:r>
            <a:r>
              <a:rPr lang="en-US" sz="2000" dirty="0">
                <a:latin typeface="Courier" pitchFamily="2" charset="0"/>
              </a:rPr>
              <a:t>("")</a:t>
            </a:r>
          </a:p>
        </p:txBody>
      </p:sp>
    </p:spTree>
    <p:extLst>
      <p:ext uri="{BB962C8B-B14F-4D97-AF65-F5344CB8AC3E}">
        <p14:creationId xmlns:p14="http://schemas.microsoft.com/office/powerpoint/2010/main" val="221247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Scale image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D8504-631E-6341-AE9B-7ADFCB46F3AC}"/>
              </a:ext>
            </a:extLst>
          </p:cNvPr>
          <p:cNvSpPr txBox="1"/>
          <p:nvPr/>
        </p:nvSpPr>
        <p:spPr>
          <a:xfrm>
            <a:off x="628650" y="3429000"/>
            <a:ext cx="5416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train_images</a:t>
            </a:r>
            <a:r>
              <a:rPr lang="en-US" sz="2000" dirty="0">
                <a:latin typeface="Courier" pitchFamily="2" charset="0"/>
              </a:rPr>
              <a:t> &lt;- </a:t>
            </a:r>
            <a:r>
              <a:rPr lang="en-US" sz="2000" dirty="0" err="1">
                <a:latin typeface="Courier" pitchFamily="2" charset="0"/>
              </a:rPr>
              <a:t>train_images</a:t>
            </a:r>
            <a:r>
              <a:rPr lang="en-US" sz="2000" dirty="0">
                <a:latin typeface="Courier" pitchFamily="2" charset="0"/>
              </a:rPr>
              <a:t> / 255</a:t>
            </a:r>
          </a:p>
          <a:p>
            <a:r>
              <a:rPr lang="en-US" sz="2000" dirty="0" err="1">
                <a:latin typeface="Courier" pitchFamily="2" charset="0"/>
              </a:rPr>
              <a:t>test_images</a:t>
            </a:r>
            <a:r>
              <a:rPr lang="en-US" sz="2000" dirty="0">
                <a:latin typeface="Courier" pitchFamily="2" charset="0"/>
              </a:rPr>
              <a:t> &lt;- </a:t>
            </a:r>
            <a:r>
              <a:rPr lang="en-US" sz="2000" dirty="0" err="1">
                <a:latin typeface="Courier" pitchFamily="2" charset="0"/>
              </a:rPr>
              <a:t>test_images</a:t>
            </a:r>
            <a:r>
              <a:rPr lang="en-US" sz="2000" dirty="0">
                <a:latin typeface="Courier" pitchFamily="2" charset="0"/>
              </a:rPr>
              <a:t> / 255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E861CE-D12D-B54D-8879-4E41F2091578}"/>
              </a:ext>
            </a:extLst>
          </p:cNvPr>
          <p:cNvSpPr txBox="1"/>
          <p:nvPr/>
        </p:nvSpPr>
        <p:spPr>
          <a:xfrm>
            <a:off x="628650" y="1659459"/>
            <a:ext cx="8028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scale these values to a range of 0 to 1 before feeding to the neural network model. </a:t>
            </a:r>
          </a:p>
        </p:txBody>
      </p:sp>
    </p:spTree>
    <p:extLst>
      <p:ext uri="{BB962C8B-B14F-4D97-AF65-F5344CB8AC3E}">
        <p14:creationId xmlns:p14="http://schemas.microsoft.com/office/powerpoint/2010/main" val="3883004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Set and compile the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1BA60-698A-2142-B2F5-AC3587125B8A}"/>
              </a:ext>
            </a:extLst>
          </p:cNvPr>
          <p:cNvSpPr txBox="1"/>
          <p:nvPr/>
        </p:nvSpPr>
        <p:spPr>
          <a:xfrm>
            <a:off x="482381" y="1429835"/>
            <a:ext cx="803296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### set the layer</a:t>
            </a:r>
          </a:p>
          <a:p>
            <a:r>
              <a:rPr lang="en-US" sz="2000" dirty="0">
                <a:latin typeface="Courier" pitchFamily="2" charset="0"/>
              </a:rPr>
              <a:t>model &lt;- </a:t>
            </a:r>
            <a:r>
              <a:rPr lang="en-US" sz="2000" dirty="0" err="1">
                <a:latin typeface="Courier" pitchFamily="2" charset="0"/>
              </a:rPr>
              <a:t>keras_model_sequential</a:t>
            </a:r>
            <a:r>
              <a:rPr lang="en-US" sz="2000" dirty="0">
                <a:latin typeface="Courier" pitchFamily="2" charset="0"/>
              </a:rPr>
              <a:t>() %&gt;%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layer_flatten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input_shape</a:t>
            </a:r>
            <a:r>
              <a:rPr lang="en-US" sz="2000" dirty="0">
                <a:latin typeface="Courier" pitchFamily="2" charset="0"/>
              </a:rPr>
              <a:t> = c(28, 28)) %&gt;%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layer_dense</a:t>
            </a:r>
            <a:r>
              <a:rPr lang="en-US" sz="2000" dirty="0">
                <a:latin typeface="Courier" pitchFamily="2" charset="0"/>
              </a:rPr>
              <a:t>(units = 128, activation = '</a:t>
            </a:r>
            <a:r>
              <a:rPr lang="en-US" sz="2000" dirty="0" err="1">
                <a:latin typeface="Courier" pitchFamily="2" charset="0"/>
              </a:rPr>
              <a:t>relu</a:t>
            </a:r>
            <a:r>
              <a:rPr lang="en-US" sz="2000" dirty="0">
                <a:latin typeface="Courier" pitchFamily="2" charset="0"/>
              </a:rPr>
              <a:t>') %&gt;%</a:t>
            </a:r>
          </a:p>
          <a:p>
            <a:r>
              <a:rPr lang="en-US" sz="2000" dirty="0">
                <a:latin typeface="Courier" pitchFamily="2" charset="0"/>
              </a:rPr>
              <a:t>  </a:t>
            </a:r>
            <a:r>
              <a:rPr lang="en-US" sz="2000" dirty="0" err="1">
                <a:latin typeface="Courier" pitchFamily="2" charset="0"/>
              </a:rPr>
              <a:t>layer_dense</a:t>
            </a:r>
            <a:r>
              <a:rPr lang="en-US" sz="2000" dirty="0">
                <a:latin typeface="Courier" pitchFamily="2" charset="0"/>
              </a:rPr>
              <a:t>(units = 10, activation = '</a:t>
            </a:r>
            <a:r>
              <a:rPr lang="en-US" sz="2000" dirty="0" err="1">
                <a:latin typeface="Courier" pitchFamily="2" charset="0"/>
              </a:rPr>
              <a:t>softmax</a:t>
            </a:r>
            <a:r>
              <a:rPr lang="en-US" sz="2000" dirty="0">
                <a:latin typeface="Courier" pitchFamily="2" charset="0"/>
              </a:rPr>
              <a:t>')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### compile</a:t>
            </a:r>
          </a:p>
          <a:p>
            <a:r>
              <a:rPr lang="en-US" sz="2000" dirty="0">
                <a:latin typeface="Courier" pitchFamily="2" charset="0"/>
              </a:rPr>
              <a:t>model %&gt;% compile(</a:t>
            </a:r>
          </a:p>
          <a:p>
            <a:r>
              <a:rPr lang="en-US" sz="2000" dirty="0">
                <a:latin typeface="Courier" pitchFamily="2" charset="0"/>
              </a:rPr>
              <a:t>  optimizer = '</a:t>
            </a:r>
            <a:r>
              <a:rPr lang="en-US" sz="2000" dirty="0" err="1">
                <a:latin typeface="Courier" pitchFamily="2" charset="0"/>
              </a:rPr>
              <a:t>adam</a:t>
            </a:r>
            <a:r>
              <a:rPr lang="en-US" sz="2000" dirty="0">
                <a:latin typeface="Courier" pitchFamily="2" charset="0"/>
              </a:rPr>
              <a:t>', </a:t>
            </a:r>
          </a:p>
          <a:p>
            <a:r>
              <a:rPr lang="en-US" sz="2000" dirty="0">
                <a:latin typeface="Courier" pitchFamily="2" charset="0"/>
              </a:rPr>
              <a:t>  loss = '</a:t>
            </a:r>
            <a:r>
              <a:rPr lang="en-US" sz="2000" dirty="0" err="1">
                <a:latin typeface="Courier" pitchFamily="2" charset="0"/>
              </a:rPr>
              <a:t>sparse_categorical_crossentropy</a:t>
            </a:r>
            <a:r>
              <a:rPr lang="en-US" sz="2000" dirty="0">
                <a:latin typeface="Courier" pitchFamily="2" charset="0"/>
              </a:rPr>
              <a:t>',</a:t>
            </a:r>
          </a:p>
          <a:p>
            <a:r>
              <a:rPr lang="en-US" sz="2000" dirty="0">
                <a:latin typeface="Courier" pitchFamily="2" charset="0"/>
              </a:rPr>
              <a:t>  metrics = c('accuracy')</a:t>
            </a:r>
          </a:p>
          <a:p>
            <a:r>
              <a:rPr lang="en-US" sz="2000" dirty="0">
                <a:latin typeface="Courier" pitchFamily="2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E8BB5-586A-5740-A8A6-2A503C2F1784}"/>
              </a:ext>
            </a:extLst>
          </p:cNvPr>
          <p:cNvSpPr txBox="1"/>
          <p:nvPr/>
        </p:nvSpPr>
        <p:spPr>
          <a:xfrm>
            <a:off x="335574" y="5428165"/>
            <a:ext cx="8326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Adam optimization is a stochastic gradient descent method.</a:t>
            </a:r>
          </a:p>
          <a:p>
            <a:pPr fontAlgn="base"/>
            <a:r>
              <a:rPr lang="en-US" dirty="0"/>
              <a:t># </a:t>
            </a:r>
            <a:r>
              <a:rPr lang="en-US" dirty="0" err="1"/>
              <a:t>categorical_crossentropy</a:t>
            </a:r>
            <a:r>
              <a:rPr lang="en-US" dirty="0"/>
              <a:t> produces a one-hot array containing the probable match for each category; </a:t>
            </a:r>
            <a:r>
              <a:rPr lang="en-US" dirty="0" err="1"/>
              <a:t>sparse_categorical_crossentropy</a:t>
            </a:r>
            <a:r>
              <a:rPr lang="en-US" dirty="0"/>
              <a:t> produces a category index of the </a:t>
            </a:r>
            <a:r>
              <a:rPr lang="en-US" i="1" dirty="0"/>
              <a:t>most likely</a:t>
            </a:r>
            <a:r>
              <a:rPr lang="en-US" dirty="0"/>
              <a:t> matching category.</a:t>
            </a:r>
          </a:p>
        </p:txBody>
      </p:sp>
    </p:spTree>
    <p:extLst>
      <p:ext uri="{BB962C8B-B14F-4D97-AF65-F5344CB8AC3E}">
        <p14:creationId xmlns:p14="http://schemas.microsoft.com/office/powerpoint/2010/main" val="1272685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training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2D1CD8-E298-894D-B949-E908452B2D74}"/>
              </a:ext>
            </a:extLst>
          </p:cNvPr>
          <p:cNvSpPr/>
          <p:nvPr/>
        </p:nvSpPr>
        <p:spPr>
          <a:xfrm>
            <a:off x="387060" y="1090247"/>
            <a:ext cx="84136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### training</a:t>
            </a:r>
          </a:p>
          <a:p>
            <a:r>
              <a:rPr lang="en-US" sz="2000" dirty="0">
                <a:latin typeface="Courier" pitchFamily="2" charset="0"/>
              </a:rPr>
              <a:t>model %&gt;% fit(</a:t>
            </a:r>
            <a:r>
              <a:rPr lang="en-US" sz="2000" dirty="0" err="1">
                <a:latin typeface="Courier" pitchFamily="2" charset="0"/>
              </a:rPr>
              <a:t>train_images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train_labels,epochs</a:t>
            </a:r>
            <a:r>
              <a:rPr lang="en-US" sz="2000" dirty="0">
                <a:latin typeface="Courier" pitchFamily="2" charset="0"/>
              </a:rPr>
              <a:t>=30,</a:t>
            </a:r>
          </a:p>
          <a:p>
            <a:r>
              <a:rPr lang="en-US" sz="2000" dirty="0">
                <a:latin typeface="Courier" pitchFamily="2" charset="0"/>
              </a:rPr>
              <a:t>              </a:t>
            </a:r>
            <a:r>
              <a:rPr lang="en-US" sz="2000" dirty="0" err="1">
                <a:latin typeface="Courier" pitchFamily="2" charset="0"/>
              </a:rPr>
              <a:t>validation_split</a:t>
            </a:r>
            <a:r>
              <a:rPr lang="en-US" sz="2000" dirty="0">
                <a:latin typeface="Courier" pitchFamily="2" charset="0"/>
              </a:rPr>
              <a:t>=0.3, verbose=2)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BF2F36-18A5-AD49-9B30-D7AC2C7EA34A}"/>
              </a:ext>
            </a:extLst>
          </p:cNvPr>
          <p:cNvSpPr/>
          <p:nvPr/>
        </p:nvSpPr>
        <p:spPr>
          <a:xfrm>
            <a:off x="256802" y="5434632"/>
            <a:ext cx="86741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### select epoch=5</a:t>
            </a:r>
          </a:p>
          <a:p>
            <a:r>
              <a:rPr lang="en-US" dirty="0">
                <a:latin typeface="Courier" pitchFamily="2" charset="0"/>
              </a:rPr>
              <a:t>model %&gt;% fit(</a:t>
            </a:r>
            <a:r>
              <a:rPr lang="en-US" dirty="0" err="1">
                <a:latin typeface="Courier" pitchFamily="2" charset="0"/>
              </a:rPr>
              <a:t>train_images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train_labels</a:t>
            </a:r>
            <a:r>
              <a:rPr lang="en-US" dirty="0">
                <a:latin typeface="Courier" pitchFamily="2" charset="0"/>
              </a:rPr>
              <a:t>,</a:t>
            </a:r>
          </a:p>
          <a:p>
            <a:r>
              <a:rPr lang="en-US" dirty="0">
                <a:latin typeface="Courier" pitchFamily="2" charset="0"/>
              </a:rPr>
              <a:t>              epochs=5, verbose=2)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AE07FEE-DE7E-B949-A811-C33359C2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39" y="2105910"/>
            <a:ext cx="7771288" cy="320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53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prediction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88931-A2BA-BC4E-BD96-C49AFE404614}"/>
              </a:ext>
            </a:extLst>
          </p:cNvPr>
          <p:cNvSpPr txBox="1"/>
          <p:nvPr/>
        </p:nvSpPr>
        <p:spPr>
          <a:xfrm>
            <a:off x="328493" y="1864426"/>
            <a:ext cx="818685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### prediction</a:t>
            </a:r>
          </a:p>
          <a:p>
            <a:r>
              <a:rPr lang="en-US" sz="2000" dirty="0">
                <a:latin typeface="Courier" pitchFamily="2" charset="0"/>
              </a:rPr>
              <a:t>predictions &lt;- model %&gt;% predict(</a:t>
            </a:r>
            <a:r>
              <a:rPr lang="en-US" sz="2000" dirty="0" err="1">
                <a:latin typeface="Courier" pitchFamily="2" charset="0"/>
              </a:rPr>
              <a:t>test_images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r>
              <a:rPr lang="en-US" sz="2000" dirty="0">
                <a:latin typeface="Courier" pitchFamily="2" charset="0"/>
              </a:rPr>
              <a:t>predictions[1, ]</a:t>
            </a:r>
          </a:p>
          <a:p>
            <a:r>
              <a:rPr lang="en-US" sz="2000" dirty="0" err="1">
                <a:latin typeface="Courier" pitchFamily="2" charset="0"/>
              </a:rPr>
              <a:t>which.max</a:t>
            </a:r>
            <a:r>
              <a:rPr lang="en-US" sz="2000" dirty="0">
                <a:latin typeface="Courier" pitchFamily="2" charset="0"/>
              </a:rPr>
              <a:t>(predictions[1, ])</a:t>
            </a:r>
          </a:p>
          <a:p>
            <a:r>
              <a:rPr lang="en-US" sz="2000" dirty="0" err="1">
                <a:latin typeface="Courier" pitchFamily="2" charset="0"/>
              </a:rPr>
              <a:t>class_names</a:t>
            </a:r>
            <a:r>
              <a:rPr lang="en-US" sz="2000" dirty="0">
                <a:latin typeface="Courier" pitchFamily="2" charset="0"/>
              </a:rPr>
              <a:t>[</a:t>
            </a:r>
            <a:r>
              <a:rPr lang="en-US" sz="2000" dirty="0" err="1">
                <a:latin typeface="Courier" pitchFamily="2" charset="0"/>
              </a:rPr>
              <a:t>which.max</a:t>
            </a:r>
            <a:r>
              <a:rPr lang="en-US" sz="2000" dirty="0">
                <a:latin typeface="Courier" pitchFamily="2" charset="0"/>
              </a:rPr>
              <a:t>(predictions[1, ])]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class_pred</a:t>
            </a:r>
            <a:r>
              <a:rPr lang="en-US" sz="2000" dirty="0">
                <a:latin typeface="Courier" pitchFamily="2" charset="0"/>
              </a:rPr>
              <a:t> &lt;- model %&gt;% </a:t>
            </a:r>
            <a:r>
              <a:rPr lang="en-US" sz="2000" dirty="0" err="1">
                <a:latin typeface="Courier" pitchFamily="2" charset="0"/>
              </a:rPr>
              <a:t>predict_classes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test_images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r>
              <a:rPr lang="en-US" sz="2000" dirty="0" err="1">
                <a:latin typeface="Courier" pitchFamily="2" charset="0"/>
              </a:rPr>
              <a:t>class_pred</a:t>
            </a:r>
            <a:r>
              <a:rPr lang="en-US" sz="2000" dirty="0">
                <a:latin typeface="Courier" pitchFamily="2" charset="0"/>
              </a:rPr>
              <a:t>[1:20]</a:t>
            </a:r>
          </a:p>
        </p:txBody>
      </p:sp>
    </p:spTree>
    <p:extLst>
      <p:ext uri="{BB962C8B-B14F-4D97-AF65-F5344CB8AC3E}">
        <p14:creationId xmlns:p14="http://schemas.microsoft.com/office/powerpoint/2010/main" val="2280965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Manually check some prediction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2DC1E5-2D5E-6E40-88D3-3D1E57AE4317}"/>
              </a:ext>
            </a:extLst>
          </p:cNvPr>
          <p:cNvSpPr txBox="1"/>
          <p:nvPr/>
        </p:nvSpPr>
        <p:spPr>
          <a:xfrm>
            <a:off x="285007" y="1125872"/>
            <a:ext cx="86214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par(</a:t>
            </a:r>
            <a:r>
              <a:rPr lang="en-US" dirty="0" err="1">
                <a:latin typeface="Courier" pitchFamily="2" charset="0"/>
              </a:rPr>
              <a:t>mfcol</a:t>
            </a:r>
            <a:r>
              <a:rPr lang="en-US" dirty="0">
                <a:latin typeface="Courier" pitchFamily="2" charset="0"/>
              </a:rPr>
              <a:t>=c(4,4))</a:t>
            </a:r>
          </a:p>
          <a:p>
            <a:r>
              <a:rPr lang="en-US" dirty="0">
                <a:latin typeface="Courier" pitchFamily="2" charset="0"/>
              </a:rPr>
              <a:t>par(mar=c(0, 0, 1.5, 0), </a:t>
            </a:r>
            <a:r>
              <a:rPr lang="en-US" dirty="0" err="1">
                <a:latin typeface="Courier" pitchFamily="2" charset="0"/>
              </a:rPr>
              <a:t>xaxs</a:t>
            </a:r>
            <a:r>
              <a:rPr lang="en-US" dirty="0">
                <a:latin typeface="Courier" pitchFamily="2" charset="0"/>
              </a:rPr>
              <a:t>='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', </a:t>
            </a:r>
            <a:r>
              <a:rPr lang="en-US" dirty="0" err="1">
                <a:latin typeface="Courier" pitchFamily="2" charset="0"/>
              </a:rPr>
              <a:t>yaxs</a:t>
            </a:r>
            <a:r>
              <a:rPr lang="en-US" dirty="0">
                <a:latin typeface="Courier" pitchFamily="2" charset="0"/>
              </a:rPr>
              <a:t>='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')</a:t>
            </a:r>
          </a:p>
          <a:p>
            <a:r>
              <a:rPr lang="en-US" dirty="0">
                <a:latin typeface="Courier" pitchFamily="2" charset="0"/>
              </a:rPr>
              <a:t>for (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 in 1:16) {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img</a:t>
            </a:r>
            <a:r>
              <a:rPr lang="en-US" dirty="0">
                <a:latin typeface="Courier" pitchFamily="2" charset="0"/>
              </a:rPr>
              <a:t> &lt;- </a:t>
            </a:r>
            <a:r>
              <a:rPr lang="en-US" dirty="0" err="1">
                <a:latin typeface="Courier" pitchFamily="2" charset="0"/>
              </a:rPr>
              <a:t>test_images</a:t>
            </a:r>
            <a:r>
              <a:rPr lang="en-US" dirty="0">
                <a:latin typeface="Courier" pitchFamily="2" charset="0"/>
              </a:rPr>
              <a:t>[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, , ]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img</a:t>
            </a:r>
            <a:r>
              <a:rPr lang="en-US" dirty="0">
                <a:latin typeface="Courier" pitchFamily="2" charset="0"/>
              </a:rPr>
              <a:t> &lt;- t(apply(</a:t>
            </a:r>
            <a:r>
              <a:rPr lang="en-US" dirty="0" err="1">
                <a:latin typeface="Courier" pitchFamily="2" charset="0"/>
              </a:rPr>
              <a:t>img</a:t>
            </a:r>
            <a:r>
              <a:rPr lang="en-US" dirty="0">
                <a:latin typeface="Courier" pitchFamily="2" charset="0"/>
              </a:rPr>
              <a:t>, 2, rev)) </a:t>
            </a:r>
          </a:p>
          <a:p>
            <a:r>
              <a:rPr lang="en-US" dirty="0">
                <a:latin typeface="Courier" pitchFamily="2" charset="0"/>
              </a:rPr>
              <a:t>  # subtract 1 as labels go from 0 to 9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predicted_label</a:t>
            </a:r>
            <a:r>
              <a:rPr lang="en-US" dirty="0">
                <a:latin typeface="Courier" pitchFamily="2" charset="0"/>
              </a:rPr>
              <a:t> &lt;- </a:t>
            </a:r>
            <a:r>
              <a:rPr lang="en-US" dirty="0" err="1">
                <a:latin typeface="Courier" pitchFamily="2" charset="0"/>
              </a:rPr>
              <a:t>which.max</a:t>
            </a:r>
            <a:r>
              <a:rPr lang="en-US" dirty="0">
                <a:latin typeface="Courier" pitchFamily="2" charset="0"/>
              </a:rPr>
              <a:t>(predictions[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, ]) - 1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true_label</a:t>
            </a:r>
            <a:r>
              <a:rPr lang="en-US" dirty="0">
                <a:latin typeface="Courier" pitchFamily="2" charset="0"/>
              </a:rPr>
              <a:t> &lt;- </a:t>
            </a:r>
            <a:r>
              <a:rPr lang="en-US" dirty="0" err="1">
                <a:latin typeface="Courier" pitchFamily="2" charset="0"/>
              </a:rPr>
              <a:t>test_labels</a:t>
            </a:r>
            <a:r>
              <a:rPr lang="en-US" dirty="0">
                <a:latin typeface="Courier" pitchFamily="2" charset="0"/>
              </a:rPr>
              <a:t>[</a:t>
            </a:r>
            <a:r>
              <a:rPr lang="en-US" dirty="0" err="1">
                <a:latin typeface="Courier" pitchFamily="2" charset="0"/>
              </a:rPr>
              <a:t>i</a:t>
            </a:r>
            <a:r>
              <a:rPr lang="en-US" dirty="0">
                <a:latin typeface="Courier" pitchFamily="2" charset="0"/>
              </a:rPr>
              <a:t>]</a:t>
            </a:r>
          </a:p>
          <a:p>
            <a:r>
              <a:rPr lang="en-US" dirty="0">
                <a:latin typeface="Courier" pitchFamily="2" charset="0"/>
              </a:rPr>
              <a:t>  if (</a:t>
            </a:r>
            <a:r>
              <a:rPr lang="en-US" dirty="0" err="1">
                <a:latin typeface="Courier" pitchFamily="2" charset="0"/>
              </a:rPr>
              <a:t>predicted_label</a:t>
            </a:r>
            <a:r>
              <a:rPr lang="en-US" dirty="0">
                <a:latin typeface="Courier" pitchFamily="2" charset="0"/>
              </a:rPr>
              <a:t> == </a:t>
            </a:r>
            <a:r>
              <a:rPr lang="en-US" dirty="0" err="1">
                <a:latin typeface="Courier" pitchFamily="2" charset="0"/>
              </a:rPr>
              <a:t>true_label</a:t>
            </a:r>
            <a:r>
              <a:rPr lang="en-US" dirty="0">
                <a:latin typeface="Courier" pitchFamily="2" charset="0"/>
              </a:rPr>
              <a:t>) {</a:t>
            </a:r>
          </a:p>
          <a:p>
            <a:r>
              <a:rPr lang="en-US" dirty="0">
                <a:latin typeface="Courier" pitchFamily="2" charset="0"/>
              </a:rPr>
              <a:t>    color &lt;- '#008800' </a:t>
            </a:r>
          </a:p>
          <a:p>
            <a:r>
              <a:rPr lang="en-US" dirty="0">
                <a:latin typeface="Courier" pitchFamily="2" charset="0"/>
              </a:rPr>
              <a:t>  } else {</a:t>
            </a:r>
          </a:p>
          <a:p>
            <a:r>
              <a:rPr lang="en-US" dirty="0">
                <a:latin typeface="Courier" pitchFamily="2" charset="0"/>
              </a:rPr>
              <a:t>    color &lt;- '#bb0000'</a:t>
            </a:r>
          </a:p>
          <a:p>
            <a:r>
              <a:rPr lang="en-US" dirty="0">
                <a:latin typeface="Courier" pitchFamily="2" charset="0"/>
              </a:rPr>
              <a:t>  }</a:t>
            </a:r>
          </a:p>
          <a:p>
            <a:r>
              <a:rPr lang="en-US" dirty="0">
                <a:latin typeface="Courier" pitchFamily="2" charset="0"/>
              </a:rPr>
              <a:t>  image(1:28, 1:28, </a:t>
            </a:r>
            <a:r>
              <a:rPr lang="en-US" dirty="0" err="1">
                <a:latin typeface="Courier" pitchFamily="2" charset="0"/>
              </a:rPr>
              <a:t>img</a:t>
            </a:r>
            <a:r>
              <a:rPr lang="en-US" dirty="0">
                <a:latin typeface="Courier" pitchFamily="2" charset="0"/>
              </a:rPr>
              <a:t>, col=gray((0:255)/255),</a:t>
            </a:r>
          </a:p>
          <a:p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xaxt</a:t>
            </a:r>
            <a:r>
              <a:rPr lang="en-US" dirty="0">
                <a:latin typeface="Courier" pitchFamily="2" charset="0"/>
              </a:rPr>
              <a:t>='n', </a:t>
            </a:r>
            <a:r>
              <a:rPr lang="en-US" dirty="0" err="1">
                <a:latin typeface="Courier" pitchFamily="2" charset="0"/>
              </a:rPr>
              <a:t>yaxt</a:t>
            </a:r>
            <a:r>
              <a:rPr lang="en-US" dirty="0">
                <a:latin typeface="Courier" pitchFamily="2" charset="0"/>
              </a:rPr>
              <a:t>='n',</a:t>
            </a:r>
          </a:p>
          <a:p>
            <a:r>
              <a:rPr lang="en-US" dirty="0">
                <a:latin typeface="Courier" pitchFamily="2" charset="0"/>
              </a:rPr>
              <a:t>        main = paste0(</a:t>
            </a:r>
            <a:r>
              <a:rPr lang="en-US" dirty="0" err="1">
                <a:latin typeface="Courier" pitchFamily="2" charset="0"/>
              </a:rPr>
              <a:t>class_names</a:t>
            </a:r>
            <a:r>
              <a:rPr lang="en-US" dirty="0">
                <a:latin typeface="Courier" pitchFamily="2" charset="0"/>
              </a:rPr>
              <a:t>[</a:t>
            </a:r>
            <a:r>
              <a:rPr lang="en-US" dirty="0" err="1">
                <a:latin typeface="Courier" pitchFamily="2" charset="0"/>
              </a:rPr>
              <a:t>predicted_label</a:t>
            </a:r>
            <a:r>
              <a:rPr lang="en-US" dirty="0">
                <a:latin typeface="Courier" pitchFamily="2" charset="0"/>
              </a:rPr>
              <a:t> + 1], " (",</a:t>
            </a:r>
          </a:p>
          <a:p>
            <a:r>
              <a:rPr lang="en-US" dirty="0">
                <a:latin typeface="Courier" pitchFamily="2" charset="0"/>
              </a:rPr>
              <a:t>                      </a:t>
            </a:r>
            <a:r>
              <a:rPr lang="en-US" dirty="0" err="1">
                <a:latin typeface="Courier" pitchFamily="2" charset="0"/>
              </a:rPr>
              <a:t>class_names</a:t>
            </a:r>
            <a:r>
              <a:rPr lang="en-US" dirty="0">
                <a:latin typeface="Courier" pitchFamily="2" charset="0"/>
              </a:rPr>
              <a:t>[</a:t>
            </a:r>
            <a:r>
              <a:rPr lang="en-US" dirty="0" err="1">
                <a:latin typeface="Courier" pitchFamily="2" charset="0"/>
              </a:rPr>
              <a:t>true_label</a:t>
            </a:r>
            <a:r>
              <a:rPr lang="en-US" dirty="0">
                <a:latin typeface="Courier" pitchFamily="2" charset="0"/>
              </a:rPr>
              <a:t> + 1], ")"),</a:t>
            </a:r>
          </a:p>
          <a:p>
            <a:r>
              <a:rPr lang="en-US" dirty="0">
                <a:latin typeface="Courier" pitchFamily="2" charset="0"/>
              </a:rPr>
              <a:t>        </a:t>
            </a:r>
            <a:r>
              <a:rPr lang="en-US" dirty="0" err="1">
                <a:latin typeface="Courier" pitchFamily="2" charset="0"/>
              </a:rPr>
              <a:t>col.main</a:t>
            </a:r>
            <a:r>
              <a:rPr lang="en-US" dirty="0">
                <a:latin typeface="Courier" pitchFamily="2" charset="0"/>
              </a:rPr>
              <a:t> = color)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6238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Manual checking</a:t>
            </a:r>
          </a:p>
        </p:txBody>
      </p:sp>
      <p:pic>
        <p:nvPicPr>
          <p:cNvPr id="6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B29F43F-CEDB-1D4D-944C-FD230281B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79" y="1429696"/>
            <a:ext cx="6263164" cy="495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83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Prediction image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359700-9A0D-C343-9E26-D128B876A41E}"/>
              </a:ext>
            </a:extLst>
          </p:cNvPr>
          <p:cNvSpPr/>
          <p:nvPr/>
        </p:nvSpPr>
        <p:spPr>
          <a:xfrm>
            <a:off x="628650" y="1120676"/>
            <a:ext cx="621153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### predict image 1</a:t>
            </a:r>
          </a:p>
          <a:p>
            <a:r>
              <a:rPr lang="en-US" dirty="0" err="1">
                <a:latin typeface="Courier" pitchFamily="2" charset="0"/>
              </a:rPr>
              <a:t>img</a:t>
            </a:r>
            <a:r>
              <a:rPr lang="en-US" dirty="0">
                <a:latin typeface="Courier" pitchFamily="2" charset="0"/>
              </a:rPr>
              <a:t> &lt;- </a:t>
            </a:r>
            <a:r>
              <a:rPr lang="en-US" dirty="0" err="1">
                <a:latin typeface="Courier" pitchFamily="2" charset="0"/>
              </a:rPr>
              <a:t>test_images</a:t>
            </a:r>
            <a:r>
              <a:rPr lang="en-US" dirty="0">
                <a:latin typeface="Courier" pitchFamily="2" charset="0"/>
              </a:rPr>
              <a:t>[1, , , drop = FALSE]</a:t>
            </a:r>
          </a:p>
          <a:p>
            <a:r>
              <a:rPr lang="en-US" dirty="0">
                <a:latin typeface="Courier" pitchFamily="2" charset="0"/>
              </a:rPr>
              <a:t>prediction1 &lt;- model %&gt;% predict(</a:t>
            </a:r>
            <a:r>
              <a:rPr lang="en-US" dirty="0" err="1">
                <a:latin typeface="Courier" pitchFamily="2" charset="0"/>
              </a:rPr>
              <a:t>img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prediction1</a:t>
            </a:r>
          </a:p>
          <a:p>
            <a:r>
              <a:rPr lang="en-US" dirty="0" err="1">
                <a:latin typeface="Courier" pitchFamily="2" charset="0"/>
              </a:rPr>
              <a:t>class_names</a:t>
            </a:r>
            <a:r>
              <a:rPr lang="en-US" dirty="0">
                <a:latin typeface="Courier" pitchFamily="2" charset="0"/>
              </a:rPr>
              <a:t>[</a:t>
            </a:r>
            <a:r>
              <a:rPr lang="en-US" dirty="0" err="1">
                <a:latin typeface="Courier" pitchFamily="2" charset="0"/>
              </a:rPr>
              <a:t>which.max</a:t>
            </a:r>
            <a:r>
              <a:rPr lang="en-US" dirty="0">
                <a:latin typeface="Courier" pitchFamily="2" charset="0"/>
              </a:rPr>
              <a:t>(prediction1)]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FAD7A-85B0-6047-AD50-0144B98A1021}"/>
              </a:ext>
            </a:extLst>
          </p:cNvPr>
          <p:cNvSpPr txBox="1"/>
          <p:nvPr/>
        </p:nvSpPr>
        <p:spPr>
          <a:xfrm>
            <a:off x="628650" y="2850078"/>
            <a:ext cx="22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[1] "Ankle boot"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210D8-E3BF-324B-ADCC-CFE75C7CE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232" y="3455098"/>
            <a:ext cx="3829535" cy="303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conda</a:t>
            </a:r>
            <a:r>
              <a:rPr lang="en-US" sz="3200" dirty="0"/>
              <a:t>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575459"/>
            <a:ext cx="8423564" cy="43681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download </a:t>
            </a:r>
            <a:r>
              <a:rPr lang="en-US" dirty="0" err="1"/>
              <a:t>conda</a:t>
            </a:r>
            <a:r>
              <a:rPr lang="en-US" dirty="0"/>
              <a:t> software</a:t>
            </a:r>
          </a:p>
          <a:p>
            <a:pPr marL="0" indent="0">
              <a:buNone/>
            </a:pPr>
            <a:r>
              <a:rPr lang="en-US" sz="2000" dirty="0" err="1"/>
              <a:t>wget</a:t>
            </a:r>
            <a:r>
              <a:rPr lang="en-US" sz="2000" dirty="0"/>
              <a:t> https://</a:t>
            </a:r>
            <a:r>
              <a:rPr lang="en-US" sz="2000" dirty="0" err="1"/>
              <a:t>repo.anaconda.com</a:t>
            </a:r>
            <a:r>
              <a:rPr lang="en-US" sz="2000" dirty="0"/>
              <a:t>/archive/Anaconda3-2020.11-Linux-x86_64.sh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installation</a:t>
            </a:r>
          </a:p>
          <a:p>
            <a:pPr marL="0" indent="0">
              <a:buNone/>
            </a:pPr>
            <a:r>
              <a:rPr lang="en-US" dirty="0" err="1"/>
              <a:t>sh</a:t>
            </a:r>
            <a:r>
              <a:rPr lang="en-US" dirty="0"/>
              <a:t> Anaconda3-2020.11-Linux-x86_64.sh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with -u if a previous installation exists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sh</a:t>
            </a:r>
            <a:r>
              <a:rPr lang="en-US" dirty="0"/>
              <a:t> Anaconda3-2020.11-Linux-x86_64.sh -u</a:t>
            </a:r>
          </a:p>
        </p:txBody>
      </p:sp>
    </p:spTree>
    <p:extLst>
      <p:ext uri="{BB962C8B-B14F-4D97-AF65-F5344CB8AC3E}">
        <p14:creationId xmlns:p14="http://schemas.microsoft.com/office/powerpoint/2010/main" val="54081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Software installation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79203-A4CB-F34A-B205-767F742ACD55}"/>
              </a:ext>
            </a:extLst>
          </p:cNvPr>
          <p:cNvSpPr txBox="1"/>
          <p:nvPr/>
        </p:nvSpPr>
        <p:spPr>
          <a:xfrm>
            <a:off x="628650" y="1191491"/>
            <a:ext cx="809971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### install </a:t>
            </a:r>
            <a:r>
              <a:rPr lang="en-US" sz="2000" dirty="0" err="1">
                <a:latin typeface="Courier" pitchFamily="2" charset="0"/>
              </a:rPr>
              <a:t>tensorflow</a:t>
            </a:r>
            <a:r>
              <a:rPr lang="en-US" sz="2000" dirty="0">
                <a:latin typeface="Courier" pitchFamily="2" charset="0"/>
              </a:rPr>
              <a:t> in R</a:t>
            </a:r>
          </a:p>
          <a:p>
            <a:r>
              <a:rPr lang="en-US" sz="2000" dirty="0" err="1">
                <a:latin typeface="Courier" pitchFamily="2" charset="0"/>
              </a:rPr>
              <a:t>install.packages</a:t>
            </a:r>
            <a:r>
              <a:rPr lang="en-US" sz="2000" dirty="0">
                <a:latin typeface="Courier" pitchFamily="2" charset="0"/>
              </a:rPr>
              <a:t>("</a:t>
            </a:r>
            <a:r>
              <a:rPr lang="en-US" sz="2000" dirty="0" err="1">
                <a:latin typeface="Courier" pitchFamily="2" charset="0"/>
              </a:rPr>
              <a:t>tensorflow</a:t>
            </a:r>
            <a:r>
              <a:rPr lang="en-US" sz="2000" dirty="0">
                <a:latin typeface="Courier" pitchFamily="2" charset="0"/>
              </a:rPr>
              <a:t>")</a:t>
            </a:r>
          </a:p>
          <a:p>
            <a:r>
              <a:rPr lang="en-US" sz="2000" dirty="0">
                <a:latin typeface="Courier" pitchFamily="2" charset="0"/>
              </a:rPr>
              <a:t>library("</a:t>
            </a:r>
            <a:r>
              <a:rPr lang="en-US" sz="2000" dirty="0" err="1">
                <a:latin typeface="Courier" pitchFamily="2" charset="0"/>
              </a:rPr>
              <a:t>tensorflow</a:t>
            </a:r>
            <a:r>
              <a:rPr lang="en-US" sz="2000" dirty="0">
                <a:latin typeface="Courier" pitchFamily="2" charset="0"/>
              </a:rPr>
              <a:t>")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install_tensorflow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(</a:t>
            </a:r>
          </a:p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 method = "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conda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",</a:t>
            </a:r>
          </a:p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 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conda_python_version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 = "3.6",</a:t>
            </a:r>
          </a:p>
          <a:p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)</a:t>
            </a:r>
          </a:p>
          <a:p>
            <a:endParaRPr lang="en-US" sz="2000" dirty="0">
              <a:solidFill>
                <a:srgbClr val="FF0000"/>
              </a:solidFill>
              <a:latin typeface="Courier" pitchFamily="2" charset="0"/>
            </a:endParaRP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### confirm that the installation succeeded with:</a:t>
            </a:r>
          </a:p>
          <a:p>
            <a:r>
              <a:rPr lang="en-US" sz="2000" dirty="0">
                <a:latin typeface="Courier" pitchFamily="2" charset="0"/>
              </a:rPr>
              <a:t>library("</a:t>
            </a:r>
            <a:r>
              <a:rPr lang="en-US" sz="2000" dirty="0" err="1">
                <a:latin typeface="Courier" pitchFamily="2" charset="0"/>
              </a:rPr>
              <a:t>tensorflow</a:t>
            </a:r>
            <a:r>
              <a:rPr lang="en-US" sz="2000" dirty="0">
                <a:latin typeface="Courier" pitchFamily="2" charset="0"/>
              </a:rPr>
              <a:t>")</a:t>
            </a:r>
          </a:p>
          <a:p>
            <a:r>
              <a:rPr lang="en-US" sz="2000" dirty="0" err="1">
                <a:latin typeface="Courier" pitchFamily="2" charset="0"/>
              </a:rPr>
              <a:t>tf$constant</a:t>
            </a:r>
            <a:r>
              <a:rPr lang="en-US" sz="2000" dirty="0">
                <a:latin typeface="Courier" pitchFamily="2" charset="0"/>
              </a:rPr>
              <a:t>("Hello </a:t>
            </a:r>
            <a:r>
              <a:rPr lang="en-US" sz="2000" dirty="0" err="1">
                <a:latin typeface="Courier" pitchFamily="2" charset="0"/>
              </a:rPr>
              <a:t>Tensorflow</a:t>
            </a:r>
            <a:r>
              <a:rPr lang="en-US" sz="2000" dirty="0">
                <a:latin typeface="Courier" pitchFamily="2" charset="0"/>
              </a:rPr>
              <a:t>")</a:t>
            </a:r>
          </a:p>
          <a:p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### install </a:t>
            </a:r>
            <a:r>
              <a:rPr lang="en-US" sz="2000" dirty="0" err="1">
                <a:latin typeface="Courier" pitchFamily="2" charset="0"/>
              </a:rPr>
              <a:t>keras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 err="1">
                <a:latin typeface="Courier" pitchFamily="2" charset="0"/>
              </a:rPr>
              <a:t>install.packages</a:t>
            </a:r>
            <a:r>
              <a:rPr lang="en-US" sz="2000" dirty="0">
                <a:latin typeface="Courier" pitchFamily="2" charset="0"/>
              </a:rPr>
              <a:t>("</a:t>
            </a:r>
            <a:r>
              <a:rPr lang="en-US" sz="2000" dirty="0" err="1">
                <a:latin typeface="Courier" pitchFamily="2" charset="0"/>
              </a:rPr>
              <a:t>keras</a:t>
            </a:r>
            <a:r>
              <a:rPr lang="en-US" sz="2000" dirty="0">
                <a:latin typeface="Courier" pitchFamily="2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41468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29E2-EEC6-9B4C-9D20-66AF1754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75296-C460-1F43-8732-03513FB26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12474"/>
            <a:ext cx="7886700" cy="13255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Classification</a:t>
            </a:r>
          </a:p>
          <a:p>
            <a:pPr marL="0" indent="0">
              <a:buNone/>
            </a:pPr>
            <a:r>
              <a:rPr lang="en-US" sz="1600" dirty="0"/>
              <a:t>https://</a:t>
            </a:r>
            <a:r>
              <a:rPr lang="en-US" sz="1600" dirty="0" err="1"/>
              <a:t>tensorflow.rstudio.com</a:t>
            </a:r>
            <a:r>
              <a:rPr lang="en-US" sz="1600" dirty="0"/>
              <a:t>/tutorials/beginners/basic-ml/</a:t>
            </a:r>
            <a:r>
              <a:rPr lang="en-US" sz="1600" dirty="0" err="1"/>
              <a:t>tutorial_basic_classification</a:t>
            </a:r>
            <a:r>
              <a:rPr lang="en-US" sz="16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3354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842E-7C0C-DF4A-8AE4-31DC55D7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7344E-040E-1742-8A00-5B5B67E72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https://arxiv.org/pdf/1708.07747.pdf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Fashion-MNIST: a Novel Image Dataset for Benchmarking Machine Learning Algorithms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Company name&#10;&#10;Description automatically generated with medium confidence">
            <a:extLst>
              <a:ext uri="{FF2B5EF4-FFF2-40B4-BE49-F238E27FC236}">
                <a16:creationId xmlns:a16="http://schemas.microsoft.com/office/drawing/2014/main" id="{C24EDE6B-F73A-534E-A114-C4DFCAD4F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50" y="3429000"/>
            <a:ext cx="85471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4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F201-5061-E344-BD31-2B967E22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78936"/>
          </a:xfrm>
        </p:spPr>
        <p:txBody>
          <a:bodyPr>
            <a:noAutofit/>
          </a:bodyPr>
          <a:lstStyle/>
          <a:p>
            <a:r>
              <a:rPr lang="en-US" sz="3200" dirty="0"/>
              <a:t>Example images from Fashion-MNIST</a:t>
            </a:r>
          </a:p>
        </p:txBody>
      </p:sp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F74799F-3C6D-F749-89E9-DB4E73E30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22" y="949569"/>
            <a:ext cx="6868956" cy="573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0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8D90-7FF8-D44E-AF67-E68F5DA0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4" y="181790"/>
            <a:ext cx="2933205" cy="807522"/>
          </a:xfrm>
        </p:spPr>
        <p:txBody>
          <a:bodyPr>
            <a:normAutofit/>
          </a:bodyPr>
          <a:lstStyle/>
          <a:p>
            <a:r>
              <a:rPr lang="en-US" sz="3200" dirty="0"/>
              <a:t>Data of image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150C9-3361-3A49-8DA5-3C0071333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4404" y="585551"/>
            <a:ext cx="5979596" cy="602900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     [,1] [,2] [,3] [,4] [,5] [,6] [,7] [,8] [,9] [,10] [,11] [,12] [,13] [,14] </a:t>
            </a:r>
            <a:r>
              <a:rPr lang="en-US" sz="2600" dirty="0">
                <a:latin typeface="Courier" pitchFamily="2" charset="0"/>
              </a:rPr>
              <a:t>…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[1,]    0    0    0    0    0    0    0    0    0     0     0     0     0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[2,]    0    0    0    0    0    0    0    0    0     0     0     0     0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[3,]    0    0    0    0    0    0    0    0    0     0     0     0     0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[4,]    0    0    0    0    0    0    0    0    0     0     0     0     1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[5,]    0    0    0    0    0    0    0    0    0     0     0     0     3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[6,]    0    0    0    0    0    0    0    0    0     0     0     0     6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[7,]    0    0    0    0    0    0    0    0    0     0     0     0     0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[8,]    0    0    0    0    0    0    0    0    0     0     0     1     0    69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 [9,]    0    0    0    0    0    0    0    0    0     1     1     1     0   200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[10,]    0    0    0    0    0    0    0    0    0     0     0     0     0   183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[11,]    0    0    0    0    0    0    0    0    0     0     0     0     0   193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[12,]    0    0    0    0    0    0    0    0    0     1     3     0    12   219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[13,]    0    0    0    0    0    0    0    0    0     0     6     0    99   244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[14,]    0    0    0    0    0    0    0    0    0     4     0     0    55   236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[15,]    0    0    1    4    6    7    2    0    0     0     0     0   237   226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[16,]    0    3    0    0    0    0    0    0    0    62   145   204   228   207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[17,]    0    0    0    0   18   44   82  107  189   228   220   222   217   226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[18,]    0   57  187  208  224  221  224  208  204   214   208   209   200   159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[19,]    3  202  228  224  221  211  211  214  205   205   205   220   240    80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[20,]   98  233  198  210  222  229  229  234  249   220   194   215   217   241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[21,]   75  204  212  204  193  205  211  225  216   185   197   206   198   213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[22,]   48  203  183  194  213  197  185  190  194   192   202   214   219   221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[23,]    0  122  219  193  179  171  183  196  204   210   213   207   211   210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[24,]    0    0   74  189  212  191  175  172  175   181   185   188   189   188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[25,]    2    0    0    0   66  200  222  237  239   242   246   243   244   221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[26,]    0    0    0    0    0    0    0   40   61    44    72    41    35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[27,]    0    0    0    0    0    0    0    0    0     0     0     0     0     0</a:t>
            </a:r>
          </a:p>
          <a:p>
            <a:pPr marL="0" indent="0">
              <a:lnSpc>
                <a:spcPts val="600"/>
              </a:lnSpc>
              <a:buNone/>
            </a:pPr>
            <a:r>
              <a:rPr lang="en-US" sz="1200" dirty="0">
                <a:latin typeface="Courier" pitchFamily="2" charset="0"/>
              </a:rPr>
              <a:t>[28,]    0    0    0    0    0    0    0    0    0     0     0     0     0    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2A1BD2-DF49-B540-8691-B9EDB376BDDE}"/>
              </a:ext>
            </a:extLst>
          </p:cNvPr>
          <p:cNvSpPr/>
          <p:nvPr/>
        </p:nvSpPr>
        <p:spPr>
          <a:xfrm>
            <a:off x="354806" y="1997425"/>
            <a:ext cx="2293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+mj-lt"/>
              </a:rPr>
              <a:t>28 × 28 grayscale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C8EBEB-0971-8A44-8567-25BAB2F46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49" y="2888342"/>
            <a:ext cx="2751243" cy="218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5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Libraries loading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68016-0AB9-484D-9245-EF713EE7FA6B}"/>
              </a:ext>
            </a:extLst>
          </p:cNvPr>
          <p:cNvSpPr txBox="1"/>
          <p:nvPr/>
        </p:nvSpPr>
        <p:spPr>
          <a:xfrm>
            <a:off x="1198088" y="2293258"/>
            <a:ext cx="5688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library(</a:t>
            </a:r>
            <a:r>
              <a:rPr lang="en-US" sz="2400" dirty="0" err="1">
                <a:latin typeface="Courier" pitchFamily="2" charset="0"/>
              </a:rPr>
              <a:t>keras</a:t>
            </a:r>
            <a:r>
              <a:rPr lang="en-US" sz="2400" dirty="0">
                <a:latin typeface="Courier" pitchFamily="2" charset="0"/>
              </a:rPr>
              <a:t>)</a:t>
            </a:r>
          </a:p>
          <a:p>
            <a:r>
              <a:rPr lang="en-US" sz="2400" dirty="0">
                <a:latin typeface="Courier" pitchFamily="2" charset="0"/>
              </a:rPr>
              <a:t>#</a:t>
            </a:r>
            <a:r>
              <a:rPr lang="en-US" sz="2400" dirty="0" err="1">
                <a:latin typeface="Courier" pitchFamily="2" charset="0"/>
              </a:rPr>
              <a:t>install.packages</a:t>
            </a:r>
            <a:r>
              <a:rPr lang="en-US" sz="2400" dirty="0">
                <a:latin typeface="Courier" pitchFamily="2" charset="0"/>
              </a:rPr>
              <a:t>("</a:t>
            </a:r>
            <a:r>
              <a:rPr lang="en-US" sz="2400" dirty="0" err="1">
                <a:latin typeface="Courier" pitchFamily="2" charset="0"/>
              </a:rPr>
              <a:t>tidyr</a:t>
            </a:r>
            <a:r>
              <a:rPr lang="en-US" sz="2400" dirty="0">
                <a:latin typeface="Courier" pitchFamily="2" charset="0"/>
              </a:rPr>
              <a:t>")</a:t>
            </a:r>
          </a:p>
          <a:p>
            <a:r>
              <a:rPr lang="en-US" sz="2400" dirty="0">
                <a:latin typeface="Courier" pitchFamily="2" charset="0"/>
              </a:rPr>
              <a:t>#</a:t>
            </a:r>
            <a:r>
              <a:rPr lang="en-US" sz="2400" dirty="0" err="1">
                <a:latin typeface="Courier" pitchFamily="2" charset="0"/>
              </a:rPr>
              <a:t>install.packages</a:t>
            </a:r>
            <a:r>
              <a:rPr lang="en-US" sz="2400" dirty="0">
                <a:latin typeface="Courier" pitchFamily="2" charset="0"/>
              </a:rPr>
              <a:t>("ggplot2")</a:t>
            </a:r>
          </a:p>
          <a:p>
            <a:r>
              <a:rPr lang="en-US" sz="2400" dirty="0">
                <a:latin typeface="Courier" pitchFamily="2" charset="0"/>
              </a:rPr>
              <a:t>library(</a:t>
            </a:r>
            <a:r>
              <a:rPr lang="en-US" sz="2400" dirty="0" err="1">
                <a:latin typeface="Courier" pitchFamily="2" charset="0"/>
              </a:rPr>
              <a:t>tidyr</a:t>
            </a:r>
            <a:r>
              <a:rPr lang="en-US" sz="2400" dirty="0">
                <a:latin typeface="Courier" pitchFamily="2" charset="0"/>
              </a:rPr>
              <a:t>)</a:t>
            </a:r>
          </a:p>
          <a:p>
            <a:r>
              <a:rPr lang="en-US" sz="2400" dirty="0">
                <a:latin typeface="Courier" pitchFamily="2" charset="0"/>
              </a:rPr>
              <a:t>library(ggplot2)</a:t>
            </a:r>
          </a:p>
        </p:txBody>
      </p:sp>
    </p:spTree>
    <p:extLst>
      <p:ext uri="{BB962C8B-B14F-4D97-AF65-F5344CB8AC3E}">
        <p14:creationId xmlns:p14="http://schemas.microsoft.com/office/powerpoint/2010/main" val="116630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CF2-AED5-184B-A58E-2A435CF4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5120"/>
          </a:xfrm>
        </p:spPr>
        <p:txBody>
          <a:bodyPr>
            <a:normAutofit/>
          </a:bodyPr>
          <a:lstStyle/>
          <a:p>
            <a:r>
              <a:rPr lang="en-US" sz="3200" dirty="0"/>
              <a:t>Data loading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25AE44-ABBC-B444-B39B-A30A0757075A}"/>
              </a:ext>
            </a:extLst>
          </p:cNvPr>
          <p:cNvSpPr txBox="1"/>
          <p:nvPr/>
        </p:nvSpPr>
        <p:spPr>
          <a:xfrm>
            <a:off x="294357" y="2468710"/>
            <a:ext cx="84946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" pitchFamily="2" charset="0"/>
              </a:rPr>
              <a:t>fashion_mnist</a:t>
            </a:r>
            <a:r>
              <a:rPr lang="en-US" sz="2000" dirty="0">
                <a:latin typeface="Courier" pitchFamily="2" charset="0"/>
              </a:rPr>
              <a:t> &lt;- </a:t>
            </a:r>
            <a:r>
              <a:rPr lang="en-US" sz="2000" dirty="0" err="1">
                <a:latin typeface="Courier" pitchFamily="2" charset="0"/>
              </a:rPr>
              <a:t>dataset_fashion_mnist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r>
              <a:rPr lang="en-US" sz="2000" dirty="0">
                <a:latin typeface="Courier" pitchFamily="2" charset="0"/>
              </a:rPr>
              <a:t>summary(</a:t>
            </a:r>
            <a:r>
              <a:rPr lang="en-US" sz="2000" dirty="0" err="1">
                <a:latin typeface="Courier" pitchFamily="2" charset="0"/>
              </a:rPr>
              <a:t>fashion_mnist$train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r>
              <a:rPr lang="en-US" sz="2000" dirty="0">
                <a:latin typeface="Courier" pitchFamily="2" charset="0"/>
              </a:rPr>
              <a:t>c(</a:t>
            </a:r>
            <a:r>
              <a:rPr lang="en-US" sz="2000" dirty="0" err="1">
                <a:latin typeface="Courier" pitchFamily="2" charset="0"/>
              </a:rPr>
              <a:t>train_images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train_labels</a:t>
            </a:r>
            <a:r>
              <a:rPr lang="en-US" sz="2000" dirty="0">
                <a:latin typeface="Courier" pitchFamily="2" charset="0"/>
              </a:rPr>
              <a:t>) %&lt;-% </a:t>
            </a:r>
            <a:r>
              <a:rPr lang="en-US" sz="2000" dirty="0" err="1">
                <a:latin typeface="Courier" pitchFamily="2" charset="0"/>
              </a:rPr>
              <a:t>fashion_mnist$train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c(</a:t>
            </a:r>
            <a:r>
              <a:rPr lang="en-US" sz="2000" dirty="0" err="1">
                <a:latin typeface="Courier" pitchFamily="2" charset="0"/>
              </a:rPr>
              <a:t>test_images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test_labels</a:t>
            </a:r>
            <a:r>
              <a:rPr lang="en-US" sz="2000" dirty="0">
                <a:latin typeface="Courier" pitchFamily="2" charset="0"/>
              </a:rPr>
              <a:t>) %&lt;-% </a:t>
            </a:r>
            <a:r>
              <a:rPr lang="en-US" sz="2000" dirty="0" err="1">
                <a:latin typeface="Courier" pitchFamily="2" charset="0"/>
              </a:rPr>
              <a:t>fashion_mnist$test</a:t>
            </a:r>
            <a:endParaRPr lang="en-US" sz="2000" dirty="0">
              <a:latin typeface="Courier" pitchFamily="2" charset="0"/>
            </a:endParaRPr>
          </a:p>
          <a:p>
            <a:r>
              <a:rPr lang="en-US" sz="2000" dirty="0">
                <a:latin typeface="Courier" pitchFamily="2" charset="0"/>
              </a:rPr>
              <a:t>dim(</a:t>
            </a:r>
            <a:r>
              <a:rPr lang="en-US" sz="2000" dirty="0" err="1">
                <a:latin typeface="Courier" pitchFamily="2" charset="0"/>
              </a:rPr>
              <a:t>train_images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r>
              <a:rPr lang="en-US" sz="2000" dirty="0">
                <a:latin typeface="Courier" pitchFamily="2" charset="0"/>
              </a:rPr>
              <a:t>dim(</a:t>
            </a:r>
            <a:r>
              <a:rPr lang="en-US" sz="2000" dirty="0" err="1">
                <a:latin typeface="Courier" pitchFamily="2" charset="0"/>
              </a:rPr>
              <a:t>train_labels</a:t>
            </a:r>
            <a:r>
              <a:rPr lang="en-US" sz="2000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877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1529</TotalTime>
  <Words>1599</Words>
  <Application>Microsoft Macintosh PowerPoint</Application>
  <PresentationFormat>On-screen Show (4:3)</PresentationFormat>
  <Paragraphs>179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</vt:lpstr>
      <vt:lpstr>Office Theme</vt:lpstr>
      <vt:lpstr>Deep learning  Bioinformatics Applications (PLPTH813)</vt:lpstr>
      <vt:lpstr>conda installation</vt:lpstr>
      <vt:lpstr>Software installation</vt:lpstr>
      <vt:lpstr>Online tutorial</vt:lpstr>
      <vt:lpstr>Data</vt:lpstr>
      <vt:lpstr>Example images from Fashion-MNIST</vt:lpstr>
      <vt:lpstr>Data of image 1</vt:lpstr>
      <vt:lpstr>Libraries loading</vt:lpstr>
      <vt:lpstr>Data loading</vt:lpstr>
      <vt:lpstr>Ten classes</vt:lpstr>
      <vt:lpstr>Display image 1</vt:lpstr>
      <vt:lpstr>Scale image data</vt:lpstr>
      <vt:lpstr>Set and compile the model</vt:lpstr>
      <vt:lpstr>training</vt:lpstr>
      <vt:lpstr>prediction</vt:lpstr>
      <vt:lpstr>Manually check some prediction results</vt:lpstr>
      <vt:lpstr>Manual checking</vt:lpstr>
      <vt:lpstr>Prediction image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Sanzhen Liu</dc:creator>
  <cp:lastModifiedBy>Sanzhen Liu</cp:lastModifiedBy>
  <cp:revision>23</cp:revision>
  <dcterms:created xsi:type="dcterms:W3CDTF">2021-04-28T01:02:05Z</dcterms:created>
  <dcterms:modified xsi:type="dcterms:W3CDTF">2021-04-29T19:53:29Z</dcterms:modified>
</cp:coreProperties>
</file>