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68" r:id="rId3"/>
    <p:sldId id="289" r:id="rId4"/>
    <p:sldId id="284" r:id="rId5"/>
    <p:sldId id="285" r:id="rId6"/>
    <p:sldId id="290" r:id="rId7"/>
    <p:sldId id="292" r:id="rId8"/>
    <p:sldId id="286" r:id="rId9"/>
    <p:sldId id="317" r:id="rId10"/>
    <p:sldId id="295" r:id="rId11"/>
    <p:sldId id="287" r:id="rId12"/>
    <p:sldId id="294" r:id="rId13"/>
    <p:sldId id="314" r:id="rId14"/>
    <p:sldId id="321" r:id="rId15"/>
    <p:sldId id="315" r:id="rId16"/>
    <p:sldId id="320" r:id="rId17"/>
    <p:sldId id="318" r:id="rId18"/>
    <p:sldId id="319" r:id="rId19"/>
    <p:sldId id="316" r:id="rId20"/>
    <p:sldId id="308" r:id="rId21"/>
    <p:sldId id="310" r:id="rId22"/>
    <p:sldId id="312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5"/>
    <p:restoredTop sz="96512"/>
  </p:normalViewPr>
  <p:slideViewPr>
    <p:cSldViewPr snapToGrid="0" snapToObjects="1">
      <p:cViewPr varScale="1">
        <p:scale>
          <a:sx n="175" d="100"/>
          <a:sy n="175" d="100"/>
        </p:scale>
        <p:origin x="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5602D-883D-CC4D-93B3-DEDFCD22325B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C6DBA-3023-8A45-AEFA-36DB5A24F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80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C6DBA-3023-8A45-AEFA-36DB5A24F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8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38162-C1A4-F780-5F62-B578845B8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31B10A-AF41-3B88-0466-E52C1519E2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B0FE75-D323-19F9-0998-098BA3B38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97D24-68F9-4A45-1F74-F3C633386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C6DBA-3023-8A45-AEFA-36DB5A24F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81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6509D-048C-F190-3A55-64ADCDF37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94A7D-30D3-72DD-0FE5-709418EBA9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FB02E8-9902-51B5-DEC3-7CC9D26D0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CD5BB-088D-C8C6-2586-C943DE7C4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C6DBA-3023-8A45-AEFA-36DB5A24F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16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43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2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6137E-90DF-1516-08AA-55D477DA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C41A9F-5445-6C6E-0060-7A23595888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CCB9AD-747F-5E4C-37B3-F93FDE02C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D3576-6259-84D1-E3DE-BDC663B480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8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62DC-34B9-8C44-926F-1DFCE40A3D12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BD7-D190-DB49-B4D7-1E06951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62DC-34B9-8C44-926F-1DFCE40A3D12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BD7-D190-DB49-B4D7-1E06951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0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62DC-34B9-8C44-926F-1DFCE40A3D12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BD7-D190-DB49-B4D7-1E06951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7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62DC-34B9-8C44-926F-1DFCE40A3D12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BD7-D190-DB49-B4D7-1E06951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2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62DC-34B9-8C44-926F-1DFCE40A3D12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BD7-D190-DB49-B4D7-1E06951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3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62DC-34B9-8C44-926F-1DFCE40A3D12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BD7-D190-DB49-B4D7-1E06951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5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62DC-34B9-8C44-926F-1DFCE40A3D12}" type="datetimeFigureOut">
              <a:rPr lang="en-US" smtClean="0"/>
              <a:t>3/11/25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BD7-D190-DB49-B4D7-1E06951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1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62DC-34B9-8C44-926F-1DFCE40A3D12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BD7-D190-DB49-B4D7-1E06951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3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62DC-34B9-8C44-926F-1DFCE40A3D12}" type="datetimeFigureOut">
              <a:rPr lang="en-US" smtClean="0"/>
              <a:t>3/11/25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BD7-D190-DB49-B4D7-1E06951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2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62DC-34B9-8C44-926F-1DFCE40A3D12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BD7-D190-DB49-B4D7-1E06951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62DC-34B9-8C44-926F-1DFCE40A3D12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ABD7-D190-DB49-B4D7-1E06951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5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A62DC-34B9-8C44-926F-1DFCE40A3D12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FABD7-D190-DB49-B4D7-1E06951B2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9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u3zhenlab/easysbat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C483-B2DF-7248-9887-BA9AFC32A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43609"/>
            <a:ext cx="7772400" cy="765313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Beocat</a:t>
            </a:r>
            <a:r>
              <a:rPr lang="en-US" dirty="0">
                <a:latin typeface="+mn-lt"/>
              </a:rPr>
              <a:t> job submission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E5623-F89B-B744-BE15-3CF85EDAC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476433"/>
            <a:ext cx="6858000" cy="2242708"/>
          </a:xfrm>
        </p:spPr>
        <p:txBody>
          <a:bodyPr>
            <a:noAutofit/>
          </a:bodyPr>
          <a:lstStyle/>
          <a:p>
            <a:r>
              <a:rPr lang="en-US" sz="2800" dirty="0" err="1"/>
              <a:t>Sanzhen</a:t>
            </a:r>
            <a:r>
              <a:rPr lang="en-US" sz="2800" dirty="0"/>
              <a:t> Liu</a:t>
            </a:r>
          </a:p>
          <a:p>
            <a:r>
              <a:rPr lang="en-US" sz="2800" dirty="0"/>
              <a:t>PLPTH813 Bioinformatics Applications</a:t>
            </a:r>
          </a:p>
          <a:p>
            <a:endParaRPr lang="en-US" sz="2800" dirty="0"/>
          </a:p>
          <a:p>
            <a:r>
              <a:rPr lang="en-US" sz="2800" dirty="0"/>
              <a:t>3/11/2025</a:t>
            </a:r>
          </a:p>
        </p:txBody>
      </p:sp>
    </p:spTree>
    <p:extLst>
      <p:ext uri="{BB962C8B-B14F-4D97-AF65-F5344CB8AC3E}">
        <p14:creationId xmlns:p14="http://schemas.microsoft.com/office/powerpoint/2010/main" val="3405141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063D-7E1C-78C8-2CF8-BEE3DFCD6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FE79-53EE-E301-A6F2-C451F2DF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94" y="352268"/>
            <a:ext cx="7886700" cy="44221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Yanone Kaffeesatz"/>
              </a:rPr>
              <a:t>"</a:t>
            </a:r>
            <a:r>
              <a:rPr lang="en-US" sz="3200" dirty="0" err="1">
                <a:solidFill>
                  <a:srgbClr val="000000"/>
                </a:solidFill>
                <a:latin typeface="Yanone Kaffeesatz"/>
              </a:rPr>
              <a:t>Beocat</a:t>
            </a:r>
            <a:r>
              <a:rPr lang="en-US" sz="3200" dirty="0">
                <a:solidFill>
                  <a:srgbClr val="000000"/>
                </a:solidFill>
                <a:latin typeface="Yanone Kaffeesatz"/>
              </a:rPr>
              <a:t>"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Yanone Kaffeesatz"/>
              </a:rPr>
              <a:t> script –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Yanone Kaffeesatz"/>
              </a:rPr>
              <a:t>kstat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9D7CD-3A3A-9828-3604-D33F8EBECA83}"/>
              </a:ext>
            </a:extLst>
          </p:cNvPr>
          <p:cNvSpPr txBox="1"/>
          <p:nvPr/>
        </p:nvSpPr>
        <p:spPr>
          <a:xfrm>
            <a:off x="494239" y="1200867"/>
            <a:ext cx="83513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kstat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–d 1  #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 of jobs within 1 day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14203BC-F6D5-8C6E-DADB-A042873C6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94" y="1881255"/>
            <a:ext cx="8284388" cy="230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2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BFD3E-382F-B8A9-44F6-95A18751C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CE4D-AC14-7969-EED3-501B0E44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2067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Yanone Kaffeesatz"/>
              </a:rPr>
              <a:t>More </a:t>
            </a:r>
            <a:r>
              <a:rPr lang="en-US" sz="3200" dirty="0" err="1">
                <a:solidFill>
                  <a:srgbClr val="000000"/>
                </a:solidFill>
                <a:latin typeface="Yanone Kaffeesatz"/>
              </a:rPr>
              <a:t>Slurm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Yanone Kaffeesatz"/>
              </a:rPr>
              <a:t> commands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668A9-D6EC-27D0-B387-FCFA79301C20}"/>
              </a:ext>
            </a:extLst>
          </p:cNvPr>
          <p:cNvSpPr txBox="1"/>
          <p:nvPr/>
        </p:nvSpPr>
        <p:spPr>
          <a:xfrm>
            <a:off x="767755" y="1502305"/>
            <a:ext cx="71859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 err="1">
                <a:solidFill>
                  <a:srgbClr val="000000"/>
                </a:solidFill>
                <a:effectLst/>
                <a:latin typeface="Droid Serif"/>
              </a:rPr>
              <a:t>srun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roid Serif"/>
              </a:rPr>
              <a:t>: run a job from a terminal (similar to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Droid Serif"/>
              </a:rPr>
              <a:t>sbatch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roid Serif"/>
              </a:rPr>
              <a:t> but it is interactive running)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Droid Serif"/>
              </a:rPr>
            </a:br>
            <a:r>
              <a:rPr lang="en-US" sz="2400" b="1" i="0" dirty="0" err="1">
                <a:solidFill>
                  <a:srgbClr val="000000"/>
                </a:solidFill>
                <a:effectLst/>
                <a:latin typeface="Droid Serif"/>
              </a:rPr>
              <a:t>sinfo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roid Serif"/>
              </a:rPr>
              <a:t>: check system status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Droid Serif"/>
              </a:rPr>
            </a:br>
            <a:r>
              <a:rPr lang="en-US" sz="2400" b="1" i="0" dirty="0" err="1">
                <a:solidFill>
                  <a:srgbClr val="000000"/>
                </a:solidFill>
                <a:effectLst/>
                <a:latin typeface="Droid Serif"/>
              </a:rPr>
              <a:t>sview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roid Serif"/>
              </a:rPr>
              <a:t>: check system, job, partition/reservation status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Droid Serif"/>
              </a:rPr>
            </a:br>
            <a:r>
              <a:rPr lang="en-US" sz="2400" b="1" i="0" dirty="0" err="1">
                <a:solidFill>
                  <a:srgbClr val="000000"/>
                </a:solidFill>
                <a:effectLst/>
                <a:latin typeface="Droid Serif"/>
              </a:rPr>
              <a:t>sacct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roid Serif"/>
              </a:rPr>
              <a:t>: list of jobs and status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Droid Serif"/>
              </a:rPr>
            </a:br>
            <a:r>
              <a:rPr lang="en-US" sz="2400" b="1" i="0" dirty="0" err="1">
                <a:solidFill>
                  <a:srgbClr val="000000"/>
                </a:solidFill>
                <a:effectLst/>
                <a:latin typeface="Droid Serif"/>
              </a:rPr>
              <a:t>sstat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roid Serif"/>
              </a:rPr>
              <a:t>: show resource used for a job</a:t>
            </a:r>
          </a:p>
        </p:txBody>
      </p:sp>
    </p:spTree>
    <p:extLst>
      <p:ext uri="{BB962C8B-B14F-4D97-AF65-F5344CB8AC3E}">
        <p14:creationId xmlns:p14="http://schemas.microsoft.com/office/powerpoint/2010/main" val="1287890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AD7AA-7E15-CC15-0F97-898EA7D0C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96F4-B3C7-4C34-9237-7C6FA15E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84" y="104930"/>
            <a:ext cx="7886700" cy="442211"/>
          </a:xfrm>
        </p:spPr>
        <p:txBody>
          <a:bodyPr>
            <a:normAutofit fontScale="90000"/>
          </a:bodyPr>
          <a:lstStyle/>
          <a:p>
            <a:r>
              <a:rPr lang="en-US" sz="2800" b="0" i="0" dirty="0" err="1">
                <a:solidFill>
                  <a:srgbClr val="000000"/>
                </a:solidFill>
                <a:effectLst/>
                <a:latin typeface="Yanone Kaffeesatz"/>
              </a:rPr>
              <a:t>Slurm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Yanone Kaffeesatz"/>
              </a:rPr>
              <a:t> commands –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Yanone Kaffeesatz"/>
              </a:rPr>
              <a:t>sinfo</a:t>
            </a:r>
            <a:endParaRPr lang="en-US" sz="2800" dirty="0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3DFF159-5FDB-6A35-D4CB-A458E5998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538" y="547141"/>
            <a:ext cx="5803859" cy="44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16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25392-AB64-0D76-B79D-07B5B8149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4733-2595-E7FF-E2DA-C5A414D9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4061"/>
            <a:ext cx="7886700" cy="1017141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Example: SAM conversion to BAM</a:t>
            </a:r>
            <a:br>
              <a:rPr lang="en-US" sz="3200" dirty="0">
                <a:latin typeface="+mn-lt"/>
              </a:rPr>
            </a:br>
            <a:r>
              <a:rPr lang="en-US" sz="2400" dirty="0">
                <a:solidFill>
                  <a:srgbClr val="2FB41D"/>
                </a:solidFill>
                <a:latin typeface="+mn-lt"/>
              </a:rPr>
              <a:t>sam2bam.sh</a:t>
            </a:r>
            <a:endParaRPr lang="en-US" sz="24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A4C93-8D5E-D0AE-3DFF-4ABFBFBD2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3" y="1501537"/>
            <a:ext cx="3642610" cy="236592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-per-task=4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--mem-per-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=1G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--time=1-00:00:00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ncpu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8C06E1-11E6-08AC-D0F7-511012766C6C}"/>
              </a:ext>
            </a:extLst>
          </p:cNvPr>
          <p:cNvSpPr txBox="1">
            <a:spLocks/>
          </p:cNvSpPr>
          <p:nvPr/>
        </p:nvSpPr>
        <p:spPr>
          <a:xfrm>
            <a:off x="3740758" y="1501537"/>
            <a:ext cx="5365054" cy="31873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*.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echo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out=$(echo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sed 's/.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//g');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echo $out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# convert SAM to BAM: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view -@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ncpu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out.sam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sort -@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ncpu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out.bam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# Index sorted BAM: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samtools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index -@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ncpu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out.bam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9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F1A64-7400-DE17-98DE-C982F779E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95A9-33C8-713B-AEC9-F829DF303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01" y="233043"/>
            <a:ext cx="7886700" cy="62067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Yanone Kaffeesatz"/>
              </a:rPr>
              <a:t>Array jobs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E8B9D-EBB8-853C-F2AC-5CA67D45FCE0}"/>
              </a:ext>
            </a:extLst>
          </p:cNvPr>
          <p:cNvSpPr txBox="1"/>
          <p:nvPr/>
        </p:nvSpPr>
        <p:spPr>
          <a:xfrm>
            <a:off x="393001" y="932383"/>
            <a:ext cx="77766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Job arrays offer a mechanism for submitting and managing collections of similar jobs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--array 1-5</a:t>
            </a:r>
            <a:endParaRPr lang="en-US" sz="24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5" name="Picture 4" descr="A circular diagram with numbers and lines&#10;&#10;AI-generated content may be incorrect.">
            <a:extLst>
              <a:ext uri="{FF2B5EF4-FFF2-40B4-BE49-F238E27FC236}">
                <a16:creationId xmlns:a16="http://schemas.microsoft.com/office/drawing/2014/main" id="{0BD37A45-7953-3216-0633-F9A137F25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788" y="1461984"/>
            <a:ext cx="2372851" cy="2358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0FEB0C-45B0-072A-710F-D6AE338811D5}"/>
              </a:ext>
            </a:extLst>
          </p:cNvPr>
          <p:cNvSpPr txBox="1"/>
          <p:nvPr/>
        </p:nvSpPr>
        <p:spPr>
          <a:xfrm>
            <a:off x="393001" y="3501238"/>
            <a:ext cx="84511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# cancel jobs (assuming job ID is 12345)</a:t>
            </a:r>
            <a:br>
              <a:rPr lang="en-US" sz="2400" b="0" i="0" dirty="0">
                <a:solidFill>
                  <a:srgbClr val="000000"/>
                </a:solidFill>
                <a:effectLst/>
              </a:rPr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scancel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12345_1 # cancel array job 1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scancel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12345_[1-3] # cancel array jobs 1-3</a:t>
            </a:r>
          </a:p>
        </p:txBody>
      </p:sp>
    </p:spTree>
    <p:extLst>
      <p:ext uri="{BB962C8B-B14F-4D97-AF65-F5344CB8AC3E}">
        <p14:creationId xmlns:p14="http://schemas.microsoft.com/office/powerpoint/2010/main" val="412732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6B4F7-DE84-BF1B-E3F4-19CDCCC69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EDD6-214B-811D-7429-015B9519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9BDD3-6986-149F-E295-2C1C97ADA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612" y="1387938"/>
            <a:ext cx="6887818" cy="26678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Slurm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job submission and scheduling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</a:t>
            </a:r>
            <a:r>
              <a:rPr lang="en-US" sz="3200" dirty="0" err="1"/>
              <a:t>easysbatch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Project discussion</a:t>
            </a:r>
          </a:p>
        </p:txBody>
      </p:sp>
    </p:spTree>
    <p:extLst>
      <p:ext uri="{BB962C8B-B14F-4D97-AF65-F5344CB8AC3E}">
        <p14:creationId xmlns:p14="http://schemas.microsoft.com/office/powerpoint/2010/main" val="234968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67C3-AE98-60F5-0669-DD4937D9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6A212-0007-BC98-477A-EE1FE72BC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7"/>
            <a:ext cx="7886700" cy="2816804"/>
          </a:xfrm>
        </p:spPr>
        <p:txBody>
          <a:bodyPr>
            <a:no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Droid Serif"/>
              </a:rPr>
              <a:t>To submit jobs in an array manner is a good way to manage jobs on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Droid Serif"/>
              </a:rPr>
              <a:t>Slurm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roid Serif"/>
              </a:rPr>
              <a:t> system. However, to submit array jobs takes time to organize codes and input files.</a:t>
            </a:r>
          </a:p>
          <a:p>
            <a:pPr marL="0" indent="0" algn="l">
              <a:buNone/>
            </a:pPr>
            <a:endParaRPr lang="en-US" sz="2400" dirty="0">
              <a:solidFill>
                <a:srgbClr val="000000"/>
              </a:solidFill>
              <a:latin typeface="Droid Serif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Droid Serif"/>
              </a:rPr>
              <a:t>In addition, it is necessary to document parameters for regular analyses so those parameters can be repeatedly and consistently used. Therefore,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Droid Serif"/>
              </a:rPr>
              <a:t>easysbatch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roid Serif"/>
              </a:rPr>
              <a:t> was developed.</a:t>
            </a:r>
          </a:p>
        </p:txBody>
      </p:sp>
    </p:spTree>
    <p:extLst>
      <p:ext uri="{BB962C8B-B14F-4D97-AF65-F5344CB8AC3E}">
        <p14:creationId xmlns:p14="http://schemas.microsoft.com/office/powerpoint/2010/main" val="345032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80C42-FBCB-3FC6-9535-7F569037E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3492E1-F275-9159-4F53-27D55DAB7368}"/>
              </a:ext>
            </a:extLst>
          </p:cNvPr>
          <p:cNvSpPr txBox="1"/>
          <p:nvPr/>
        </p:nvSpPr>
        <p:spPr>
          <a:xfrm>
            <a:off x="628650" y="1109304"/>
            <a:ext cx="772087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Usage: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perl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esbatch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inlist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filelist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--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[options]</a:t>
            </a:r>
          </a:p>
          <a:p>
            <a:pPr algn="l"/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o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ptions]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indir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&lt;str&gt;        path to input data(.)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inpattern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&lt;str&gt; regular expression pattern to filter files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 &lt;str&gt;       command (e.g.,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gzip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required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--preset &lt;file&gt;     preset .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 to store parameters</a:t>
            </a: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--submit              submit the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slurm</a:t>
            </a:r>
            <a:r>
              <a:rPr 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job if specified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C5923CB-305A-BE26-72BD-E0FBF62E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8552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  <a:hlinkClick r:id="rId3"/>
              </a:rPr>
              <a:t>easysbatch</a:t>
            </a:r>
            <a:endParaRPr lang="en-US" sz="32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A0712D-5275-B4AB-2CC8-796228D56B0D}"/>
              </a:ext>
            </a:extLst>
          </p:cNvPr>
          <p:cNvSpPr txBox="1"/>
          <p:nvPr/>
        </p:nvSpPr>
        <p:spPr>
          <a:xfrm>
            <a:off x="472601" y="4099077"/>
            <a:ext cx="818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esbatch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inpattern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$" 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gzip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--submit</a:t>
            </a:r>
          </a:p>
        </p:txBody>
      </p:sp>
    </p:spTree>
    <p:extLst>
      <p:ext uri="{BB962C8B-B14F-4D97-AF65-F5344CB8AC3E}">
        <p14:creationId xmlns:p14="http://schemas.microsoft.com/office/powerpoint/2010/main" val="3458258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5BA8-9707-F3A5-8CE2-DA498001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case 1: </a:t>
            </a:r>
            <a:r>
              <a:rPr lang="en-US" dirty="0" err="1">
                <a:latin typeface="+mn-lt"/>
              </a:rPr>
              <a:t>gzip</a:t>
            </a:r>
            <a:r>
              <a:rPr lang="en-US" dirty="0">
                <a:latin typeface="+mn-lt"/>
              </a:rPr>
              <a:t> a set of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2B047-2C05-CBB6-E043-BD0AF068C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92" y="1268016"/>
            <a:ext cx="8357016" cy="3263504"/>
          </a:xfrm>
        </p:spPr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</a:rPr>
              <a:t>task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: is to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gzip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*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fastq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files in the directory of data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</a:rPr>
              <a:t>- 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ne way is to generate a list of input files and then run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esbatch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 -1 data/*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fastq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fqlist</a:t>
            </a:r>
            <a:endParaRPr lang="en-US" sz="24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esbatch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fqlist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gzip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--submit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</a:rPr>
              <a:t>- Th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e other way is to input the file pattern and automatically identify files to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gzip</a:t>
            </a:r>
            <a:br>
              <a:rPr lang="en-US" sz="2400" b="0" i="0" dirty="0">
                <a:solidFill>
                  <a:srgbClr val="000000"/>
                </a:solidFill>
                <a:effectLst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esbatch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indir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 --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inpattern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fastq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--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gzip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--submit</a:t>
            </a:r>
          </a:p>
        </p:txBody>
      </p:sp>
    </p:spTree>
    <p:extLst>
      <p:ext uri="{BB962C8B-B14F-4D97-AF65-F5344CB8AC3E}">
        <p14:creationId xmlns:p14="http://schemas.microsoft.com/office/powerpoint/2010/main" val="499156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18C1D-EB43-B576-619C-C77D65F5F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025B-C4E2-C2C4-47C9-25D24E6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E9CF-82B1-530D-0CB2-CE078F736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612" y="1387938"/>
            <a:ext cx="6887818" cy="26678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Slurm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job submission and scheduling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easysbatch</a:t>
            </a:r>
            <a:r>
              <a:rPr lang="en-US" sz="32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Project discussion</a:t>
            </a:r>
          </a:p>
        </p:txBody>
      </p:sp>
    </p:spTree>
    <p:extLst>
      <p:ext uri="{BB962C8B-B14F-4D97-AF65-F5344CB8AC3E}">
        <p14:creationId xmlns:p14="http://schemas.microsoft.com/office/powerpoint/2010/main" val="407266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8882-9171-DC42-BF39-2E7FA98C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B6F0D-0BB0-E74D-92C8-34EFE96BC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612" y="1387938"/>
            <a:ext cx="6887818" cy="26678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 </a:t>
            </a:r>
            <a:r>
              <a:rPr lang="en-US" sz="3200" dirty="0" err="1"/>
              <a:t>Slurm</a:t>
            </a:r>
            <a:r>
              <a:rPr lang="en-US" sz="3200" dirty="0"/>
              <a:t> job submission and scheduling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</a:t>
            </a:r>
            <a:r>
              <a:rPr lang="en-US" sz="3200" dirty="0" err="1"/>
              <a:t>easysbatch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 Project discussion</a:t>
            </a:r>
          </a:p>
        </p:txBody>
      </p:sp>
    </p:spTree>
    <p:extLst>
      <p:ext uri="{BB962C8B-B14F-4D97-AF65-F5344CB8AC3E}">
        <p14:creationId xmlns:p14="http://schemas.microsoft.com/office/powerpoint/2010/main" val="1030352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B44D-84BD-9042-AF84-48D90E57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81" y="314792"/>
            <a:ext cx="7886700" cy="509667"/>
          </a:xfrm>
        </p:spPr>
        <p:txBody>
          <a:bodyPr>
            <a:noAutofit/>
          </a:bodyPr>
          <a:lstStyle/>
          <a:p>
            <a:r>
              <a:rPr lang="en-US" sz="3200" dirty="0">
                <a:latin typeface="+mn-lt"/>
                <a:cs typeface="Calibri Light" panose="020F0302020204030204" pitchFamily="34" charset="0"/>
              </a:rPr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7F813-68C1-6145-BD66-CB93D3231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181" y="1241183"/>
            <a:ext cx="8098905" cy="266113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alibri Light" panose="020F0302020204030204" pitchFamily="34" charset="0"/>
              </a:rPr>
              <a:t>You are expected to design projects after the spring break.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cs typeface="Calibri Light" panose="020F03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alibri Light" panose="020F0302020204030204" pitchFamily="34" charset="0"/>
              </a:rPr>
              <a:t>The project can be related to your own research projects or the utilization of public data for meaningful analysis.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cs typeface="Calibri Light" panose="020F03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alibri Light" panose="020F0302020204030204" pitchFamily="34" charset="0"/>
              </a:rPr>
              <a:t>This can be a group project but at most 3 persons per group.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5096A-D331-DF4C-A331-CD635B67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96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E5EB-174D-C64A-AE75-15271E14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3100"/>
          </a:xfrm>
        </p:spPr>
        <p:txBody>
          <a:bodyPr/>
          <a:lstStyle/>
          <a:p>
            <a:r>
              <a:rPr lang="en-US" dirty="0">
                <a:latin typeface="+mn-lt"/>
                <a:cs typeface="Calibri Light" panose="020F0302020204030204" pitchFamily="34" charset="0"/>
              </a:rPr>
              <a:t>Project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F8E80-4651-FE41-BA58-429FF8471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93" y="1248596"/>
            <a:ext cx="8230537" cy="252892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Comparison of algorithms for genome assemblies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GWAS of a trait and post-GWAS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 (RNA-seq analysis and visualization)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Reproduce a computational work from a paper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Learn to use a bioinformatics software package; the package should be relatively new and useful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A6F73-DE5D-D94E-BAA5-6F113652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93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9914F-23D3-FCE3-FD70-787A0CBBD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1E84-827A-0181-1D18-7DB1AB58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73100"/>
          </a:xfrm>
        </p:spPr>
        <p:txBody>
          <a:bodyPr/>
          <a:lstStyle/>
          <a:p>
            <a:r>
              <a:rPr lang="en-US" dirty="0">
                <a:latin typeface="+mn-lt"/>
                <a:cs typeface="Calibri Light" panose="020F0302020204030204" pitchFamily="34" charset="0"/>
              </a:rPr>
              <a:t>More 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40626-6AC0-5745-1FD7-DD4746DBC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93" y="1077144"/>
            <a:ext cx="8230537" cy="379251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April 1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title, team members, and project abstract (no more than 200 words – brief background, questions/objective, brief plan and expected outcomes) 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May 1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, 3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, 8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: Presentation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15 min for each project with 1-2 team members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20 min for each project with 3 team members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Project submission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Presentation slides and codes, which will be shared among 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80744-2329-33EE-940E-9ECBD5E0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6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FA0EC-491A-23F7-5D4D-5174E3160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36EC-549D-28E2-2A26-6137A475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72" y="273844"/>
            <a:ext cx="8724276" cy="6206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>
                <a:latin typeface="+mn-lt"/>
              </a:rPr>
              <a:t>Beocat</a:t>
            </a:r>
            <a:r>
              <a:rPr lang="en-US" sz="3200" dirty="0">
                <a:latin typeface="+mn-lt"/>
              </a:rPr>
              <a:t>: a High-Performance Computing (HPC) cluster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3FA9A77-6971-6CEE-7ECD-C8E146545301}"/>
              </a:ext>
            </a:extLst>
          </p:cNvPr>
          <p:cNvSpPr/>
          <p:nvPr/>
        </p:nvSpPr>
        <p:spPr>
          <a:xfrm>
            <a:off x="3870019" y="1356784"/>
            <a:ext cx="1147541" cy="646331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compute</a:t>
            </a:r>
          </a:p>
          <a:p>
            <a:pPr algn="ctr"/>
            <a:r>
              <a:rPr lang="en-US" dirty="0"/>
              <a:t>nodes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C86F4B2-3C27-8F3B-D493-E8381115DC21}"/>
              </a:ext>
            </a:extLst>
          </p:cNvPr>
          <p:cNvSpPr/>
          <p:nvPr/>
        </p:nvSpPr>
        <p:spPr>
          <a:xfrm>
            <a:off x="3181473" y="2347542"/>
            <a:ext cx="1147541" cy="67710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dirty="0"/>
              <a:t>storage</a:t>
            </a:r>
          </a:p>
          <a:p>
            <a:pPr algn="ctr"/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C5B7E-983E-A73C-1D45-5209150DD6E5}"/>
              </a:ext>
            </a:extLst>
          </p:cNvPr>
          <p:cNvSpPr txBox="1"/>
          <p:nvPr/>
        </p:nvSpPr>
        <p:spPr>
          <a:xfrm>
            <a:off x="359766" y="3266268"/>
            <a:ext cx="86343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Running jobs on the </a:t>
            </a:r>
            <a:r>
              <a:rPr lang="en-US" sz="2400" b="0" i="0" dirty="0" err="1">
                <a:solidFill>
                  <a:srgbClr val="1F1F1F"/>
                </a:solidFill>
                <a:effectLst/>
                <a:latin typeface="Google Sans"/>
              </a:rPr>
              <a:t>Beocat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 cluster involves </a:t>
            </a:r>
            <a:r>
              <a:rPr lang="en-US" sz="2400" b="0" i="1" dirty="0">
                <a:solidFill>
                  <a:schemeClr val="accent2">
                    <a:lumMod val="50000"/>
                  </a:schemeClr>
                </a:solidFill>
                <a:effectLst/>
                <a:latin typeface="Google Sans"/>
              </a:rPr>
              <a:t>submitting a job script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to the scheduler which will allocate the resources and run codes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US" sz="2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DEB7B-4C03-98CF-0FD9-71017D5F1BAB}"/>
              </a:ext>
            </a:extLst>
          </p:cNvPr>
          <p:cNvSpPr txBox="1"/>
          <p:nvPr/>
        </p:nvSpPr>
        <p:spPr>
          <a:xfrm>
            <a:off x="434716" y="4592657"/>
            <a:ext cx="443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support.beocat.ksu.edu</a:t>
            </a:r>
            <a:r>
              <a:rPr lang="en-US" sz="1400" dirty="0"/>
              <a:t>/Docs/</a:t>
            </a:r>
            <a:r>
              <a:rPr lang="en-US" sz="1400" dirty="0" err="1"/>
              <a:t>ProposalDescription</a:t>
            </a:r>
            <a:endParaRPr lang="en-US" sz="14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CEED59B-9626-36DF-E6C9-433C3EDD4D99}"/>
              </a:ext>
            </a:extLst>
          </p:cNvPr>
          <p:cNvSpPr/>
          <p:nvPr/>
        </p:nvSpPr>
        <p:spPr>
          <a:xfrm>
            <a:off x="2382662" y="1372173"/>
            <a:ext cx="1248443" cy="61555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lang="en-US" dirty="0" err="1"/>
              <a:t>headnodes</a:t>
            </a:r>
            <a:endParaRPr lang="en-US" dirty="0"/>
          </a:p>
          <a:p>
            <a:pPr algn="ctr"/>
            <a:endParaRPr lang="en-US" sz="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2232DD-38CA-EFDD-CB08-4C9E23B19F0D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 flipH="1">
            <a:off x="3755244" y="2003115"/>
            <a:ext cx="688546" cy="3444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97B656-0CB4-EBB0-E011-85EB6CDB6F9D}"/>
              </a:ext>
            </a:extLst>
          </p:cNvPr>
          <p:cNvCxnSpPr>
            <a:cxnSpLocks/>
            <a:stCxn id="6" idx="2"/>
            <a:endCxn id="35" idx="0"/>
          </p:cNvCxnSpPr>
          <p:nvPr/>
        </p:nvCxnSpPr>
        <p:spPr>
          <a:xfrm>
            <a:off x="3006884" y="1987726"/>
            <a:ext cx="748360" cy="3598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8FD8D8-9678-C391-EB2B-9E7D84AC71EF}"/>
              </a:ext>
            </a:extLst>
          </p:cNvPr>
          <p:cNvSpPr txBox="1"/>
          <p:nvPr/>
        </p:nvSpPr>
        <p:spPr>
          <a:xfrm>
            <a:off x="4375921" y="2486658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&gt;3 PB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6EE9E6-F2B4-1C64-6DF7-F2515ABD2BB9}"/>
              </a:ext>
            </a:extLst>
          </p:cNvPr>
          <p:cNvSpPr txBox="1"/>
          <p:nvPr/>
        </p:nvSpPr>
        <p:spPr>
          <a:xfrm>
            <a:off x="5047540" y="1457808"/>
            <a:ext cx="192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&gt;10,000 cores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831238-D763-423E-9F52-05DEA302FFCF}"/>
              </a:ext>
            </a:extLst>
          </p:cNvPr>
          <p:cNvSpPr txBox="1"/>
          <p:nvPr/>
        </p:nvSpPr>
        <p:spPr>
          <a:xfrm>
            <a:off x="5385958" y="2517834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PB = ~1,000 TB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9674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F03A-9D7C-FE3E-96FE-D4EBFEB9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206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+mn-lt"/>
              </a:rPr>
              <a:t>SLURM: a job submission and scheduling system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1981C5-FB89-E40B-3A0D-EA5A10BCDFE3}"/>
              </a:ext>
            </a:extLst>
          </p:cNvPr>
          <p:cNvGrpSpPr/>
          <p:nvPr/>
        </p:nvGrpSpPr>
        <p:grpSpPr>
          <a:xfrm>
            <a:off x="2668218" y="2557664"/>
            <a:ext cx="1084657" cy="1614259"/>
            <a:chOff x="2497163" y="2074607"/>
            <a:chExt cx="1084657" cy="1614259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7CC4C34-6EB3-E482-99C4-4B4CBFAAF200}"/>
                </a:ext>
              </a:extLst>
            </p:cNvPr>
            <p:cNvSpPr/>
            <p:nvPr/>
          </p:nvSpPr>
          <p:spPr>
            <a:xfrm>
              <a:off x="2497163" y="2074607"/>
              <a:ext cx="1062113" cy="1582994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BE1604-2FE1-BEB5-55DA-93BA9E96AC45}"/>
                </a:ext>
              </a:extLst>
            </p:cNvPr>
            <p:cNvSpPr txBox="1"/>
            <p:nvPr/>
          </p:nvSpPr>
          <p:spPr>
            <a:xfrm>
              <a:off x="2497164" y="3381089"/>
              <a:ext cx="1084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queued jobs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2B228F-7C30-CFBE-7F28-E62FEEFEE1A3}"/>
                </a:ext>
              </a:extLst>
            </p:cNvPr>
            <p:cNvCxnSpPr>
              <a:cxnSpLocks/>
            </p:cNvCxnSpPr>
            <p:nvPr/>
          </p:nvCxnSpPr>
          <p:spPr>
            <a:xfrm>
              <a:off x="2510102" y="2198502"/>
              <a:ext cx="1026728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EF1286-FC51-1AAE-2CD5-F8302D93CF89}"/>
                </a:ext>
              </a:extLst>
            </p:cNvPr>
            <p:cNvCxnSpPr>
              <a:cxnSpLocks/>
            </p:cNvCxnSpPr>
            <p:nvPr/>
          </p:nvCxnSpPr>
          <p:spPr>
            <a:xfrm>
              <a:off x="2497163" y="2469436"/>
              <a:ext cx="106211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E6F734-BE88-FEAD-020A-5D54B1D08437}"/>
                </a:ext>
              </a:extLst>
            </p:cNvPr>
            <p:cNvCxnSpPr>
              <a:cxnSpLocks/>
            </p:cNvCxnSpPr>
            <p:nvPr/>
          </p:nvCxnSpPr>
          <p:spPr>
            <a:xfrm>
              <a:off x="2497163" y="2333969"/>
              <a:ext cx="106211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6360DA1-F5BF-5172-DF8E-CCB219D4E859}"/>
                </a:ext>
              </a:extLst>
            </p:cNvPr>
            <p:cNvCxnSpPr>
              <a:cxnSpLocks/>
            </p:cNvCxnSpPr>
            <p:nvPr/>
          </p:nvCxnSpPr>
          <p:spPr>
            <a:xfrm>
              <a:off x="2497163" y="2604903"/>
              <a:ext cx="106211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86DA86-77AF-6FC9-E503-C50906A82B86}"/>
                </a:ext>
              </a:extLst>
            </p:cNvPr>
            <p:cNvCxnSpPr>
              <a:cxnSpLocks/>
            </p:cNvCxnSpPr>
            <p:nvPr/>
          </p:nvCxnSpPr>
          <p:spPr>
            <a:xfrm>
              <a:off x="2497163" y="2740370"/>
              <a:ext cx="106211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163133-3392-C737-C521-3F260214B9C8}"/>
                </a:ext>
              </a:extLst>
            </p:cNvPr>
            <p:cNvCxnSpPr>
              <a:cxnSpLocks/>
            </p:cNvCxnSpPr>
            <p:nvPr/>
          </p:nvCxnSpPr>
          <p:spPr>
            <a:xfrm>
              <a:off x="2497163" y="2875837"/>
              <a:ext cx="106211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4873EE-2E96-AA86-4A81-A477999434A1}"/>
                </a:ext>
              </a:extLst>
            </p:cNvPr>
            <p:cNvCxnSpPr>
              <a:cxnSpLocks/>
            </p:cNvCxnSpPr>
            <p:nvPr/>
          </p:nvCxnSpPr>
          <p:spPr>
            <a:xfrm>
              <a:off x="2497163" y="3011304"/>
              <a:ext cx="106211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A631550-43ED-A2B6-0277-6A196BF7172A}"/>
                </a:ext>
              </a:extLst>
            </p:cNvPr>
            <p:cNvCxnSpPr>
              <a:cxnSpLocks/>
            </p:cNvCxnSpPr>
            <p:nvPr/>
          </p:nvCxnSpPr>
          <p:spPr>
            <a:xfrm>
              <a:off x="2497163" y="3146771"/>
              <a:ext cx="106211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80ADF1-5583-C849-AB4D-1C5A8B80FFE4}"/>
                </a:ext>
              </a:extLst>
            </p:cNvPr>
            <p:cNvCxnSpPr>
              <a:cxnSpLocks/>
            </p:cNvCxnSpPr>
            <p:nvPr/>
          </p:nvCxnSpPr>
          <p:spPr>
            <a:xfrm>
              <a:off x="2497163" y="3282238"/>
              <a:ext cx="106211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4F1750F-AE4C-376F-2089-3C6BDF61CD6D}"/>
                </a:ext>
              </a:extLst>
            </p:cNvPr>
            <p:cNvCxnSpPr>
              <a:cxnSpLocks/>
            </p:cNvCxnSpPr>
            <p:nvPr/>
          </p:nvCxnSpPr>
          <p:spPr>
            <a:xfrm>
              <a:off x="2497163" y="3417702"/>
              <a:ext cx="106211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C27BA3-3949-8E8A-22AC-452A7F7BB10F}"/>
              </a:ext>
            </a:extLst>
          </p:cNvPr>
          <p:cNvSpPr/>
          <p:nvPr/>
        </p:nvSpPr>
        <p:spPr>
          <a:xfrm>
            <a:off x="1299210" y="3146698"/>
            <a:ext cx="844334" cy="40862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users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4720F9-DB38-00A8-B6A5-DB71777C610E}"/>
              </a:ext>
            </a:extLst>
          </p:cNvPr>
          <p:cNvCxnSpPr>
            <a:cxnSpLocks/>
          </p:cNvCxnSpPr>
          <p:nvPr/>
        </p:nvCxnSpPr>
        <p:spPr>
          <a:xfrm flipV="1">
            <a:off x="2143544" y="3349161"/>
            <a:ext cx="524674" cy="184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9BA3B30-7E0D-CBC9-B431-FF3A735116AA}"/>
              </a:ext>
            </a:extLst>
          </p:cNvPr>
          <p:cNvSpPr/>
          <p:nvPr/>
        </p:nvSpPr>
        <p:spPr>
          <a:xfrm>
            <a:off x="4266075" y="2748997"/>
            <a:ext cx="1593320" cy="1200329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job scheduling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resource allocation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D2E405-3F38-77D6-341A-A44FBBE68908}"/>
              </a:ext>
            </a:extLst>
          </p:cNvPr>
          <p:cNvCxnSpPr>
            <a:cxnSpLocks/>
          </p:cNvCxnSpPr>
          <p:nvPr/>
        </p:nvCxnSpPr>
        <p:spPr>
          <a:xfrm flipV="1">
            <a:off x="3730331" y="3349161"/>
            <a:ext cx="524674" cy="184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501B11-C7B7-3595-9278-1CBCFAAA5841}"/>
              </a:ext>
            </a:extLst>
          </p:cNvPr>
          <p:cNvCxnSpPr>
            <a:cxnSpLocks/>
          </p:cNvCxnSpPr>
          <p:nvPr/>
        </p:nvCxnSpPr>
        <p:spPr>
          <a:xfrm flipV="1">
            <a:off x="5866891" y="3358894"/>
            <a:ext cx="524674" cy="184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D578C48-718E-54D5-20E3-1AD90BFD0313}"/>
              </a:ext>
            </a:extLst>
          </p:cNvPr>
          <p:cNvSpPr/>
          <p:nvPr/>
        </p:nvSpPr>
        <p:spPr>
          <a:xfrm>
            <a:off x="6386508" y="3017557"/>
            <a:ext cx="1147541" cy="646331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compute</a:t>
            </a:r>
          </a:p>
          <a:p>
            <a:pPr algn="ctr"/>
            <a:r>
              <a:rPr lang="en-US" dirty="0"/>
              <a:t>nodes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7429791-3E82-3C78-EF3D-7F99963F6437}"/>
              </a:ext>
            </a:extLst>
          </p:cNvPr>
          <p:cNvSpPr/>
          <p:nvPr/>
        </p:nvSpPr>
        <p:spPr>
          <a:xfrm>
            <a:off x="6362746" y="2150802"/>
            <a:ext cx="1147541" cy="67710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endParaRPr lang="en-US" sz="1000" dirty="0"/>
          </a:p>
          <a:p>
            <a:pPr algn="ctr"/>
            <a:r>
              <a:rPr lang="en-US" dirty="0"/>
              <a:t>storage</a:t>
            </a:r>
          </a:p>
          <a:p>
            <a:pPr algn="ctr"/>
            <a:endParaRPr lang="en-US" sz="1000" dirty="0"/>
          </a:p>
        </p:txBody>
      </p:sp>
      <p:sp>
        <p:nvSpPr>
          <p:cNvPr id="44" name="Right Bracket 43">
            <a:extLst>
              <a:ext uri="{FF2B5EF4-FFF2-40B4-BE49-F238E27FC236}">
                <a16:creationId xmlns:a16="http://schemas.microsoft.com/office/drawing/2014/main" id="{2AC83DA2-F1AC-CCC8-D941-1D7E54429FAF}"/>
              </a:ext>
            </a:extLst>
          </p:cNvPr>
          <p:cNvSpPr/>
          <p:nvPr/>
        </p:nvSpPr>
        <p:spPr>
          <a:xfrm flipV="1">
            <a:off x="7557811" y="2489356"/>
            <a:ext cx="176188" cy="837966"/>
          </a:xfrm>
          <a:prstGeom prst="rightBracket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99778B32-EEAC-240B-E2C6-0EA175BCE509}"/>
              </a:ext>
            </a:extLst>
          </p:cNvPr>
          <p:cNvSpPr/>
          <p:nvPr/>
        </p:nvSpPr>
        <p:spPr>
          <a:xfrm>
            <a:off x="4096333" y="552611"/>
            <a:ext cx="262337" cy="3420453"/>
          </a:xfrm>
          <a:prstGeom prst="rightBrace">
            <a:avLst/>
          </a:prstGeom>
          <a:ln w="508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4DC84B9-F0CA-F9BF-8F10-3B4364F31306}"/>
              </a:ext>
            </a:extLst>
          </p:cNvPr>
          <p:cNvSpPr/>
          <p:nvPr/>
        </p:nvSpPr>
        <p:spPr>
          <a:xfrm>
            <a:off x="3753502" y="1579086"/>
            <a:ext cx="995158" cy="44267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err="1"/>
              <a:t>Slurm</a:t>
            </a:r>
            <a:endParaRPr lang="en-US" sz="2000" dirty="0"/>
          </a:p>
        </p:txBody>
      </p:sp>
      <p:pic>
        <p:nvPicPr>
          <p:cNvPr id="52" name="Picture 51" descr="A logo for a computer&#10;&#10;AI-generated content may be incorrect.">
            <a:extLst>
              <a:ext uri="{FF2B5EF4-FFF2-40B4-BE49-F238E27FC236}">
                <a16:creationId xmlns:a16="http://schemas.microsoft.com/office/drawing/2014/main" id="{DDE97EF3-C8C1-EF11-2D35-D2C8F03BE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17" y="1035809"/>
            <a:ext cx="1083939" cy="994357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79C74835-AE42-E4CA-2310-AA4FB72A24EF}"/>
              </a:ext>
            </a:extLst>
          </p:cNvPr>
          <p:cNvSpPr/>
          <p:nvPr/>
        </p:nvSpPr>
        <p:spPr>
          <a:xfrm>
            <a:off x="4825437" y="1615757"/>
            <a:ext cx="1256413" cy="369332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err="1"/>
              <a:t>headnodes</a:t>
            </a:r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0BC6EC9-B051-0344-A24B-490D4F55B8B7}"/>
              </a:ext>
            </a:extLst>
          </p:cNvPr>
          <p:cNvCxnSpPr>
            <a:cxnSpLocks/>
            <a:stCxn id="54" idx="3"/>
            <a:endCxn id="35" idx="0"/>
          </p:cNvCxnSpPr>
          <p:nvPr/>
        </p:nvCxnSpPr>
        <p:spPr>
          <a:xfrm>
            <a:off x="6081850" y="1800423"/>
            <a:ext cx="854667" cy="350379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E6B3A6F-2D96-CB8C-24AC-07D8E48F79E9}"/>
              </a:ext>
            </a:extLst>
          </p:cNvPr>
          <p:cNvSpPr txBox="1"/>
          <p:nvPr/>
        </p:nvSpPr>
        <p:spPr>
          <a:xfrm>
            <a:off x="628650" y="4528567"/>
            <a:ext cx="339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slurm.schedmd.com</a:t>
            </a:r>
            <a:r>
              <a:rPr lang="en-US" sz="1400" dirty="0"/>
              <a:t>/</a:t>
            </a:r>
            <a:r>
              <a:rPr lang="en-US" sz="1400" dirty="0" err="1"/>
              <a:t>quickstart.html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147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9A492-D92B-3A6E-2D11-179135E5A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F04B-413A-157F-C2ED-E77A0EB7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8795"/>
            <a:ext cx="7886700" cy="620678"/>
          </a:xfrm>
        </p:spPr>
        <p:txBody>
          <a:bodyPr>
            <a:normAutofit/>
          </a:bodyPr>
          <a:lstStyle/>
          <a:p>
            <a:r>
              <a:rPr lang="en-US" sz="3200" b="0" i="0" dirty="0" err="1">
                <a:solidFill>
                  <a:srgbClr val="000000"/>
                </a:solidFill>
                <a:effectLst/>
                <a:latin typeface="Yanone Kaffeesatz"/>
              </a:rPr>
              <a:t>Slurm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Yanone Kaffeesatz"/>
              </a:rPr>
              <a:t> command –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Yanone Kaffeesatz"/>
              </a:rPr>
              <a:t>sbatch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Yanone Kaffeesatz"/>
              </a:rPr>
              <a:t> (I)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5C61B-1E1B-42F5-9728-468B11274588}"/>
              </a:ext>
            </a:extLst>
          </p:cNvPr>
          <p:cNvSpPr txBox="1"/>
          <p:nvPr/>
        </p:nvSpPr>
        <p:spPr>
          <a:xfrm>
            <a:off x="1343733" y="2554722"/>
            <a:ext cx="52719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 err="1">
                <a:solidFill>
                  <a:srgbClr val="000000"/>
                </a:solidFill>
                <a:effectLst/>
                <a:latin typeface="Droid Serif"/>
              </a:rPr>
              <a:t>sbatch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roid Serif"/>
              </a:rPr>
              <a:t>: submit a job to the cluster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44B32-2B1E-058F-C11F-F49474AE29D2}"/>
              </a:ext>
            </a:extLst>
          </p:cNvPr>
          <p:cNvSpPr txBox="1"/>
          <p:nvPr/>
        </p:nvSpPr>
        <p:spPr>
          <a:xfrm>
            <a:off x="2502420" y="3052005"/>
            <a:ext cx="3755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endParaRPr lang="en-US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A0A9D-5544-78D1-70CB-D3153DE3E809}"/>
              </a:ext>
            </a:extLst>
          </p:cNvPr>
          <p:cNvSpPr txBox="1"/>
          <p:nvPr/>
        </p:nvSpPr>
        <p:spPr>
          <a:xfrm>
            <a:off x="692928" y="1529302"/>
            <a:ext cx="3687228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 "Hello World!"</a:t>
            </a:r>
          </a:p>
        </p:txBody>
      </p:sp>
      <p:pic>
        <p:nvPicPr>
          <p:cNvPr id="11" name="Picture 10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496E16C9-D67E-FBA2-E47E-75FCED2EA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733" y="3838439"/>
            <a:ext cx="6456534" cy="10394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F38087-FB5D-096F-7CDB-27542D714C78}"/>
              </a:ext>
            </a:extLst>
          </p:cNvPr>
          <p:cNvSpPr txBox="1"/>
          <p:nvPr/>
        </p:nvSpPr>
        <p:spPr>
          <a:xfrm>
            <a:off x="692928" y="1081797"/>
            <a:ext cx="19596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endParaRPr lang="en-US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C49AB5-C268-7378-599E-D7BE7CBB9B9C}"/>
              </a:ext>
            </a:extLst>
          </p:cNvPr>
          <p:cNvSpPr txBox="1"/>
          <p:nvPr/>
        </p:nvSpPr>
        <p:spPr>
          <a:xfrm>
            <a:off x="4695600" y="1517703"/>
            <a:ext cx="27245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endParaRPr lang="en-US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4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AAC05-B330-B8BE-C4A4-6C8BD6794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6624-41EF-FB19-3441-64243363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8795"/>
            <a:ext cx="7886700" cy="620678"/>
          </a:xfrm>
        </p:spPr>
        <p:txBody>
          <a:bodyPr>
            <a:normAutofit/>
          </a:bodyPr>
          <a:lstStyle/>
          <a:p>
            <a:r>
              <a:rPr lang="en-US" sz="3200" b="0" i="0" dirty="0" err="1">
                <a:solidFill>
                  <a:srgbClr val="000000"/>
                </a:solidFill>
                <a:effectLst/>
                <a:latin typeface="Yanone Kaffeesatz"/>
              </a:rPr>
              <a:t>Slurm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Yanone Kaffeesatz"/>
              </a:rPr>
              <a:t> command –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Yanone Kaffeesatz"/>
              </a:rPr>
              <a:t>sbatch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Yanone Kaffeesatz"/>
              </a:rPr>
              <a:t> (II)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176A2-974F-6217-5550-135CBEAD59DF}"/>
              </a:ext>
            </a:extLst>
          </p:cNvPr>
          <p:cNvSpPr txBox="1"/>
          <p:nvPr/>
        </p:nvSpPr>
        <p:spPr>
          <a:xfrm>
            <a:off x="1453611" y="1450517"/>
            <a:ext cx="486474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--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-per-task=1 \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--mem=1G \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--time=1-00:00:00 \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endParaRPr lang="en-US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7061DF-8E77-EBF9-32E2-09BFDB0CD60D}"/>
              </a:ext>
            </a:extLst>
          </p:cNvPr>
          <p:cNvSpPr txBox="1"/>
          <p:nvPr/>
        </p:nvSpPr>
        <p:spPr>
          <a:xfrm>
            <a:off x="604210" y="3930993"/>
            <a:ext cx="791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#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1-00:00:00: 1 day, 0 hour, 0 minute, and 0 second</a:t>
            </a:r>
          </a:p>
          <a:p>
            <a:r>
              <a:rPr lang="en-US" sz="2000" dirty="0"/>
              <a:t>#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 default, time is 1 hour.</a:t>
            </a:r>
            <a:endParaRPr lang="en-US" sz="2000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FF4EDFB-040F-96CB-6593-6AF49167D042}"/>
              </a:ext>
            </a:extLst>
          </p:cNvPr>
          <p:cNvSpPr/>
          <p:nvPr/>
        </p:nvSpPr>
        <p:spPr>
          <a:xfrm>
            <a:off x="6187186" y="2046081"/>
            <a:ext cx="262337" cy="1051337"/>
          </a:xfrm>
          <a:prstGeom prst="rightBrace">
            <a:avLst/>
          </a:prstGeom>
          <a:ln w="25400"/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A4076A-4776-A3AA-F8DE-8B18505D50B3}"/>
              </a:ext>
            </a:extLst>
          </p:cNvPr>
          <p:cNvSpPr txBox="1"/>
          <p:nvPr/>
        </p:nvSpPr>
        <p:spPr>
          <a:xfrm>
            <a:off x="6543207" y="2156250"/>
            <a:ext cx="1663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request resources</a:t>
            </a:r>
          </a:p>
        </p:txBody>
      </p:sp>
    </p:spTree>
    <p:extLst>
      <p:ext uri="{BB962C8B-B14F-4D97-AF65-F5344CB8AC3E}">
        <p14:creationId xmlns:p14="http://schemas.microsoft.com/office/powerpoint/2010/main" val="351585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FB818-8535-9DF3-C0E6-A46303EED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3D5F-6E73-C866-699A-CE5E3813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8795"/>
            <a:ext cx="7886700" cy="620678"/>
          </a:xfrm>
        </p:spPr>
        <p:txBody>
          <a:bodyPr>
            <a:normAutofit/>
          </a:bodyPr>
          <a:lstStyle/>
          <a:p>
            <a:r>
              <a:rPr lang="en-US" sz="3200" b="0" i="0" dirty="0" err="1">
                <a:solidFill>
                  <a:srgbClr val="000000"/>
                </a:solidFill>
                <a:effectLst/>
                <a:latin typeface="Yanone Kaffeesatz"/>
              </a:rPr>
              <a:t>Slurm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Yanone Kaffeesatz"/>
              </a:rPr>
              <a:t> command –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Yanone Kaffeesatz"/>
              </a:rPr>
              <a:t>sbatch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Yanone Kaffeesatz"/>
              </a:rPr>
              <a:t> (III)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10AF1-AB77-63EC-08B0-3E00DD3370EE}"/>
              </a:ext>
            </a:extLst>
          </p:cNvPr>
          <p:cNvSpPr txBox="1"/>
          <p:nvPr/>
        </p:nvSpPr>
        <p:spPr>
          <a:xfrm>
            <a:off x="1191718" y="3810027"/>
            <a:ext cx="58740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endParaRPr lang="en-US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DD41E-57D8-FE81-B94E-6732C7603E50}"/>
              </a:ext>
            </a:extLst>
          </p:cNvPr>
          <p:cNvSpPr txBox="1"/>
          <p:nvPr/>
        </p:nvSpPr>
        <p:spPr>
          <a:xfrm>
            <a:off x="1248743" y="1551059"/>
            <a:ext cx="5466851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#SBATCH --time=1-00:00:00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#SBATCH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--mem=1G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#SBATCH --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-per-task=1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 "Hello World!"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942C8-6648-1EB7-4EA8-84EC1B5DED3F}"/>
              </a:ext>
            </a:extLst>
          </p:cNvPr>
          <p:cNvSpPr txBox="1"/>
          <p:nvPr/>
        </p:nvSpPr>
        <p:spPr>
          <a:xfrm>
            <a:off x="1191718" y="108939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hello.sh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403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E6505-175D-A886-0947-7075B49EF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0B4D-4448-5A84-4D03-5B4F7EB0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20678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Yanone Kaffeesatz"/>
              </a:rPr>
              <a:t>Slurm</a:t>
            </a:r>
            <a:r>
              <a:rPr lang="en-US" sz="3200" dirty="0">
                <a:solidFill>
                  <a:srgbClr val="000000"/>
                </a:solidFill>
                <a:latin typeface="Yanone Kaffeesatz"/>
              </a:rPr>
              <a:t> c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Yanone Kaffeesatz"/>
              </a:rPr>
              <a:t>ommand -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Yanone Kaffeesatz"/>
              </a:rPr>
              <a:t>scancel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D04E5-0E17-B828-0FB6-B529CA33EB84}"/>
              </a:ext>
            </a:extLst>
          </p:cNvPr>
          <p:cNvSpPr txBox="1"/>
          <p:nvPr/>
        </p:nvSpPr>
        <p:spPr>
          <a:xfrm>
            <a:off x="914237" y="127859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 err="1">
                <a:solidFill>
                  <a:srgbClr val="000000"/>
                </a:solidFill>
                <a:effectLst/>
                <a:latin typeface="Droid Serif"/>
              </a:rPr>
              <a:t>scancel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roid Serif"/>
              </a:rPr>
              <a:t>: cancel jobs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362C0-C0D4-4F66-9EDE-1215C3C6FE6F}"/>
              </a:ext>
            </a:extLst>
          </p:cNvPr>
          <p:cNvSpPr txBox="1"/>
          <p:nvPr/>
        </p:nvSpPr>
        <p:spPr>
          <a:xfrm>
            <a:off x="1538826" y="2048530"/>
            <a:ext cx="531917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scancel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1187082</a:t>
            </a:r>
          </a:p>
          <a:p>
            <a:pPr algn="l"/>
            <a:endParaRPr lang="en-US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scancel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–u &lt;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endParaRPr lang="en-US" sz="28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79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A421B-5A10-E4FF-6C96-FCE3AE736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0617-2EB4-4D55-7153-BF409D380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20678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Yanone Kaffeesatz"/>
              </a:rPr>
              <a:t>Slurm</a:t>
            </a:r>
            <a:r>
              <a:rPr lang="en-US" sz="3200" dirty="0">
                <a:solidFill>
                  <a:srgbClr val="000000"/>
                </a:solidFill>
                <a:latin typeface="Yanone Kaffeesatz"/>
              </a:rPr>
              <a:t> c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Yanone Kaffeesatz"/>
              </a:rPr>
              <a:t>ommands -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Yanone Kaffeesatz"/>
              </a:rPr>
              <a:t>squeue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54D7E-E31F-E6B6-6A99-FD296F2426E8}"/>
              </a:ext>
            </a:extLst>
          </p:cNvPr>
          <p:cNvSpPr txBox="1"/>
          <p:nvPr/>
        </p:nvSpPr>
        <p:spPr>
          <a:xfrm>
            <a:off x="914237" y="127859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 err="1">
                <a:solidFill>
                  <a:srgbClr val="000000"/>
                </a:solidFill>
                <a:effectLst/>
                <a:latin typeface="Droid Serif"/>
              </a:rPr>
              <a:t>squeue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roid Serif"/>
              </a:rPr>
              <a:t>: check job status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94C3B-AE8D-2B69-932E-EB13EA20C040}"/>
              </a:ext>
            </a:extLst>
          </p:cNvPr>
          <p:cNvSpPr txBox="1"/>
          <p:nvPr/>
        </p:nvSpPr>
        <p:spPr>
          <a:xfrm>
            <a:off x="1538826" y="2685608"/>
            <a:ext cx="67282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grep &lt;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FB8BF-EF47-B0E8-B8FB-C30896719926}"/>
              </a:ext>
            </a:extLst>
          </p:cNvPr>
          <p:cNvSpPr txBox="1"/>
          <p:nvPr/>
        </p:nvSpPr>
        <p:spPr>
          <a:xfrm>
            <a:off x="344773" y="3465348"/>
            <a:ext cx="8454454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2F2F2"/>
                </a:solidFill>
                <a:latin typeface="Monaco" pitchFamily="2" charset="77"/>
              </a:rPr>
              <a:t>$ </a:t>
            </a:r>
            <a:r>
              <a:rPr lang="en-US" sz="1600" dirty="0" err="1">
                <a:solidFill>
                  <a:srgbClr val="F2F2F2"/>
                </a:solidFill>
                <a:effectLst/>
                <a:latin typeface="Monaco" pitchFamily="2" charset="77"/>
              </a:rPr>
              <a:t>squeue</a:t>
            </a:r>
            <a:r>
              <a:rPr lang="en-US" sz="1600" dirty="0">
                <a:solidFill>
                  <a:srgbClr val="F2F2F2"/>
                </a:solidFill>
                <a:effectLst/>
                <a:latin typeface="Monaco" pitchFamily="2" charset="77"/>
              </a:rPr>
              <a:t> | grep liu3zhen</a:t>
            </a:r>
          </a:p>
          <a:p>
            <a:endParaRPr lang="en-US" sz="1600" dirty="0">
              <a:solidFill>
                <a:srgbClr val="F2F2F2"/>
              </a:solidFill>
              <a:effectLst/>
              <a:latin typeface="Monaco" pitchFamily="2" charset="77"/>
            </a:endParaRPr>
          </a:p>
          <a:p>
            <a:r>
              <a:rPr lang="en-US" sz="1400" dirty="0">
                <a:solidFill>
                  <a:srgbClr val="F2F2F2"/>
                </a:solidFill>
                <a:effectLst/>
                <a:latin typeface="Monaco" pitchFamily="2" charset="77"/>
              </a:rPr>
              <a:t>20874984 </a:t>
            </a:r>
            <a:r>
              <a:rPr lang="en-US" sz="1400" dirty="0" err="1">
                <a:solidFill>
                  <a:srgbClr val="F2F2F2"/>
                </a:solidFill>
                <a:effectLst/>
                <a:latin typeface="Monaco" pitchFamily="2" charset="77"/>
              </a:rPr>
              <a:t>ksu</a:t>
            </a:r>
            <a:r>
              <a:rPr lang="en-US" sz="1400" dirty="0">
                <a:solidFill>
                  <a:srgbClr val="F2F2F2"/>
                </a:solidFill>
                <a:effectLst/>
                <a:latin typeface="Monaco" pitchFamily="2" charset="77"/>
              </a:rPr>
              <a:t>-biol- </a:t>
            </a:r>
            <a:r>
              <a:rPr lang="en-US" sz="1400" dirty="0" err="1">
                <a:solidFill>
                  <a:srgbClr val="F2F2F2"/>
                </a:solidFill>
                <a:effectLst/>
                <a:latin typeface="Monaco" pitchFamily="2" charset="77"/>
              </a:rPr>
              <a:t>hello.sh</a:t>
            </a:r>
            <a:r>
              <a:rPr lang="en-US" sz="1400" dirty="0">
                <a:solidFill>
                  <a:srgbClr val="F2F2F2"/>
                </a:solidFill>
                <a:effectLst/>
                <a:latin typeface="Monaco" pitchFamily="2" charset="77"/>
              </a:rPr>
              <a:t> </a:t>
            </a:r>
            <a:r>
              <a:rPr lang="en-US" sz="1400" dirty="0">
                <a:solidFill>
                  <a:srgbClr val="B42419"/>
                </a:solidFill>
                <a:effectLst/>
                <a:latin typeface="Monaco" pitchFamily="2" charset="77"/>
              </a:rPr>
              <a:t>liu3zhen</a:t>
            </a:r>
            <a:r>
              <a:rPr lang="en-US" sz="1400" dirty="0">
                <a:solidFill>
                  <a:srgbClr val="F2F2F2"/>
                </a:solidFill>
                <a:effectLst/>
                <a:latin typeface="Monaco" pitchFamily="2" charset="77"/>
              </a:rPr>
              <a:t>  R       0:11      1 wizard24</a:t>
            </a:r>
          </a:p>
          <a:p>
            <a:r>
              <a:rPr lang="en-US" sz="1400" dirty="0">
                <a:solidFill>
                  <a:srgbClr val="F2F2F2"/>
                </a:solidFill>
                <a:effectLst/>
                <a:latin typeface="Monaco" pitchFamily="2" charset="77"/>
              </a:rPr>
              <a:t>20874986 </a:t>
            </a:r>
            <a:r>
              <a:rPr lang="en-US" sz="1400" dirty="0" err="1">
                <a:solidFill>
                  <a:srgbClr val="F2F2F2"/>
                </a:solidFill>
                <a:effectLst/>
                <a:latin typeface="Monaco" pitchFamily="2" charset="77"/>
              </a:rPr>
              <a:t>ksu</a:t>
            </a:r>
            <a:r>
              <a:rPr lang="en-US" sz="1400" dirty="0">
                <a:solidFill>
                  <a:srgbClr val="F2F2F2"/>
                </a:solidFill>
                <a:effectLst/>
                <a:latin typeface="Monaco" pitchFamily="2" charset="77"/>
              </a:rPr>
              <a:t>-biol- hello2.sh </a:t>
            </a:r>
            <a:r>
              <a:rPr lang="en-US" sz="1400" dirty="0">
                <a:solidFill>
                  <a:srgbClr val="B42419"/>
                </a:solidFill>
                <a:effectLst/>
                <a:latin typeface="Monaco" pitchFamily="2" charset="77"/>
              </a:rPr>
              <a:t>liu3zhen</a:t>
            </a:r>
            <a:r>
              <a:rPr lang="en-US" sz="1400" dirty="0">
                <a:solidFill>
                  <a:srgbClr val="F2F2F2"/>
                </a:solidFill>
                <a:effectLst/>
                <a:latin typeface="Monaco" pitchFamily="2" charset="77"/>
              </a:rPr>
              <a:t> PD      0:00      1 (Resources)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C1F7C-0D45-189B-3840-C6205120E460}"/>
              </a:ext>
            </a:extLst>
          </p:cNvPr>
          <p:cNvSpPr txBox="1"/>
          <p:nvPr/>
        </p:nvSpPr>
        <p:spPr>
          <a:xfrm>
            <a:off x="1538825" y="1886134"/>
            <a:ext cx="67282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90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</p:bld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13557</TotalTime>
  <Words>987</Words>
  <Application>Microsoft Macintosh PowerPoint</Application>
  <PresentationFormat>On-screen Show (16:9)</PresentationFormat>
  <Paragraphs>158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Droid Serif</vt:lpstr>
      <vt:lpstr>Google Sans</vt:lpstr>
      <vt:lpstr>Yanone Kaffeesatz</vt:lpstr>
      <vt:lpstr>Arial</vt:lpstr>
      <vt:lpstr>Calibri</vt:lpstr>
      <vt:lpstr>Calibri Light</vt:lpstr>
      <vt:lpstr>Courier New</vt:lpstr>
      <vt:lpstr>Monaco</vt:lpstr>
      <vt:lpstr>Office 2013 - 2022 Theme</vt:lpstr>
      <vt:lpstr> Beocat job submission</vt:lpstr>
      <vt:lpstr>Outline</vt:lpstr>
      <vt:lpstr>Beocat: a High-Performance Computing (HPC) cluster</vt:lpstr>
      <vt:lpstr>SLURM: a job submission and scheduling system</vt:lpstr>
      <vt:lpstr>Slurm command – sbatch (I)</vt:lpstr>
      <vt:lpstr>Slurm command – sbatch (II)</vt:lpstr>
      <vt:lpstr>Slurm command – sbatch (III)</vt:lpstr>
      <vt:lpstr>Slurm command - scancel</vt:lpstr>
      <vt:lpstr>Slurm commands - squeue</vt:lpstr>
      <vt:lpstr>"Beocat" script – kstat</vt:lpstr>
      <vt:lpstr>More Slurm commands</vt:lpstr>
      <vt:lpstr>Slurm commands – sinfo</vt:lpstr>
      <vt:lpstr>Example: SAM conversion to BAM sam2bam.sh</vt:lpstr>
      <vt:lpstr>Array jobs</vt:lpstr>
      <vt:lpstr>Outline</vt:lpstr>
      <vt:lpstr>Motivation</vt:lpstr>
      <vt:lpstr>easysbatch</vt:lpstr>
      <vt:lpstr>case 1: gzip a set of files</vt:lpstr>
      <vt:lpstr>Outline</vt:lpstr>
      <vt:lpstr>Projects</vt:lpstr>
      <vt:lpstr>Project examples</vt:lpstr>
      <vt:lpstr>More about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Sanzhen Liu</dc:creator>
  <cp:lastModifiedBy>Sanzhen Liu</cp:lastModifiedBy>
  <cp:revision>49</cp:revision>
  <dcterms:created xsi:type="dcterms:W3CDTF">2021-03-20T23:01:46Z</dcterms:created>
  <dcterms:modified xsi:type="dcterms:W3CDTF">2025-03-11T21:53:38Z</dcterms:modified>
</cp:coreProperties>
</file>