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338" r:id="rId2"/>
    <p:sldId id="257" r:id="rId3"/>
    <p:sldId id="342" r:id="rId4"/>
    <p:sldId id="341" r:id="rId5"/>
    <p:sldId id="347" r:id="rId6"/>
    <p:sldId id="345" r:id="rId7"/>
    <p:sldId id="351" r:id="rId8"/>
    <p:sldId id="374" r:id="rId9"/>
    <p:sldId id="376" r:id="rId10"/>
    <p:sldId id="375" r:id="rId11"/>
    <p:sldId id="377" r:id="rId12"/>
    <p:sldId id="378" r:id="rId13"/>
    <p:sldId id="379" r:id="rId14"/>
    <p:sldId id="381" r:id="rId15"/>
    <p:sldId id="382" r:id="rId16"/>
    <p:sldId id="383" r:id="rId17"/>
    <p:sldId id="384" r:id="rId18"/>
    <p:sldId id="385" r:id="rId19"/>
    <p:sldId id="386" r:id="rId20"/>
    <p:sldId id="387" r:id="rId21"/>
    <p:sldId id="388" r:id="rId22"/>
    <p:sldId id="389" r:id="rId23"/>
    <p:sldId id="391" r:id="rId24"/>
    <p:sldId id="402" r:id="rId25"/>
    <p:sldId id="403" r:id="rId26"/>
    <p:sldId id="392" r:id="rId27"/>
    <p:sldId id="393" r:id="rId28"/>
    <p:sldId id="394" r:id="rId29"/>
    <p:sldId id="395" r:id="rId30"/>
    <p:sldId id="396" r:id="rId31"/>
    <p:sldId id="397" r:id="rId32"/>
    <p:sldId id="398" r:id="rId33"/>
    <p:sldId id="399" r:id="rId34"/>
    <p:sldId id="400" r:id="rId35"/>
    <p:sldId id="370" r:id="rId36"/>
    <p:sldId id="401" r:id="rId37"/>
    <p:sldId id="272" r:id="rId38"/>
    <p:sldId id="267" r:id="rId39"/>
    <p:sldId id="268" r:id="rId40"/>
    <p:sldId id="269" r:id="rId41"/>
    <p:sldId id="273" r:id="rId42"/>
    <p:sldId id="404" r:id="rId43"/>
    <p:sldId id="456" r:id="rId44"/>
    <p:sldId id="457" r:id="rId45"/>
    <p:sldId id="458" r:id="rId46"/>
    <p:sldId id="459" r:id="rId47"/>
    <p:sldId id="460" r:id="rId48"/>
    <p:sldId id="461" r:id="rId49"/>
    <p:sldId id="337" r:id="rId50"/>
    <p:sldId id="453" r:id="rId5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0" autoAdjust="0"/>
    <p:restoredTop sz="95853" autoAdjust="0"/>
  </p:normalViewPr>
  <p:slideViewPr>
    <p:cSldViewPr snapToGrid="0" snapToObjects="1">
      <p:cViewPr varScale="1">
        <p:scale>
          <a:sx n="183" d="100"/>
          <a:sy n="183" d="100"/>
        </p:scale>
        <p:origin x="144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72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2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E3B47-8DB1-D446-B4CE-8BFCE36AFC8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96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4/23/23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/>
              <a:t>Differential Expression</a:t>
            </a:r>
            <a:br>
              <a:rPr lang="en-US" sz="3600" dirty="0"/>
            </a:br>
            <a:br>
              <a:rPr lang="en-US" sz="36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4/20/2023</a:t>
            </a:r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464" y="4616989"/>
            <a:ext cx="7035802" cy="562458"/>
          </a:xfrm>
        </p:spPr>
        <p:txBody>
          <a:bodyPr>
            <a:normAutofit/>
          </a:bodyPr>
          <a:lstStyle/>
          <a:p>
            <a:r>
              <a:rPr lang="en-US" sz="2400" dirty="0"/>
              <a:t>Tolerance of mismatches or gaps for each alignment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9464" y="2842372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9464" y="1021901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1210732" y="2251834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1515533" y="2251713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4207933" y="2251714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5566541" y="1825944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923239" y="1808381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1650999" y="185918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2923238" y="185918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876761" y="1562848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16" name="Parallelogram 15"/>
          <p:cNvSpPr/>
          <p:nvPr/>
        </p:nvSpPr>
        <p:spPr>
          <a:xfrm flipH="1">
            <a:off x="5566827" y="1859810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flipV="1">
            <a:off x="5566827" y="2249029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647266" y="14349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49643" y="143490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9829" y="211587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528439" y="3310061"/>
            <a:ext cx="7032293" cy="978538"/>
            <a:chOff x="528439" y="3363015"/>
            <a:chExt cx="7032293" cy="978538"/>
          </a:xfrm>
        </p:grpSpPr>
        <p:sp>
          <p:nvSpPr>
            <p:cNvPr id="21" name="Rectangle 20"/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Parallelogram 25"/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4" name="Parallelogram 43"/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/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/>
          <p:cNvCxnSpPr/>
          <p:nvPr/>
        </p:nvCxnSpPr>
        <p:spPr>
          <a:xfrm>
            <a:off x="347297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65198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39314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149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83099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10005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920500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099512" y="5306446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345975" y="5264107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246243" y="5503027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8331111" y="2869917"/>
            <a:ext cx="167068" cy="1464116"/>
            <a:chOff x="8242830" y="4538751"/>
            <a:chExt cx="228617" cy="3103562"/>
          </a:xfrm>
        </p:grpSpPr>
        <p:cxnSp>
          <p:nvCxnSpPr>
            <p:cNvPr id="58" name="Straight Connector 57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2"/>
          <p:cNvSpPr txBox="1">
            <a:spLocks/>
          </p:cNvSpPr>
          <p:nvPr/>
        </p:nvSpPr>
        <p:spPr>
          <a:xfrm>
            <a:off x="389464" y="5899689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Better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8" grpId="0"/>
      <p:bldP spid="19" grpId="0"/>
      <p:bldP spid="56" grpId="0" animBg="1"/>
      <p:bldP spid="6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2494"/>
              </p:ext>
            </p:extLst>
          </p:nvPr>
        </p:nvGraphicFramePr>
        <p:xfrm>
          <a:off x="23114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9389730"/>
              </p:ext>
            </p:extLst>
          </p:nvPr>
        </p:nvGraphicFramePr>
        <p:xfrm>
          <a:off x="55626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11332"/>
            <a:ext cx="2431464" cy="1168403"/>
            <a:chOff x="867397" y="2130811"/>
            <a:chExt cx="2431464" cy="1168403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75884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345904"/>
            <a:ext cx="2652278" cy="1490194"/>
            <a:chOff x="813412" y="3365383"/>
            <a:chExt cx="2652278" cy="1490194"/>
          </a:xfrm>
        </p:grpSpPr>
        <p:sp>
          <p:nvSpPr>
            <p:cNvPr id="86" name="Down Arrow 85"/>
            <p:cNvSpPr/>
            <p:nvPr/>
          </p:nvSpPr>
          <p:spPr>
            <a:xfrm>
              <a:off x="1248461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365383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575035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3932247"/>
              <a:ext cx="2431464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Trimming</a:t>
              </a:r>
            </a:p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096928"/>
              </p:ext>
            </p:extLst>
          </p:nvPr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83572"/>
              </p:ext>
            </p:extLst>
          </p:nvPr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7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dispersion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An RNA-seq experiment – source of variance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153648"/>
              </p:ext>
            </p:extLst>
          </p:nvPr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would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RNA-seq - 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5768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69998" y="5309640"/>
            <a:ext cx="1952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Extra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9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2" name="Group 111"/>
          <p:cNvGrpSpPr/>
          <p:nvPr/>
        </p:nvGrpSpPr>
        <p:grpSpPr>
          <a:xfrm>
            <a:off x="3320345" y="3495413"/>
            <a:ext cx="968334" cy="1934246"/>
            <a:chOff x="3097167" y="3468487"/>
            <a:chExt cx="968334" cy="1934246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97167" y="3468487"/>
              <a:ext cx="96833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Technical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33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Question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Goal: to identify the DEs between two biological groups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Design: Each group has five biological replicates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avoid messing up samples across groups. The experiment of each group was conducted separately.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Comparison of read counts among different samples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2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82596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1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7" y="4177267"/>
            <a:ext cx="81862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 depth (total read number) influences read counts. Therefore, raw read counts can not be compared directly.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01" y="5304366"/>
            <a:ext cx="896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rgbClr val="FF0000"/>
                </a:solidFill>
              </a:rPr>
              <a:t>Can we generate some comparable numbers among samples?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7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790521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23 * 1000 / 500 / 15 = </a:t>
            </a:r>
            <a:r>
              <a:rPr lang="en-US" b="1" dirty="0">
                <a:solidFill>
                  <a:srgbClr val="008000"/>
                </a:solidFill>
              </a:rPr>
              <a:t>3.1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38333" y="2479157"/>
            <a:ext cx="2006600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369263"/>
              </p:ext>
            </p:extLst>
          </p:nvPr>
        </p:nvGraphicFramePr>
        <p:xfrm>
          <a:off x="1898650" y="199827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88223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904" y="5340687"/>
            <a:ext cx="887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</a:t>
            </a:r>
            <a:r>
              <a:rPr lang="en-US" sz="2400" b="1" dirty="0"/>
              <a:t>ONLY</a:t>
            </a:r>
            <a:r>
              <a:rPr lang="en-US" sz="2400" dirty="0"/>
              <a:t>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90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5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DE=10</a:t>
            </a:r>
          </a:p>
          <a:p>
            <a:endParaRPr lang="en-US" sz="2400" dirty="0"/>
          </a:p>
          <a:p>
            <a:r>
              <a:rPr lang="en-US" sz="2400" dirty="0"/>
              <a:t>FDR 1%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3468336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9028" y="1467132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63531" y="4290852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34515" y="787029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388140" y="4744282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33854" y="4990503"/>
            <a:ext cx="9980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cragenomica.es</a:t>
            </a:r>
            <a:endParaRPr 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5675284" y="2719611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5235130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0423" y="5562629"/>
            <a:ext cx="64045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1. What are sequences of transcripts?</a:t>
            </a:r>
          </a:p>
          <a:p>
            <a:r>
              <a:rPr lang="en-US" sz="2400" dirty="0"/>
              <a:t>2. What is the expression level of each transcript?</a:t>
            </a:r>
          </a:p>
        </p:txBody>
      </p:sp>
    </p:spTree>
    <p:extLst>
      <p:ext uri="{BB962C8B-B14F-4D97-AF65-F5344CB8AC3E}">
        <p14:creationId xmlns:p14="http://schemas.microsoft.com/office/powerpoint/2010/main" val="14863179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RNA-seq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32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8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GSNAP,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/>
              <a:t>http://</a:t>
            </a:r>
            <a:r>
              <a:rPr lang="en-US" sz="2400" dirty="0" err="1"/>
              <a:t>ensembl.org</a:t>
            </a:r>
            <a:r>
              <a:rPr lang="en-US" sz="2400" dirty="0"/>
              <a:t>/info/data/ftp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20085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48152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780" y="1612371"/>
            <a:ext cx="7136063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Statistical test of differential expression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GO enrichment</a:t>
            </a:r>
          </a:p>
        </p:txBody>
      </p:sp>
    </p:spTree>
    <p:extLst>
      <p:ext uri="{BB962C8B-B14F-4D97-AF65-F5344CB8AC3E}">
        <p14:creationId xmlns:p14="http://schemas.microsoft.com/office/powerpoint/2010/main" val="4182783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Gene ontology (GO)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425" y="2274497"/>
            <a:ext cx="5691770" cy="27738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5016" y="5100899"/>
            <a:ext cx="8391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Three domains, three roots</a:t>
            </a:r>
          </a:p>
          <a:p>
            <a:r>
              <a:rPr lang="en-US" sz="2400" dirty="0"/>
              <a:t>Node: GO term (e.g., cell growth, GO:0016049, biological process)</a:t>
            </a:r>
          </a:p>
          <a:p>
            <a:r>
              <a:rPr lang="en-US" sz="2400" dirty="0"/>
              <a:t>Edge: term-term connection</a:t>
            </a:r>
          </a:p>
          <a:p>
            <a:r>
              <a:rPr lang="en-US" sz="2400" dirty="0"/>
              <a:t>Each GO term can be traced back to a root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6222" y="4288892"/>
            <a:ext cx="1794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 err="1"/>
              <a:t>geneontology.org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28601" y="1021644"/>
            <a:ext cx="871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ontology is a representation of a body of knowledge, within a given domain. Ontologies usually consist of a set of terms with relations that operate between them.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60C56D-0FD1-7A77-A14F-0C0E8F7C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060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029"/>
          </a:xfrm>
        </p:spPr>
        <p:txBody>
          <a:bodyPr>
            <a:normAutofit/>
          </a:bodyPr>
          <a:lstStyle/>
          <a:p>
            <a:r>
              <a:rPr lang="en-US" sz="3200" dirty="0"/>
              <a:t>Category enrichment</a:t>
            </a:r>
          </a:p>
        </p:txBody>
      </p:sp>
      <p:sp>
        <p:nvSpPr>
          <p:cNvPr id="5" name="Pie 4"/>
          <p:cNvSpPr/>
          <p:nvPr/>
        </p:nvSpPr>
        <p:spPr>
          <a:xfrm>
            <a:off x="457200" y="1658194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Pie 7"/>
          <p:cNvSpPr/>
          <p:nvPr/>
        </p:nvSpPr>
        <p:spPr>
          <a:xfrm>
            <a:off x="541867" y="1615862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Pie 11"/>
          <p:cNvSpPr/>
          <p:nvPr/>
        </p:nvSpPr>
        <p:spPr>
          <a:xfrm>
            <a:off x="5757786" y="2040901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Pie 12"/>
          <p:cNvSpPr/>
          <p:nvPr/>
        </p:nvSpPr>
        <p:spPr>
          <a:xfrm>
            <a:off x="5766253" y="1998566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8351" y="4399091"/>
            <a:ext cx="14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All genes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67592" y="3438224"/>
            <a:ext cx="16703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significant</a:t>
            </a:r>
          </a:p>
          <a:p>
            <a:r>
              <a:rPr lang="en-US" sz="2800" dirty="0"/>
              <a:t>genes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34763" y="4953265"/>
            <a:ext cx="42662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Is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r>
              <a:rPr lang="en-US" sz="2800" dirty="0"/>
              <a:t> enriched in the significant gene set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85475" y="1469002"/>
            <a:ext cx="1112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Green GO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93023" y="6190084"/>
            <a:ext cx="5119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Green GO </a:t>
            </a:r>
            <a:r>
              <a:rPr lang="en-US" sz="2400" dirty="0"/>
              <a:t>is a GO ID (e.g., GO:0006519)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36-E614-5309-3AA8-5720B052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8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451" y="274638"/>
            <a:ext cx="8229600" cy="674314"/>
          </a:xfrm>
        </p:spPr>
        <p:txBody>
          <a:bodyPr>
            <a:normAutofit/>
          </a:bodyPr>
          <a:lstStyle/>
          <a:p>
            <a:r>
              <a:rPr lang="en-US" sz="3200" dirty="0"/>
              <a:t>dance party</a:t>
            </a:r>
          </a:p>
        </p:txBody>
      </p:sp>
      <p:sp>
        <p:nvSpPr>
          <p:cNvPr id="4" name="Pie 3"/>
          <p:cNvSpPr/>
          <p:nvPr/>
        </p:nvSpPr>
        <p:spPr>
          <a:xfrm>
            <a:off x="1565931" y="1421801"/>
            <a:ext cx="2669754" cy="2523065"/>
          </a:xfrm>
          <a:prstGeom prst="pie">
            <a:avLst>
              <a:gd name="adj1" fmla="val 0"/>
              <a:gd name="adj2" fmla="val 179116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Pie 4"/>
          <p:cNvSpPr/>
          <p:nvPr/>
        </p:nvSpPr>
        <p:spPr>
          <a:xfrm>
            <a:off x="1650598" y="1379469"/>
            <a:ext cx="2669754" cy="2523065"/>
          </a:xfrm>
          <a:prstGeom prst="pie">
            <a:avLst>
              <a:gd name="adj1" fmla="val 17869619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Pie 5"/>
          <p:cNvSpPr/>
          <p:nvPr/>
        </p:nvSpPr>
        <p:spPr>
          <a:xfrm>
            <a:off x="5469413" y="2067295"/>
            <a:ext cx="1388637" cy="1312339"/>
          </a:xfrm>
          <a:prstGeom prst="pie">
            <a:avLst>
              <a:gd name="adj1" fmla="val 0"/>
              <a:gd name="adj2" fmla="val 12451217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Pie 6"/>
          <p:cNvSpPr/>
          <p:nvPr/>
        </p:nvSpPr>
        <p:spPr>
          <a:xfrm>
            <a:off x="5477880" y="2024960"/>
            <a:ext cx="1388637" cy="1312339"/>
          </a:xfrm>
          <a:prstGeom prst="pie">
            <a:avLst>
              <a:gd name="adj1" fmla="val 12473322"/>
              <a:gd name="adj2" fmla="val 21531985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52786" y="4015961"/>
            <a:ext cx="22242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college students</a:t>
            </a:r>
          </a:p>
          <a:p>
            <a:pPr algn="ctr"/>
            <a:r>
              <a:rPr lang="en-US" sz="2400" dirty="0"/>
              <a:t>N=10,000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02523" y="3379635"/>
            <a:ext cx="238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students who are in a dance party</a:t>
            </a:r>
          </a:p>
          <a:p>
            <a:pPr algn="ctr"/>
            <a:r>
              <a:rPr lang="en-US" sz="2400" dirty="0"/>
              <a:t>N=200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906" y="5293105"/>
            <a:ext cx="77359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graduate students </a:t>
            </a:r>
            <a:r>
              <a:rPr lang="en-US" sz="2800" dirty="0"/>
              <a:t>over-represented (enriched) in the party?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895B6D-7A13-A793-B243-8A284AA98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96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Fisher's Exact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0333" y="3861466"/>
            <a:ext cx="559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Assumption: all genes are independent and equally likely to be selected as DEs.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53090" y="1404485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176262" y="1228944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090333" y="1645395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10186" y="5027411"/>
          <a:ext cx="3959543" cy="1060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2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6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F0000"/>
                          </a:solidFill>
                        </a:rPr>
                        <a:t>GO:0006519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Significant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Not</a:t>
                      </a:r>
                      <a:r>
                        <a:rPr lang="en-US" sz="1400" baseline="0" dirty="0"/>
                        <a:t> significant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39416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867850" y="4654053"/>
            <a:ext cx="2885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2x2 Table for GO:0006519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335" y="5164416"/>
            <a:ext cx="28135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Fisher’s Exact Test:</a:t>
            </a:r>
          </a:p>
          <a:p>
            <a:r>
              <a:rPr lang="en-US" sz="2400" dirty="0"/>
              <a:t>p-value = 2.5e-06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97501" y="2518694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796844" y="2289802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37643" y="2270638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pic>
        <p:nvPicPr>
          <p:cNvPr id="7" name="Picture 6" descr="Screen Shot 2014-06-05 at 11.30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90" y="6199149"/>
            <a:ext cx="8267700" cy="4974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82143" y="1033422"/>
            <a:ext cx="2813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significant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28568" y="2178132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141ABC4D-6799-987D-44D9-78A3AE2D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1" grpId="0"/>
      <p:bldP spid="12" grpId="0"/>
      <p:bldP spid="15" grpId="0" animBg="1"/>
      <p:bldP spid="3" grpId="0"/>
      <p:bldP spid="8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791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enrichment test – Random simulation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2465" y="1261984"/>
          <a:ext cx="2520244" cy="2989580"/>
        </p:xfrm>
        <a:graphic>
          <a:graphicData uri="http://schemas.openxmlformats.org/drawingml/2006/table">
            <a:tbl>
              <a:tblPr/>
              <a:tblGrid>
                <a:gridCol w="1334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9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 accession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GO:0016831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GO:0005524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GO:0006457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GO:0051082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GO:0003993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GO:0003677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GO:0004879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GO:0005634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GRMZM2G001514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GO:0006355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235637" y="1086443"/>
          <a:ext cx="1700394" cy="977900"/>
        </p:xfrm>
        <a:graphic>
          <a:graphicData uri="http://schemas.openxmlformats.org/drawingml/2006/table">
            <a:tbl>
              <a:tblPr/>
              <a:tblGrid>
                <a:gridCol w="13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GRMZM2G000012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GRMZM2G002342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GRMZM5G038156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>
            <a:off x="3149708" y="1502894"/>
            <a:ext cx="1955800" cy="16227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356876" y="2376193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Significant?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3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Down Arrow 14"/>
          <p:cNvSpPr/>
          <p:nvPr/>
        </p:nvSpPr>
        <p:spPr>
          <a:xfrm>
            <a:off x="5856219" y="2147301"/>
            <a:ext cx="176389" cy="1580043"/>
          </a:xfrm>
          <a:prstGeom prst="down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989898" y="2195273"/>
            <a:ext cx="28532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Question: Are the significant genes enriched in this GO category?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55940" y="916551"/>
            <a:ext cx="178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40 DE genes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70A99-6116-D647-BBEB-ECEEE753EB4C}"/>
              </a:ext>
            </a:extLst>
          </p:cNvPr>
          <p:cNvSpPr/>
          <p:nvPr/>
        </p:nvSpPr>
        <p:spPr>
          <a:xfrm>
            <a:off x="3987943" y="2035631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443266-66CE-1140-A0AF-5ADF93C79C9B}"/>
              </a:ext>
            </a:extLst>
          </p:cNvPr>
          <p:cNvSpPr txBox="1"/>
          <p:nvPr/>
        </p:nvSpPr>
        <p:spPr>
          <a:xfrm>
            <a:off x="3266591" y="3689508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50000"/>
                  </a:schemeClr>
                </a:solidFill>
              </a:rPr>
              <a:t>5</a:t>
            </a:r>
            <a:r>
              <a:rPr lang="en-US" sz="2400" dirty="0"/>
              <a:t> DE and 210 non-DE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87ADFD-9417-8742-93D4-4A9A1AB1E381}"/>
              </a:ext>
            </a:extLst>
          </p:cNvPr>
          <p:cNvGraphicFramePr>
            <a:graphicFrameLocks noGrp="1"/>
          </p:cNvGraphicFramePr>
          <p:nvPr/>
        </p:nvGraphicFramePr>
        <p:xfrm>
          <a:off x="412465" y="5072881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yes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C82608A0-28A4-814C-BF1A-589F262E869C}"/>
              </a:ext>
            </a:extLst>
          </p:cNvPr>
          <p:cNvSpPr/>
          <p:nvPr/>
        </p:nvSpPr>
        <p:spPr>
          <a:xfrm>
            <a:off x="1043532" y="4732319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07C30F-37C6-6848-B2A0-7ECF7373D177}"/>
              </a:ext>
            </a:extLst>
          </p:cNvPr>
          <p:cNvSpPr txBox="1"/>
          <p:nvPr/>
        </p:nvSpPr>
        <p:spPr>
          <a:xfrm>
            <a:off x="199124" y="4390250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2D60D4-D07C-054F-858C-AB619BA8ACD6}"/>
              </a:ext>
            </a:extLst>
          </p:cNvPr>
          <p:cNvSpPr txBox="1"/>
          <p:nvPr/>
        </p:nvSpPr>
        <p:spPr>
          <a:xfrm>
            <a:off x="221026" y="6246361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1</a:t>
            </a:r>
            <a:r>
              <a:rPr lang="en-US" sz="2400" dirty="0"/>
              <a:t> DE and 214 non-DE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AB3AA12-3F65-F247-A8DC-7D4A2D19BCA2}"/>
              </a:ext>
            </a:extLst>
          </p:cNvPr>
          <p:cNvGraphicFramePr>
            <a:graphicFrameLocks noGrp="1"/>
          </p:cNvGraphicFramePr>
          <p:nvPr/>
        </p:nvGraphicFramePr>
        <p:xfrm>
          <a:off x="3345051" y="5042679"/>
          <a:ext cx="2461243" cy="1173480"/>
        </p:xfrm>
        <a:graphic>
          <a:graphicData uri="http://schemas.openxmlformats.org/drawingml/2006/table">
            <a:tbl>
              <a:tblPr/>
              <a:tblGrid>
                <a:gridCol w="146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GRMZM2G002652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GRMZM2G001475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b" latinLnBrk="0" hangingPunct="1"/>
                      <a:r>
                        <a:rPr lang="en-US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9C41FD23-A077-BD4B-A0BA-772EE60F15DC}"/>
              </a:ext>
            </a:extLst>
          </p:cNvPr>
          <p:cNvSpPr/>
          <p:nvPr/>
        </p:nvSpPr>
        <p:spPr>
          <a:xfrm>
            <a:off x="3976118" y="4702117"/>
            <a:ext cx="1370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ctr"/>
            <a:r>
              <a:rPr lang="en-US" b="1" dirty="0">
                <a:solidFill>
                  <a:srgbClr val="FF0000"/>
                </a:solidFill>
              </a:rPr>
              <a:t>GO:0006519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DA2ED-2AF1-754D-9696-0A6FEA1DC881}"/>
              </a:ext>
            </a:extLst>
          </p:cNvPr>
          <p:cNvSpPr txBox="1"/>
          <p:nvPr/>
        </p:nvSpPr>
        <p:spPr>
          <a:xfrm>
            <a:off x="3153612" y="6216159"/>
            <a:ext cx="281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r>
              <a:rPr lang="en-US" sz="2400" dirty="0"/>
              <a:t> DE and 215 non-DE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F3B8F4-EF63-E849-98AA-CAB26ED08988}"/>
              </a:ext>
            </a:extLst>
          </p:cNvPr>
          <p:cNvSpPr txBox="1"/>
          <p:nvPr/>
        </p:nvSpPr>
        <p:spPr>
          <a:xfrm>
            <a:off x="3144847" y="4402778"/>
            <a:ext cx="2702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Randomly sample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40 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0E630F-DC8F-8E41-BFAB-BC8CA79A6DB2}"/>
              </a:ext>
            </a:extLst>
          </p:cNvPr>
          <p:cNvSpPr txBox="1"/>
          <p:nvPr/>
        </p:nvSpPr>
        <p:spPr>
          <a:xfrm>
            <a:off x="5995874" y="4993378"/>
            <a:ext cx="71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pic>
        <p:nvPicPr>
          <p:cNvPr id="29" name="Picture 28" descr="A picture containing lamp&#10;&#10;Description automatically generated">
            <a:extLst>
              <a:ext uri="{FF2B5EF4-FFF2-40B4-BE49-F238E27FC236}">
                <a16:creationId xmlns:a16="http://schemas.microsoft.com/office/drawing/2014/main" id="{5A30D574-F684-934F-A61D-48E04883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211" y="5411423"/>
            <a:ext cx="1441794" cy="120051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4C9B69-32BC-564A-8138-3E2F9FC65EEB}"/>
              </a:ext>
            </a:extLst>
          </p:cNvPr>
          <p:cNvGraphicFramePr>
            <a:graphicFrameLocks noGrp="1"/>
          </p:cNvGraphicFramePr>
          <p:nvPr/>
        </p:nvGraphicFramePr>
        <p:xfrm>
          <a:off x="6996904" y="4362143"/>
          <a:ext cx="1616408" cy="1049280"/>
        </p:xfrm>
        <a:graphic>
          <a:graphicData uri="http://schemas.openxmlformats.org/drawingml/2006/table">
            <a:tbl>
              <a:tblPr/>
              <a:tblGrid>
                <a:gridCol w="1153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 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BD72957-03B0-6099-4987-3A154117DFD7}"/>
              </a:ext>
            </a:extLst>
          </p:cNvPr>
          <p:cNvSpPr/>
          <p:nvPr/>
        </p:nvSpPr>
        <p:spPr>
          <a:xfrm>
            <a:off x="5170394" y="1028702"/>
            <a:ext cx="1826510" cy="1069261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6C22D5-B2EF-BB4D-7160-BCDEDD91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1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/>
      <p:bldP spid="23" grpId="0"/>
      <p:bldP spid="24" grpId="0"/>
      <p:bldP spid="25" grpId="0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 err="1"/>
              <a:t>GOSeq</a:t>
            </a:r>
            <a:endParaRPr lang="en-US" sz="3200" dirty="0"/>
          </a:p>
        </p:txBody>
      </p:sp>
      <p:pic>
        <p:nvPicPr>
          <p:cNvPr id="3" name="Picture 2" descr="Screen Shot 2014-06-01 at 12.00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65" y="2451346"/>
            <a:ext cx="3391558" cy="355993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9665" y="6149778"/>
            <a:ext cx="33971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Young MD, et al., (2010). Genome Biology, 11: R14.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11224" y="914674"/>
            <a:ext cx="5432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likelihood of DE as a function of number of reads is quantified through fitting a monotonic function to “proportion of DE” versus “number of reads”.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function is incorporated into the enrichment statistical test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291768" y="3210835"/>
          <a:ext cx="1451204" cy="1259136"/>
        </p:xfrm>
        <a:graphic>
          <a:graphicData uri="http://schemas.openxmlformats.org/drawingml/2006/table">
            <a:tbl>
              <a:tblPr/>
              <a:tblGrid>
                <a:gridCol w="1451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GRMZM2G001475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GRMZM2G002652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GRMZM2G006480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GRMZM5G868038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934887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ounts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224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536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73390" y="3210835"/>
          <a:ext cx="982619" cy="1259136"/>
        </p:xfrm>
        <a:graphic>
          <a:graphicData uri="http://schemas.openxmlformats.org/drawingml/2006/table">
            <a:tbl>
              <a:tblPr/>
              <a:tblGrid>
                <a:gridCol w="98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Proportion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0.38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3970" marR="1397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240389" y="5205793"/>
          <a:ext cx="2511722" cy="1049280"/>
        </p:xfrm>
        <a:graphic>
          <a:graphicData uri="http://schemas.openxmlformats.org/drawingml/2006/table">
            <a:tbl>
              <a:tblPr/>
              <a:tblGrid>
                <a:gridCol w="1890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98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GO:0006519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 DE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marL="0" marR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  <a:r>
                        <a:rPr lang="en-US" sz="12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sampling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85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6815668" y="5672116"/>
            <a:ext cx="345721" cy="162278"/>
          </a:xfrm>
          <a:prstGeom prst="rightArrow">
            <a:avLst/>
          </a:prstGeom>
          <a:solidFill>
            <a:srgbClr val="BFBFB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92140" y="5478675"/>
            <a:ext cx="111250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/>
              <a:t>p-value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11223" y="4742280"/>
            <a:ext cx="53464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3. Weighted sampling to perform enrichment test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77" y="1295399"/>
            <a:ext cx="3773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Not all genes are equally likely to be selected as 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1629-E769-7B84-1109-8114A586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dirty="0"/>
              <a:t>Biological replication rather than technical replication are typically needed for an RNA-seq experiment.</a:t>
            </a:r>
          </a:p>
          <a:p>
            <a:r>
              <a:rPr lang="en-US" sz="2800" dirty="0"/>
              <a:t>P-values need to be corrected to account for multiple tests.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the parameters in each method need to be carefully selected.</a:t>
            </a:r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652017" y="1222930"/>
            <a:ext cx="321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6680319" y="2689295"/>
            <a:ext cx="1142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gene</a:t>
            </a:r>
            <a:r>
              <a:rPr lang="en-US" sz="24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</a:t>
            </a:r>
            <a:r>
              <a:rPr lang="en-US" sz="2000" i="1" dirty="0"/>
              <a:t>accumulation</a:t>
            </a:r>
            <a:r>
              <a:rPr lang="en-US" sz="2000" dirty="0"/>
              <a:t>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673310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single-cell RNA-</a:t>
            </a:r>
            <a:r>
              <a:rPr lang="en-US" sz="3200" dirty="0" err="1"/>
              <a:t>Seq</a:t>
            </a:r>
            <a:r>
              <a:rPr lang="en-US" sz="3200" dirty="0"/>
              <a:t> (</a:t>
            </a:r>
            <a:r>
              <a:rPr lang="en-US" sz="3200" dirty="0" err="1"/>
              <a:t>scRNA-Seq</a:t>
            </a:r>
            <a:r>
              <a:rPr lang="en-US" sz="3200" dirty="0"/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5351578" y="5467136"/>
            <a:ext cx="178065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Macosko</a:t>
            </a:r>
            <a:r>
              <a:rPr lang="en-US" sz="1200" dirty="0"/>
              <a:t> et al., Cell, 2015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" y="1475980"/>
            <a:ext cx="5484853" cy="388053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1300" y="5372948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wikipedia</a:t>
            </a:r>
            <a:endParaRPr lang="en-US" sz="1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153" y="1539480"/>
            <a:ext cx="3932423" cy="3927656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41300" y="5756835"/>
            <a:ext cx="27789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IVT: in vitro transcription</a:t>
            </a:r>
          </a:p>
          <a:p>
            <a:r>
              <a:rPr lang="en-US" sz="2000" dirty="0"/>
              <a:t>RT: reverse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38108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114300" y="153900"/>
            <a:ext cx="5410200" cy="1054168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RNA-seq procedure for differential expression analysis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</a:t>
            </a:r>
            <a:r>
              <a:rPr lang="en-US" sz="2400" dirty="0" err="1"/>
              <a:t>Tophat</a:t>
            </a:r>
            <a:r>
              <a:rPr lang="en-US" sz="2400" dirty="0"/>
              <a:t>, GSNAP,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9093"/>
          </a:xfrm>
        </p:spPr>
        <p:txBody>
          <a:bodyPr>
            <a:normAutofit/>
          </a:bodyPr>
          <a:lstStyle/>
          <a:p>
            <a:r>
              <a:rPr lang="en-US" sz="3200" dirty="0"/>
              <a:t>Exon-intron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01978"/>
            <a:ext cx="8229600" cy="118563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Sequence logos representing weight matrices for the first six bases of an intron (left) and the last six bases of an intron (right). In plants and animals, ~99% of introns begin with GT.</a:t>
            </a:r>
          </a:p>
        </p:txBody>
      </p:sp>
      <p:pic>
        <p:nvPicPr>
          <p:cNvPr id="4" name="Picture 3" descr="Screenshot 2019-03-31 15.1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93" y="1367824"/>
            <a:ext cx="3184330" cy="2349487"/>
          </a:xfrm>
          <a:prstGeom prst="rect">
            <a:avLst/>
          </a:prstGeom>
        </p:spPr>
      </p:pic>
      <p:pic>
        <p:nvPicPr>
          <p:cNvPr id="5" name="Picture 4" descr="Screenshot 2019-03-31 15.15.5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155" y="1367824"/>
            <a:ext cx="3195061" cy="234948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 flipV="1">
            <a:off x="2332257" y="5706885"/>
            <a:ext cx="4805039" cy="24866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3415992" y="5706886"/>
            <a:ext cx="2890528" cy="248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6197869" y="5706953"/>
            <a:ext cx="1023360" cy="25185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530095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07461" y="5252607"/>
            <a:ext cx="951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3933" y="5252607"/>
            <a:ext cx="79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7943" y="5580344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21745" y="5580344"/>
            <a:ext cx="55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AG</a:t>
            </a:r>
          </a:p>
        </p:txBody>
      </p:sp>
    </p:spTree>
    <p:extLst>
      <p:ext uri="{BB962C8B-B14F-4D97-AF65-F5344CB8AC3E}">
        <p14:creationId xmlns:p14="http://schemas.microsoft.com/office/powerpoint/2010/main" val="344919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45244</TotalTime>
  <Words>2974</Words>
  <Application>Microsoft Macintosh PowerPoint</Application>
  <PresentationFormat>On-screen Show (4:3)</PresentationFormat>
  <Paragraphs>934</Paragraphs>
  <Slides>50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Zapf Dingbats</vt:lpstr>
      <vt:lpstr>Arial</vt:lpstr>
      <vt:lpstr>Calibri</vt:lpstr>
      <vt:lpstr>Times New Roman</vt:lpstr>
      <vt:lpstr>Office Theme</vt:lpstr>
      <vt:lpstr>Differential Expression  Bioinformatics Applications (PLPTH813)</vt:lpstr>
      <vt:lpstr>Outline</vt:lpstr>
      <vt:lpstr>Gene expression</vt:lpstr>
      <vt:lpstr>Approaches for quantification of gene expression</vt:lpstr>
      <vt:lpstr>Rationale of RNA-seq (mRNA sequencing)</vt:lpstr>
      <vt:lpstr>RNA-seq procedure for differential expression analysis</vt:lpstr>
      <vt:lpstr>Reads to read counts per gene </vt:lpstr>
      <vt:lpstr>Exon-intron structure</vt:lpstr>
      <vt:lpstr>Alignment issues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An RNA-seq experiment – source of variance</vt:lpstr>
      <vt:lpstr>Source of variance in RNA-seq - sampling</vt:lpstr>
      <vt:lpstr>Technical replication</vt:lpstr>
      <vt:lpstr>Biological replication</vt:lpstr>
      <vt:lpstr>Question I</vt:lpstr>
      <vt:lpstr>Comparison of read counts among different samples</vt:lpstr>
      <vt:lpstr>A normalization method: RPKM and FPKM</vt:lpstr>
      <vt:lpstr>More about RPKM</vt:lpstr>
      <vt:lpstr>Experimental Design</vt:lpstr>
      <vt:lpstr>DE result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q-values</vt:lpstr>
      <vt:lpstr>Question</vt:lpstr>
      <vt:lpstr>False discovery rate (concept)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Outline</vt:lpstr>
      <vt:lpstr>Gene ontology (GO)</vt:lpstr>
      <vt:lpstr>Category enrichment</vt:lpstr>
      <vt:lpstr>dance party</vt:lpstr>
      <vt:lpstr>GO enrichment test – Fisher's Exact test</vt:lpstr>
      <vt:lpstr>GO enrichment test – Random simulation</vt:lpstr>
      <vt:lpstr>GOSeq</vt:lpstr>
      <vt:lpstr>Summary</vt:lpstr>
      <vt:lpstr>single-cell RNA-Seq (scRNA-Seq)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333</cp:revision>
  <cp:lastPrinted>2015-04-30T14:29:06Z</cp:lastPrinted>
  <dcterms:created xsi:type="dcterms:W3CDTF">2014-05-23T20:11:37Z</dcterms:created>
  <dcterms:modified xsi:type="dcterms:W3CDTF">2023-04-25T15:10:39Z</dcterms:modified>
</cp:coreProperties>
</file>