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6" r:id="rId2"/>
    <p:sldId id="324" r:id="rId3"/>
    <p:sldId id="267" r:id="rId4"/>
    <p:sldId id="390" r:id="rId5"/>
    <p:sldId id="278" r:id="rId6"/>
    <p:sldId id="322" r:id="rId7"/>
    <p:sldId id="257" r:id="rId8"/>
    <p:sldId id="331" r:id="rId9"/>
    <p:sldId id="333" r:id="rId10"/>
    <p:sldId id="271" r:id="rId11"/>
    <p:sldId id="342" r:id="rId12"/>
    <p:sldId id="389" r:id="rId13"/>
    <p:sldId id="341" r:id="rId14"/>
    <p:sldId id="343" r:id="rId15"/>
    <p:sldId id="371" r:id="rId16"/>
    <p:sldId id="387" r:id="rId17"/>
    <p:sldId id="290" r:id="rId18"/>
    <p:sldId id="365" r:id="rId19"/>
    <p:sldId id="344" r:id="rId20"/>
    <p:sldId id="312" r:id="rId21"/>
    <p:sldId id="367" r:id="rId22"/>
    <p:sldId id="366" r:id="rId23"/>
    <p:sldId id="351" r:id="rId24"/>
    <p:sldId id="386" r:id="rId25"/>
    <p:sldId id="357" r:id="rId26"/>
    <p:sldId id="358" r:id="rId27"/>
    <p:sldId id="359" r:id="rId28"/>
    <p:sldId id="391" r:id="rId29"/>
    <p:sldId id="352" r:id="rId30"/>
    <p:sldId id="360" r:id="rId31"/>
    <p:sldId id="369" r:id="rId32"/>
    <p:sldId id="362" r:id="rId33"/>
    <p:sldId id="354" r:id="rId34"/>
    <p:sldId id="355" r:id="rId35"/>
    <p:sldId id="368" r:id="rId36"/>
    <p:sldId id="356" r:id="rId37"/>
    <p:sldId id="372" r:id="rId38"/>
    <p:sldId id="373" r:id="rId39"/>
    <p:sldId id="378" r:id="rId40"/>
    <p:sldId id="380" r:id="rId41"/>
    <p:sldId id="388" r:id="rId42"/>
    <p:sldId id="383" r:id="rId43"/>
    <p:sldId id="336" r:id="rId44"/>
    <p:sldId id="346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141" autoAdjust="0"/>
    <p:restoredTop sz="94658" autoAdjust="0"/>
  </p:normalViewPr>
  <p:slideViewPr>
    <p:cSldViewPr snapToGrid="0" snapToObjects="1">
      <p:cViewPr varScale="1">
        <p:scale>
          <a:sx n="154" d="100"/>
          <a:sy n="154" d="100"/>
        </p:scale>
        <p:origin x="28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533A7-41C2-DA45-995B-C61EE58338CA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30A73-4D1A-1A4F-95F9-6B6980BFF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7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4314A-152B-0643-AE11-65184E823C85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D03-0606-D84C-8E82-53044046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9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HERE 1/24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61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grep</a:t>
            </a:r>
            <a:r>
              <a:rPr lang="en-US" baseline="0" dirty="0"/>
              <a:t> “^#” -v | head -n 3 | tail -n 1</a:t>
            </a:r>
          </a:p>
          <a:p>
            <a:r>
              <a:rPr lang="en-US" baseline="0" dirty="0"/>
              <a:t>hash 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96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78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1425-8ED0-18F9-ED8D-608000FB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12F25C-3739-939C-FCB0-8ED9E024B7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50911A-55C1-E77D-884B-16A9ECA27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POSIX: Portable Operating System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0EC8B-1630-B745-516C-F08CE5192E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POSIX: Portable Operating System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POSIX: Portable Operating System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5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2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A5D2E-7246-324D-BDFC-8E7B742C6EA1}" type="slidenum">
              <a:rPr lang="en-US"/>
              <a:pPr/>
              <a:t>10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63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247CB-6E42-1B4F-9F71-4F64C1F387B2}" type="slidenum">
              <a:rPr lang="en-US"/>
              <a:pPr/>
              <a:t>14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directory</a:t>
            </a:r>
            <a:r>
              <a:rPr lang="en-US" baseline="0" dirty="0"/>
              <a:t> /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0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E608-D3BE-4F4A-BE63-C3FEFDA4D158}" type="datetime1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3445-452C-9441-AD30-FC1E791CAB10}" type="datetime1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9FF6-F576-DB43-8D2C-3C9AA1C299AB}" type="datetime1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01CD-C82F-CC4F-BA37-FCE936C34E3C}" type="datetime1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4D0-F31A-9544-8AC3-533C5051D41C}" type="datetime1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5C0-5A2F-2C43-B7B5-249F92FC0AE5}" type="datetime1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BAB0-87E2-1243-A738-54675A18E356}" type="datetime1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62A-7EA4-644C-868F-EDC4B9012046}" type="datetime1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949F-6253-4941-ABF0-87ABC58AA7F7}" type="datetime1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04F2-098D-714E-B5C4-EFC0DC4669BD}" type="datetime1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0565-FF28-204A-ABB7-570A3207DE07}" type="datetime1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9166-3640-7D44-A4BA-20887FEAA944}" type="datetime1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geekstuff.com/2009/03/15-practical-unix-grep-command-example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unixschool.com/2012/08/linux-sort-command-examples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61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Topic 2: Unix</a:t>
            </a:r>
            <a:br>
              <a:rPr lang="en-US" sz="3600" dirty="0"/>
            </a:br>
            <a:br>
              <a:rPr lang="en-US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543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Sanzhen Liu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1/23/2025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Evolution of UNIX-based Operating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88" y="790323"/>
            <a:ext cx="5923224" cy="42507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689" y="5662510"/>
            <a:ext cx="1814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en.wikipedia.org</a:t>
            </a:r>
            <a:r>
              <a:rPr lang="en-US" sz="1000" dirty="0"/>
              <a:t>/wiki/Unix-like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764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682"/>
            <a:ext cx="8229600" cy="579740"/>
          </a:xfrm>
        </p:spPr>
        <p:txBody>
          <a:bodyPr/>
          <a:lstStyle/>
          <a:p>
            <a:r>
              <a:rPr lang="en-US" dirty="0"/>
              <a:t>Linux Distributions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4" y="882430"/>
            <a:ext cx="4182316" cy="2847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7688" y="3936266"/>
            <a:ext cx="2310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Liu lab: </a:t>
            </a:r>
            <a:r>
              <a:rPr lang="en-US" sz="2400" dirty="0"/>
              <a:t>Ubuntu</a:t>
            </a:r>
          </a:p>
          <a:p>
            <a:r>
              <a:rPr lang="en-US" sz="2400" b="1" dirty="0" err="1"/>
              <a:t>Beocat</a:t>
            </a:r>
            <a:r>
              <a:rPr lang="en-US" sz="2400" b="1" dirty="0"/>
              <a:t>: </a:t>
            </a:r>
            <a:r>
              <a:rPr lang="en-US" sz="2400" dirty="0"/>
              <a:t>CentOS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9203" y="832107"/>
            <a:ext cx="4182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Change all three file names</a:t>
            </a:r>
          </a:p>
          <a:p>
            <a:r>
              <a:rPr lang="en-US" sz="2400" b="1" dirty="0"/>
              <a:t>from .txt to .</a:t>
            </a:r>
            <a:r>
              <a:rPr lang="en-US" sz="2400" b="1" dirty="0" err="1"/>
              <a:t>fasta</a:t>
            </a:r>
            <a:r>
              <a:rPr lang="en-US" sz="2400" b="1" dirty="0"/>
              <a:t> </a:t>
            </a:r>
          </a:p>
          <a:p>
            <a:r>
              <a:rPr lang="en-US" sz="2400" dirty="0" err="1"/>
              <a:t>a.txt</a:t>
            </a:r>
            <a:r>
              <a:rPr lang="en-US" sz="2400" dirty="0"/>
              <a:t>  </a:t>
            </a:r>
            <a:r>
              <a:rPr lang="en-US" sz="2400" dirty="0" err="1"/>
              <a:t>b.txt</a:t>
            </a:r>
            <a:r>
              <a:rPr lang="en-US" sz="2400" dirty="0"/>
              <a:t>  </a:t>
            </a:r>
            <a:r>
              <a:rPr lang="en-US" sz="2400" dirty="0" err="1"/>
              <a:t>c.txt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979104" y="3393413"/>
            <a:ext cx="3707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CentOS:</a:t>
            </a:r>
          </a:p>
          <a:p>
            <a:r>
              <a:rPr lang="en-US" sz="2400" dirty="0"/>
              <a:t>rename 'txt' '</a:t>
            </a:r>
            <a:r>
              <a:rPr lang="en-US" sz="2400" dirty="0" err="1"/>
              <a:t>fasta</a:t>
            </a:r>
            <a:r>
              <a:rPr lang="en-US" sz="2400" dirty="0"/>
              <a:t>' *txt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3D983-9192-FF1E-6845-92CFB72A9ACC}"/>
              </a:ext>
            </a:extLst>
          </p:cNvPr>
          <p:cNvSpPr txBox="1"/>
          <p:nvPr/>
        </p:nvSpPr>
        <p:spPr>
          <a:xfrm>
            <a:off x="4979104" y="2398419"/>
            <a:ext cx="3707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Ubuntu:</a:t>
            </a:r>
          </a:p>
          <a:p>
            <a:r>
              <a:rPr lang="en-US" sz="2400" dirty="0"/>
              <a:t>rename 's/txt/</a:t>
            </a:r>
            <a:r>
              <a:rPr lang="en-US" sz="2400" dirty="0" err="1"/>
              <a:t>fasta</a:t>
            </a:r>
            <a:r>
              <a:rPr lang="en-US" sz="2400" dirty="0"/>
              <a:t>/' *txt</a:t>
            </a:r>
          </a:p>
        </p:txBody>
      </p:sp>
    </p:spTree>
    <p:extLst>
      <p:ext uri="{BB962C8B-B14F-4D97-AF65-F5344CB8AC3E}">
        <p14:creationId xmlns:p14="http://schemas.microsoft.com/office/powerpoint/2010/main" val="24437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56E0-2A88-D0F7-F023-E126BF5D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4171"/>
            <a:ext cx="8229600" cy="684591"/>
          </a:xfrm>
        </p:spPr>
        <p:txBody>
          <a:bodyPr>
            <a:normAutofit/>
          </a:bodyPr>
          <a:lstStyle/>
          <a:p>
            <a:r>
              <a:rPr lang="en-US" sz="3200" dirty="0"/>
              <a:t>Unix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01DE-3462-851E-1FE7-CEEB5F48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818" y="1035002"/>
            <a:ext cx="7761982" cy="368515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use of </a:t>
            </a:r>
            <a:r>
              <a:rPr lang="en-US" dirty="0">
                <a:solidFill>
                  <a:srgbClr val="FF0000"/>
                </a:solidFill>
              </a:rPr>
              <a:t>plain text </a:t>
            </a:r>
            <a:r>
              <a:rPr lang="en-US" dirty="0"/>
              <a:t>for storing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 hierarchical file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small programs that can be strung together through a command-line interpreter using </a:t>
            </a:r>
            <a:r>
              <a:rPr lang="en-US" dirty="0">
                <a:solidFill>
                  <a:srgbClr val="FF0000"/>
                </a:solidFill>
              </a:rPr>
              <a:t>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15C9E-D1E6-5619-99BA-A2A458D9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to learn Unix?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536" y="1205105"/>
            <a:ext cx="7957604" cy="31427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access to powerful computer servers ( e.g., to enable to handle large data)</a:t>
            </a:r>
          </a:p>
          <a:p>
            <a:pPr>
              <a:lnSpc>
                <a:spcPct val="150000"/>
              </a:lnSpc>
            </a:pPr>
            <a:r>
              <a:rPr lang="en-US" dirty="0"/>
              <a:t>To use advanced tools in research projects (most genomic software packages are run in the Unix system)</a:t>
            </a:r>
          </a:p>
          <a:p>
            <a:pPr>
              <a:lnSpc>
                <a:spcPct val="150000"/>
              </a:lnSpc>
            </a:pPr>
            <a:r>
              <a:rPr lang="en-US" dirty="0"/>
              <a:t>To perform </a:t>
            </a:r>
            <a:r>
              <a:rPr lang="en-US" b="1" dirty="0"/>
              <a:t>reproducible</a:t>
            </a:r>
            <a:r>
              <a:rPr lang="en-US" dirty="0"/>
              <a:t> data 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8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05979"/>
            <a:ext cx="8229600" cy="560910"/>
          </a:xfrm>
        </p:spPr>
        <p:txBody>
          <a:bodyPr/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/>
              <a:t>t</a:t>
            </a:r>
            <a:r>
              <a:rPr lang="en-US" dirty="0">
                <a:latin typeface="+mj-lt"/>
              </a:rPr>
              <a:t>erminal </a:t>
            </a:r>
            <a:r>
              <a:rPr lang="en-US" dirty="0"/>
              <a:t>e</a:t>
            </a:r>
            <a:r>
              <a:rPr lang="en-US" dirty="0">
                <a:latin typeface="+mj-lt"/>
              </a:rPr>
              <a:t>mulator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6210" y="1319664"/>
            <a:ext cx="25076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 OS X: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Terminal</a:t>
            </a:r>
          </a:p>
          <a:p>
            <a:r>
              <a:rPr lang="en-US" dirty="0"/>
              <a:t>iterm2</a:t>
            </a:r>
          </a:p>
          <a:p>
            <a:endParaRPr lang="en-US" dirty="0"/>
          </a:p>
          <a:p>
            <a:r>
              <a:rPr lang="en-US" b="1" dirty="0"/>
              <a:t>Linux: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Linux console </a:t>
            </a:r>
          </a:p>
          <a:p>
            <a:endParaRPr lang="en-US" dirty="0"/>
          </a:p>
          <a:p>
            <a:r>
              <a:rPr lang="en-US" b="1" dirty="0"/>
              <a:t>Microsoft Windows:</a:t>
            </a:r>
          </a:p>
          <a:p>
            <a:r>
              <a:rPr lang="en-US" sz="2400" b="1" dirty="0" err="1">
                <a:solidFill>
                  <a:srgbClr val="17375E"/>
                </a:solidFill>
              </a:rPr>
              <a:t>PuTTY</a:t>
            </a:r>
            <a:endParaRPr lang="en-US" sz="2400" b="1" dirty="0">
              <a:solidFill>
                <a:srgbClr val="17375E"/>
              </a:solidFill>
            </a:endParaRPr>
          </a:p>
          <a:p>
            <a:r>
              <a:rPr lang="en-US" dirty="0" err="1"/>
              <a:t>AbsoluteTelnet</a:t>
            </a:r>
            <a:endParaRPr lang="en-US" dirty="0"/>
          </a:p>
          <a:p>
            <a:r>
              <a:rPr lang="en-US" dirty="0" err="1"/>
              <a:t>Mintty</a:t>
            </a:r>
            <a:endParaRPr lang="en-US" dirty="0"/>
          </a:p>
          <a:p>
            <a:r>
              <a:rPr lang="en-US" dirty="0" err="1"/>
              <a:t>xterm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2269" y="766889"/>
            <a:ext cx="860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terminal emulator allows users to access to a computer or server.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Screen Shot 2015-01-01 at 1.54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64" y="1643917"/>
            <a:ext cx="4775336" cy="177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0423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Imagining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926"/>
            <a:ext cx="8229600" cy="16758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If you are working on data using an OS platform, what </a:t>
            </a:r>
            <a:r>
              <a:rPr lang="en-US" sz="3600" i="1" dirty="0">
                <a:solidFill>
                  <a:srgbClr val="FF0000"/>
                </a:solidFill>
              </a:rPr>
              <a:t>basic operations </a:t>
            </a:r>
            <a:r>
              <a:rPr lang="en-US" sz="2800" dirty="0"/>
              <a:t>are needed?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Screenshot 2019-01-28 22.10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92" y="2681957"/>
            <a:ext cx="2628900" cy="196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97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8989"/>
            <a:ext cx="8229600" cy="772987"/>
          </a:xfrm>
        </p:spPr>
        <p:txBody>
          <a:bodyPr>
            <a:noAutofit/>
          </a:bodyPr>
          <a:lstStyle/>
          <a:p>
            <a:r>
              <a:rPr lang="en-US" sz="4800" dirty="0"/>
              <a:t>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82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0779-9635-7A48-B04A-F8C752585BD7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81050"/>
            <a:ext cx="7772400" cy="718666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 datasets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8183"/>
            <a:ext cx="3773774" cy="4616036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757469"/>
              </p:ext>
            </p:extLst>
          </p:nvPr>
        </p:nvGraphicFramePr>
        <p:xfrm>
          <a:off x="5184775" y="431046"/>
          <a:ext cx="32639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381500" imgH="3086100" progId="Excel.Sheet.12">
                  <p:embed/>
                </p:oleObj>
              </mc:Choice>
              <mc:Fallback>
                <p:oleObj name="Worksheet" r:id="rId3" imgW="4381500" imgH="308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4775" y="431046"/>
                        <a:ext cx="32639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18032"/>
              </p:ext>
            </p:extLst>
          </p:nvPr>
        </p:nvGraphicFramePr>
        <p:xfrm>
          <a:off x="5175250" y="2196193"/>
          <a:ext cx="328295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06900" imgH="3086100" progId="Excel.Sheet.12">
                  <p:embed/>
                </p:oleObj>
              </mc:Choice>
              <mc:Fallback>
                <p:oleObj name="Worksheet" r:id="rId5" imgW="4406900" imgH="308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75250" y="2196193"/>
                        <a:ext cx="328295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5283" y="1398685"/>
            <a:ext cx="98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adult.txt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7003" y="457034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youth.txt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8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 and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14" y="2315695"/>
            <a:ext cx="7845972" cy="2712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Absolute path</a:t>
            </a:r>
          </a:p>
          <a:p>
            <a:r>
              <a:rPr lang="en-US" dirty="0">
                <a:latin typeface="Courier"/>
                <a:cs typeface="Courier"/>
              </a:rPr>
              <a:t>/homes/liu3zhen/teaching/datasets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Relative path</a:t>
            </a:r>
          </a:p>
          <a:p>
            <a:r>
              <a:rPr lang="en-US" dirty="0"/>
              <a:t>. (current directory)</a:t>
            </a:r>
          </a:p>
          <a:p>
            <a:r>
              <a:rPr lang="en-US" dirty="0"/>
              <a:t>.. (parental directory)</a:t>
            </a:r>
          </a:p>
          <a:p>
            <a:r>
              <a:rPr lang="en-US" dirty="0"/>
              <a:t>~ (home directory, </a:t>
            </a:r>
            <a:r>
              <a:rPr lang="en-US" dirty="0">
                <a:solidFill>
                  <a:srgbClr val="000000"/>
                </a:solidFill>
              </a:rPr>
              <a:t>e.g., /homes/liu3zhen)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014" y="794638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Under the directory:</a:t>
            </a:r>
          </a:p>
          <a:p>
            <a:r>
              <a:rPr lang="en-US" sz="2000" dirty="0">
                <a:latin typeface="Courier"/>
                <a:cs typeface="Courier"/>
              </a:rPr>
              <a:t>/homes/liu3zhen/teaching/</a:t>
            </a:r>
          </a:p>
        </p:txBody>
      </p:sp>
      <p:pic>
        <p:nvPicPr>
          <p:cNvPr id="5" name="Picture 4" descr="Screenshot 2016-01-28 10.52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930" y="1598890"/>
            <a:ext cx="2030845" cy="8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447"/>
            <a:ext cx="8229600" cy="579740"/>
          </a:xfrm>
        </p:spPr>
        <p:txBody>
          <a:bodyPr/>
          <a:lstStyle/>
          <a:p>
            <a:r>
              <a:rPr lang="en-US" dirty="0"/>
              <a:t>cd, </a:t>
            </a:r>
            <a:r>
              <a:rPr lang="en-US" dirty="0" err="1"/>
              <a:t>mkdir</a:t>
            </a:r>
            <a:r>
              <a:rPr lang="en-US" dirty="0"/>
              <a:t>, </a:t>
            </a:r>
            <a:r>
              <a:rPr lang="en-US" dirty="0" err="1"/>
              <a:t>pwd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67" y="756641"/>
            <a:ext cx="7450667" cy="42990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Directory: /homes/liu3zhen/teaching/datasets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cd</a:t>
            </a:r>
            <a:r>
              <a:rPr lang="en-US" b="1" dirty="0"/>
              <a:t> </a:t>
            </a:r>
            <a:r>
              <a:rPr lang="en-US" dirty="0"/>
              <a:t>- change the working directory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cd /homes/liu3zhen/teaching/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cd ..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cd ~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cd ~/teaching/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datasets/</a:t>
            </a:r>
            <a:endParaRPr lang="en-US" dirty="0"/>
          </a:p>
          <a:p>
            <a:r>
              <a:rPr lang="en-US" b="1" dirty="0" err="1">
                <a:solidFill>
                  <a:srgbClr val="17375E"/>
                </a:solidFill>
              </a:rPr>
              <a:t>mkdir</a:t>
            </a:r>
            <a:r>
              <a:rPr lang="en-US" b="1" dirty="0"/>
              <a:t> </a:t>
            </a:r>
            <a:r>
              <a:rPr lang="en-US" dirty="0"/>
              <a:t>- make directories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xxx</a:t>
            </a:r>
            <a:endParaRPr lang="en-US" dirty="0"/>
          </a:p>
          <a:p>
            <a:r>
              <a:rPr lang="en-US" b="1" dirty="0" err="1">
                <a:solidFill>
                  <a:srgbClr val="17375E"/>
                </a:solidFill>
              </a:rPr>
              <a:t>pwd</a:t>
            </a:r>
            <a:r>
              <a:rPr lang="en-US" dirty="0"/>
              <a:t> - print name of current working directory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pwd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EF454-8784-EA1F-1EB3-2761037A9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C81BF-5B9C-5284-277A-20D1480E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558"/>
            <a:ext cx="8229600" cy="579740"/>
          </a:xfrm>
        </p:spPr>
        <p:txBody>
          <a:bodyPr/>
          <a:lstStyle/>
          <a:p>
            <a:r>
              <a:rPr lang="en-US" dirty="0"/>
              <a:t>topic I – basis for command-line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C9F8B-3C15-C646-C288-4DBE1B39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958" y="983292"/>
            <a:ext cx="7925842" cy="38088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Formats of text data files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Excel to generate a text file and tips in Excel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BBEdit (Mac) / Notepad++ (PC): text editor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vi: another text editor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5E66CE-EEEE-206F-1F27-12FFF1A5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39067-C462-1F09-2A4D-9A1F40837A0F}"/>
              </a:ext>
            </a:extLst>
          </p:cNvPr>
          <p:cNvSpPr txBox="1"/>
          <p:nvPr/>
        </p:nvSpPr>
        <p:spPr>
          <a:xfrm>
            <a:off x="179043" y="294143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678705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015E-6F74-8C4A-AFB1-9C7E6CE063FB}" type="slidenum">
              <a:rPr lang="en-US"/>
              <a:pPr/>
              <a:t>20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ls</a:t>
            </a:r>
            <a:endParaRPr 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9380" y="747173"/>
            <a:ext cx="67252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ls</a:t>
            </a:r>
            <a:r>
              <a:rPr lang="en-US" sz="2400" dirty="0"/>
              <a:t> – list directory contents</a:t>
            </a:r>
          </a:p>
          <a:p>
            <a:endParaRPr lang="en-US" sz="2400" dirty="0"/>
          </a:p>
          <a:p>
            <a:r>
              <a:rPr lang="en-US" sz="2000" dirty="0">
                <a:latin typeface="Courier"/>
                <a:cs typeface="Courier"/>
              </a:rPr>
              <a:t>ls</a:t>
            </a:r>
          </a:p>
          <a:p>
            <a:r>
              <a:rPr lang="en-US" sz="1200" dirty="0" err="1">
                <a:latin typeface="Courier"/>
                <a:cs typeface="Courier"/>
              </a:rPr>
              <a:t>adult.txt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  <a:p>
            <a:endParaRPr lang="en-US" sz="1600" dirty="0"/>
          </a:p>
          <a:p>
            <a:r>
              <a:rPr lang="en-US" sz="2000" dirty="0">
                <a:latin typeface="Courier"/>
                <a:cs typeface="Courier"/>
              </a:rPr>
              <a:t>ls -1 </a:t>
            </a:r>
          </a:p>
          <a:p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  <a:p>
            <a:endParaRPr lang="en-US" sz="1600" dirty="0"/>
          </a:p>
          <a:p>
            <a:r>
              <a:rPr lang="en-US" sz="2000" dirty="0">
                <a:latin typeface="Courier"/>
                <a:cs typeface="Courier"/>
              </a:rPr>
              <a:t>ls -la</a:t>
            </a:r>
          </a:p>
          <a:p>
            <a:r>
              <a:rPr lang="en-US" sz="2400" dirty="0"/>
              <a:t># -la = -l &amp; -a, long format and list all files</a:t>
            </a:r>
          </a:p>
          <a:p>
            <a:r>
              <a:rPr lang="en-US" sz="1200" dirty="0">
                <a:latin typeface="Courier"/>
                <a:cs typeface="Courier"/>
              </a:rPr>
              <a:t>Total 4</a:t>
            </a:r>
          </a:p>
          <a:p>
            <a:r>
              <a:rPr lang="en-US" sz="1200" dirty="0" err="1">
                <a:latin typeface="Courier"/>
                <a:cs typeface="Courier"/>
              </a:rPr>
              <a:t>drwxr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xr</a:t>
            </a:r>
            <a:r>
              <a:rPr lang="en-US" sz="1200" dirty="0">
                <a:latin typeface="Courier"/>
                <a:cs typeface="Courier"/>
              </a:rPr>
              <a:t>-x 2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4096 Jan  1 15:44 .</a:t>
            </a:r>
          </a:p>
          <a:p>
            <a:r>
              <a:rPr lang="en-US" sz="1200" dirty="0" err="1">
                <a:latin typeface="Courier"/>
                <a:cs typeface="Courier"/>
              </a:rPr>
              <a:t>drwxr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xr</a:t>
            </a:r>
            <a:r>
              <a:rPr lang="en-US" sz="1200" dirty="0">
                <a:latin typeface="Courier"/>
                <a:cs typeface="Courier"/>
              </a:rPr>
              <a:t>-x 3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4096 Jan  1 13:51 ..</a:t>
            </a:r>
          </a:p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869 Jan  1 14:03 </a:t>
            </a:r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99580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842" y="801536"/>
            <a:ext cx="5719233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drwxr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-x 2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4096 Jan  1 15:44 .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drwxr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-x 3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4096 Jan  1 13:51 ..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rw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-r--r-- 1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869 Jan  1 14:03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youth.txt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38550"/>
              </p:ext>
            </p:extLst>
          </p:nvPr>
        </p:nvGraphicFramePr>
        <p:xfrm>
          <a:off x="666705" y="3306763"/>
          <a:ext cx="5378450" cy="1460500"/>
        </p:xfrm>
        <a:graphic>
          <a:graphicData uri="http://schemas.openxmlformats.org/drawingml/2006/table">
            <a:tbl>
              <a:tblPr/>
              <a:tblGrid>
                <a:gridCol w="738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Meaning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"d" if a directory, "-" if a normal file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2, 3, 4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(owner) of file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5, 6, 7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8, 9, 10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(world)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1140841" y="1792139"/>
            <a:ext cx="0" cy="15146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67375" y="1792138"/>
            <a:ext cx="0" cy="413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02372" y="1792140"/>
            <a:ext cx="0" cy="998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11958" y="1792138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596146" y="1792136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485146" y="1792138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74708" y="2206096"/>
            <a:ext cx="12276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directories + files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46773" y="2790872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6359" y="2485494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group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40547" y="2486072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size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99346" y="2486072"/>
            <a:ext cx="16340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date of last modification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0486" y="3306763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d</a:t>
            </a:r>
            <a:r>
              <a:rPr lang="en-US" sz="2800" b="1" dirty="0" err="1">
                <a:solidFill>
                  <a:srgbClr val="008000"/>
                </a:solidFill>
                <a:latin typeface="Courier"/>
                <a:cs typeface="Courier"/>
              </a:rPr>
              <a:t>rwx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-x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0486" y="3868083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2800" b="1" dirty="0">
                <a:solidFill>
                  <a:srgbClr val="008000"/>
                </a:solidFill>
                <a:latin typeface="Courier"/>
                <a:cs typeface="Courier"/>
              </a:rPr>
              <a:t>r-</a:t>
            </a:r>
            <a:r>
              <a:rPr lang="en-US" sz="2800" b="1" dirty="0" err="1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rwx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0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26" grpId="0"/>
      <p:bldP spid="27" grpId="0"/>
      <p:bldP spid="4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548"/>
            <a:ext cx="8229600" cy="579740"/>
          </a:xfrm>
        </p:spPr>
        <p:txBody>
          <a:bodyPr/>
          <a:lstStyle/>
          <a:p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98113"/>
            <a:ext cx="8601740" cy="52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dirty="0"/>
              <a:t> - </a:t>
            </a:r>
            <a:r>
              <a:rPr lang="en-US" sz="2400" dirty="0"/>
              <a:t>change the access permissions to files and directories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7617" y="1457873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g+w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7618" y="1104674"/>
            <a:ext cx="8139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rw</a:t>
            </a:r>
            <a:r>
              <a:rPr lang="en-US" sz="1600" dirty="0">
                <a:latin typeface="Courier"/>
                <a:cs typeface="Courier"/>
              </a:rPr>
              <a:t>-r--r-- 1 liu3zhen liu3zhen_users  887 Jan  1 14:03 </a:t>
            </a:r>
            <a:r>
              <a:rPr lang="en-US" sz="1600" dirty="0" err="1">
                <a:latin typeface="Courier"/>
                <a:cs typeface="Courier"/>
              </a:rPr>
              <a:t>adult.txt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7616" y="1935510"/>
            <a:ext cx="82567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rw</a:t>
            </a:r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rw</a:t>
            </a:r>
            <a:r>
              <a:rPr lang="en-US" sz="1600" dirty="0">
                <a:latin typeface="Courier"/>
                <a:cs typeface="Courier"/>
              </a:rPr>
              <a:t>-r-- 1 liu3zhen liu3zhen_users  887 Jan  1 14:03 </a:t>
            </a:r>
            <a:r>
              <a:rPr lang="en-US" sz="1600" dirty="0" err="1">
                <a:latin typeface="Courier"/>
                <a:cs typeface="Courier"/>
              </a:rPr>
              <a:t>adult.txt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7617" y="2409577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ug-w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7617" y="2928604"/>
            <a:ext cx="8256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-r--r--r-- 1 liu3zhen liu3zhen_users  887 Jan  1 14:03 </a:t>
            </a:r>
            <a:r>
              <a:rPr lang="en-US" sz="1600" dirty="0" err="1">
                <a:latin typeface="Courier"/>
                <a:cs typeface="Courier"/>
              </a:rPr>
              <a:t>adult.txt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7617" y="3343483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u+w,go-r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7617" y="3771707"/>
            <a:ext cx="8256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-r-------- 1 liu3zhen liu3zhen_users  887 Jan  1 14:03 </a:t>
            </a:r>
            <a:r>
              <a:rPr lang="en-US" sz="1600" dirty="0" err="1">
                <a:latin typeface="Courier"/>
                <a:cs typeface="Courier"/>
              </a:rPr>
              <a:t>adult.txt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4186305"/>
            <a:ext cx="7663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u (user), g (group), o (other), a (all)</a:t>
            </a:r>
          </a:p>
          <a:p>
            <a:pPr marL="285750" indent="-285750">
              <a:buFontTx/>
              <a:buChar char="•"/>
            </a:pPr>
            <a:r>
              <a:rPr lang="en-US" sz="2400" i="1" dirty="0"/>
              <a:t>Operators: + (add), - (remove), = (specify the exact mode) </a:t>
            </a:r>
          </a:p>
        </p:txBody>
      </p:sp>
    </p:spTree>
    <p:extLst>
      <p:ext uri="{BB962C8B-B14F-4D97-AF65-F5344CB8AC3E}">
        <p14:creationId xmlns:p14="http://schemas.microsoft.com/office/powerpoint/2010/main" val="237492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917"/>
            <a:ext cx="8229600" cy="579740"/>
          </a:xfrm>
        </p:spPr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, mv, </a:t>
            </a:r>
            <a:r>
              <a:rPr lang="en-US" dirty="0" err="1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729122"/>
            <a:ext cx="7416800" cy="128933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cp</a:t>
            </a:r>
            <a:r>
              <a:rPr lang="en-US" dirty="0"/>
              <a:t> - copy files and directories</a:t>
            </a:r>
          </a:p>
          <a:p>
            <a:pPr marL="0" indent="0">
              <a:buNone/>
            </a:pPr>
            <a:r>
              <a:rPr lang="en-US" dirty="0" err="1"/>
              <a:t>cp</a:t>
            </a:r>
            <a:r>
              <a:rPr lang="en-US" dirty="0"/>
              <a:t> &lt;</a:t>
            </a:r>
            <a:r>
              <a:rPr lang="en-US" dirty="0" err="1"/>
              <a:t>oldfile</a:t>
            </a:r>
            <a:r>
              <a:rPr lang="en-US" dirty="0"/>
              <a:t>&gt; &lt;</a:t>
            </a:r>
            <a:r>
              <a:rPr lang="en-US" dirty="0" err="1">
                <a:solidFill>
                  <a:srgbClr val="FF0000"/>
                </a:solidFill>
              </a:rPr>
              <a:t>newfile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cp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adult.tmp.txt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3EFCEB-E3E7-D030-B09A-90EA3F1C7C63}"/>
              </a:ext>
            </a:extLst>
          </p:cNvPr>
          <p:cNvSpPr txBox="1">
            <a:spLocks/>
          </p:cNvSpPr>
          <p:nvPr/>
        </p:nvSpPr>
        <p:spPr>
          <a:xfrm>
            <a:off x="863600" y="2077666"/>
            <a:ext cx="7416800" cy="12406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7375E"/>
                </a:solidFill>
              </a:rPr>
              <a:t>mv</a:t>
            </a:r>
            <a:r>
              <a:rPr lang="en-US" dirty="0"/>
              <a:t> - move (rename) files</a:t>
            </a:r>
          </a:p>
          <a:p>
            <a:pPr marL="0" indent="0">
              <a:buFont typeface="Arial"/>
              <a:buNone/>
            </a:pPr>
            <a:r>
              <a:rPr lang="en-US" dirty="0"/>
              <a:t>mv &lt;</a:t>
            </a:r>
            <a:r>
              <a:rPr lang="en-US" dirty="0" err="1"/>
              <a:t>oldfile</a:t>
            </a:r>
            <a:r>
              <a:rPr lang="en-US" dirty="0"/>
              <a:t>&gt; &lt;</a:t>
            </a:r>
            <a:r>
              <a:rPr lang="en-US" dirty="0" err="1">
                <a:solidFill>
                  <a:srgbClr val="FF0000"/>
                </a:solidFill>
              </a:rPr>
              <a:t>newfile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"/>
                <a:cs typeface="Courier"/>
              </a:rPr>
              <a:t>mv </a:t>
            </a:r>
            <a:r>
              <a:rPr lang="en-US" sz="2000" dirty="0" err="1">
                <a:latin typeface="Courier"/>
                <a:cs typeface="Courier"/>
              </a:rPr>
              <a:t>adult.tmp.txt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adult.second.txt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B54CED-F6BA-87D8-9386-EA4642C507E3}"/>
              </a:ext>
            </a:extLst>
          </p:cNvPr>
          <p:cNvSpPr txBox="1">
            <a:spLocks/>
          </p:cNvSpPr>
          <p:nvPr/>
        </p:nvSpPr>
        <p:spPr>
          <a:xfrm>
            <a:off x="863600" y="3377548"/>
            <a:ext cx="7416800" cy="1670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7375E"/>
                </a:solidFill>
              </a:rPr>
              <a:t>rm</a:t>
            </a:r>
            <a:r>
              <a:rPr lang="en-US" dirty="0"/>
              <a:t> - remove files or directories</a:t>
            </a:r>
          </a:p>
          <a:p>
            <a:pPr marL="0" indent="0">
              <a:buFont typeface="Arial"/>
              <a:buNone/>
            </a:pPr>
            <a:r>
              <a:rPr lang="en-US" dirty="0"/>
              <a:t>rm &lt;filename&gt;</a:t>
            </a:r>
          </a:p>
          <a:p>
            <a:pPr marL="0" indent="0">
              <a:buFont typeface="Arial"/>
              <a:buNone/>
            </a:pPr>
            <a:r>
              <a:rPr lang="en-US" dirty="0"/>
              <a:t>rm &lt;directory&gt; -r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"/>
                <a:cs typeface="Courier"/>
              </a:rPr>
              <a:t>rm </a:t>
            </a:r>
            <a:r>
              <a:rPr lang="en-US" sz="2000" dirty="0" err="1">
                <a:latin typeface="Courier"/>
                <a:cs typeface="Courier"/>
              </a:rPr>
              <a:t>adult.second.txt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0508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8989"/>
            <a:ext cx="8229600" cy="772987"/>
          </a:xfrm>
        </p:spPr>
        <p:txBody>
          <a:bodyPr>
            <a:noAutofit/>
          </a:bodyPr>
          <a:lstStyle/>
          <a:p>
            <a:r>
              <a:rPr lang="en-US" sz="4800" dirty="0"/>
              <a:t>contents of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49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head/tail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29" y="922641"/>
            <a:ext cx="4644080" cy="398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head</a:t>
            </a:r>
            <a:r>
              <a:rPr lang="en-US" dirty="0"/>
              <a:t> - output the first part of files</a:t>
            </a:r>
          </a:p>
          <a:p>
            <a:pPr marL="0" indent="0">
              <a:buNone/>
            </a:pPr>
            <a:r>
              <a:rPr lang="en-US" sz="2900" dirty="0">
                <a:latin typeface="Courier"/>
                <a:cs typeface="Courier"/>
              </a:rPr>
              <a:t>head </a:t>
            </a:r>
            <a:r>
              <a:rPr lang="en-US" sz="2900" dirty="0" err="1">
                <a:latin typeface="Courier"/>
                <a:cs typeface="Courier"/>
              </a:rPr>
              <a:t>adult.txt</a:t>
            </a:r>
            <a:endParaRPr lang="en-US" sz="2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/>
              <a:t># Cigarette Usage (Adult 2013)</a:t>
            </a:r>
          </a:p>
          <a:p>
            <a:pPr marL="0" indent="0">
              <a:buNone/>
            </a:pPr>
            <a:r>
              <a:rPr lang="en-US" sz="1600" dirty="0"/>
              <a:t># Source: Behavioral Risk Factor Surveillance System</a:t>
            </a:r>
          </a:p>
          <a:p>
            <a:pPr marL="0" indent="0">
              <a:buNone/>
            </a:pPr>
            <a:r>
              <a:rPr lang="en-US" sz="1600" dirty="0"/>
              <a:t># http://</a:t>
            </a:r>
            <a:r>
              <a:rPr lang="en-US" sz="1600" dirty="0" err="1"/>
              <a:t>apps.nccd.cdc.gov</a:t>
            </a:r>
            <a:r>
              <a:rPr lang="en-US" sz="1600" dirty="0"/>
              <a:t>/</a:t>
            </a:r>
            <a:r>
              <a:rPr lang="en-US" sz="1600" dirty="0" err="1"/>
              <a:t>statesystem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State	Adult Cigarette Use (%)</a:t>
            </a:r>
          </a:p>
          <a:p>
            <a:pPr marL="0" indent="0">
              <a:buNone/>
            </a:pPr>
            <a:r>
              <a:rPr lang="en-US" sz="1600" dirty="0"/>
              <a:t>Alabama	21.5</a:t>
            </a:r>
          </a:p>
          <a:p>
            <a:pPr marL="0" indent="0">
              <a:buNone/>
            </a:pPr>
            <a:r>
              <a:rPr lang="en-US" sz="1600" dirty="0"/>
              <a:t>Alaska	22.6</a:t>
            </a:r>
          </a:p>
          <a:p>
            <a:pPr marL="0" indent="0">
              <a:buNone/>
            </a:pPr>
            <a:r>
              <a:rPr lang="en-US" sz="1600" dirty="0"/>
              <a:t>Arizona	16.3</a:t>
            </a:r>
          </a:p>
          <a:p>
            <a:pPr marL="0" indent="0">
              <a:buNone/>
            </a:pPr>
            <a:r>
              <a:rPr lang="en-US" sz="1600" dirty="0"/>
              <a:t>Arkansas	25.9</a:t>
            </a:r>
          </a:p>
          <a:p>
            <a:pPr marL="0" indent="0">
              <a:buNone/>
            </a:pPr>
            <a:r>
              <a:rPr lang="en-US" sz="1600" dirty="0"/>
              <a:t>California	12.5</a:t>
            </a:r>
          </a:p>
          <a:p>
            <a:pPr marL="0" indent="0">
              <a:buNone/>
            </a:pPr>
            <a:r>
              <a:rPr lang="en-US" sz="1600" dirty="0"/>
              <a:t>Colorado	17.7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9489" y="4096171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-n &lt;number of lines&gt;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7667D4-EAD8-84D9-6B40-E96ECBCEADB1}"/>
              </a:ext>
            </a:extLst>
          </p:cNvPr>
          <p:cNvSpPr txBox="1">
            <a:spLocks/>
          </p:cNvSpPr>
          <p:nvPr/>
        </p:nvSpPr>
        <p:spPr>
          <a:xfrm>
            <a:off x="4761039" y="922641"/>
            <a:ext cx="4293764" cy="398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tail</a:t>
            </a:r>
            <a:r>
              <a:rPr lang="en-US" dirty="0"/>
              <a:t> - output the last part of files</a:t>
            </a:r>
          </a:p>
          <a:p>
            <a:pPr marL="0" indent="0">
              <a:buFont typeface="Arial"/>
              <a:buNone/>
            </a:pPr>
            <a:r>
              <a:rPr lang="en-US" sz="2900" dirty="0">
                <a:latin typeface="Courier"/>
                <a:cs typeface="Courier"/>
              </a:rPr>
              <a:t>tail </a:t>
            </a:r>
            <a:r>
              <a:rPr lang="en-US" sz="2900" dirty="0" err="1">
                <a:latin typeface="Courier"/>
                <a:cs typeface="Courier"/>
              </a:rPr>
              <a:t>adult.txt</a:t>
            </a:r>
            <a:endParaRPr lang="en-US" sz="29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/>
              <a:t>South Dakota	19.6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Tennessee	24.3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Texas	15.9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Utah	10.3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Vermont	16.6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Virginia	19</a:t>
            </a:r>
          </a:p>
          <a:p>
            <a:pPr marL="0" indent="0">
              <a:buFont typeface="Arial"/>
              <a:buNone/>
            </a:pPr>
            <a:r>
              <a:rPr lang="en-US" sz="1600" dirty="0" err="1"/>
              <a:t>Washingon</a:t>
            </a:r>
            <a:r>
              <a:rPr lang="en-US" sz="1600" dirty="0"/>
              <a:t>	16.1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West Virginia	27.3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Wisconsin	18.7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Wyoming	20.6</a:t>
            </a:r>
          </a:p>
        </p:txBody>
      </p:sp>
    </p:spTree>
    <p:extLst>
      <p:ext uri="{BB962C8B-B14F-4D97-AF65-F5344CB8AC3E}">
        <p14:creationId xmlns:p14="http://schemas.microsoft.com/office/powerpoint/2010/main" val="361431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more/less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535"/>
            <a:ext cx="8474149" cy="3898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more</a:t>
            </a:r>
            <a:r>
              <a:rPr lang="en-US" dirty="0"/>
              <a:t> and </a:t>
            </a:r>
            <a:r>
              <a:rPr lang="en-US" b="1" dirty="0">
                <a:solidFill>
                  <a:srgbClr val="17375E"/>
                </a:solidFill>
              </a:rPr>
              <a:t>less</a:t>
            </a:r>
            <a:r>
              <a:rPr lang="en-US" dirty="0"/>
              <a:t> display contents of large files page by page or scroll line by line up and down.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less ("less is more") is a bit smarter than more: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Courier"/>
                <a:cs typeface="Courier"/>
              </a:rPr>
              <a:t>less filename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To display line numbers: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ourier"/>
                <a:cs typeface="Courier"/>
              </a:rPr>
              <a:t>less -N filename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more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less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64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72" y="946975"/>
            <a:ext cx="7973136" cy="365903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cat</a:t>
            </a:r>
            <a:r>
              <a:rPr lang="en-US" b="1" dirty="0"/>
              <a:t> </a:t>
            </a:r>
            <a:r>
              <a:rPr lang="en-US" dirty="0"/>
              <a:t>- concatenate files and print on the </a:t>
            </a:r>
            <a:r>
              <a:rPr lang="en-US" b="1" u="sng" dirty="0"/>
              <a:t>standard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cat </a:t>
            </a:r>
            <a:r>
              <a:rPr lang="en-US" dirty="0" err="1">
                <a:latin typeface="Courier"/>
                <a:cs typeface="Courier"/>
              </a:rPr>
              <a:t>adult.txt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youth.txt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cat </a:t>
            </a:r>
            <a:r>
              <a:rPr lang="en-US" dirty="0" err="1">
                <a:latin typeface="Courier"/>
                <a:cs typeface="Courier"/>
              </a:rPr>
              <a:t>adult.txt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youth.txt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two.cat.txt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# “&gt;” redirect the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30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8532E-ED77-902E-5BB5-0508A22C3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7B7C-8DCA-F6ED-BC98-DFED44FC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6B3F1-BB87-D0E8-8ED4-C8DE78B5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7411"/>
            <a:ext cx="8429105" cy="9407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paste</a:t>
            </a:r>
            <a:r>
              <a:rPr lang="en-US" b="1" dirty="0"/>
              <a:t> </a:t>
            </a:r>
            <a:r>
              <a:rPr lang="en-US" dirty="0"/>
              <a:t>- merge lines of files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paste </a:t>
            </a:r>
            <a:r>
              <a:rPr lang="en-US" dirty="0" err="1">
                <a:latin typeface="Courier"/>
                <a:cs typeface="Courier"/>
              </a:rPr>
              <a:t>adult.txt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youth.txt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two.merge.txt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BC1D7-FD43-D98C-5C12-06C08684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D4F603-1132-0C5B-BE16-C4E44F44F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22753"/>
              </p:ext>
            </p:extLst>
          </p:nvPr>
        </p:nvGraphicFramePr>
        <p:xfrm>
          <a:off x="457200" y="2696106"/>
          <a:ext cx="8229601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558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526" y="836412"/>
            <a:ext cx="7694948" cy="38801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wc</a:t>
            </a:r>
            <a:r>
              <a:rPr lang="en-US" dirty="0"/>
              <a:t> - print line, word, and byte counts for each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err="1">
                <a:latin typeface="Courier"/>
                <a:cs typeface="Courier"/>
              </a:rPr>
              <a:t>wc</a:t>
            </a: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err="1">
                <a:latin typeface="Courier"/>
                <a:cs typeface="Courier"/>
              </a:rPr>
              <a:t>adult.txt</a:t>
            </a:r>
            <a:endParaRPr lang="en-US" sz="2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55 133 887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err="1">
                <a:latin typeface="Courier"/>
                <a:cs typeface="Courier"/>
              </a:rPr>
              <a:t>wc</a:t>
            </a:r>
            <a:r>
              <a:rPr lang="en-US" sz="2600" dirty="0">
                <a:latin typeface="Courier"/>
                <a:cs typeface="Courier"/>
              </a:rPr>
              <a:t> -l </a:t>
            </a:r>
            <a:r>
              <a:rPr lang="en-US" sz="2600" dirty="0" err="1">
                <a:latin typeface="Courier"/>
                <a:cs typeface="Courier"/>
              </a:rPr>
              <a:t>adult.txt</a:t>
            </a:r>
            <a:endParaRPr lang="en-US" sz="2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55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err="1">
                <a:latin typeface="Courier"/>
                <a:cs typeface="Courier"/>
              </a:rPr>
              <a:t>wc</a:t>
            </a:r>
            <a:r>
              <a:rPr lang="en-US" sz="2600" dirty="0">
                <a:latin typeface="Courier"/>
                <a:cs typeface="Courier"/>
              </a:rPr>
              <a:t> -l </a:t>
            </a:r>
            <a:r>
              <a:rPr lang="en-US" sz="2600" dirty="0" err="1">
                <a:latin typeface="Courier"/>
                <a:cs typeface="Courier"/>
              </a:rPr>
              <a:t>two.cat.txt</a:t>
            </a:r>
            <a:endParaRPr lang="en-US" sz="2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110 </a:t>
            </a:r>
            <a:r>
              <a:rPr lang="en-US" dirty="0" err="1"/>
              <a:t>two.cat.txt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268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More regex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AEA82-CF65-AA4E-BD2F-DED56FBB771C}"/>
              </a:ext>
            </a:extLst>
          </p:cNvPr>
          <p:cNvSpPr txBox="1"/>
          <p:nvPr/>
        </p:nvSpPr>
        <p:spPr>
          <a:xfrm>
            <a:off x="877825" y="615409"/>
            <a:ext cx="72174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\w	: letters, numbers, and _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	: any character except \n \r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?	: no matches or just one match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+	: one or more matches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*	: any character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\d	: numerical digits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\t	: Tab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\r	: return; also used as the generic end-of-line in BBEdit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\n	: line-feed character; also used as the generic end-of-line in Notepad++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\s	: space, tab, or end of line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[A-Z]: a single character of the ranges indicated in square brackets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[^A-Z]: a single character including all characters not in the brackets.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Note that this will include \n unless otherwise specified.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F0E68-1E9A-AD46-89CF-E7726C812046}"/>
              </a:ext>
            </a:extLst>
          </p:cNvPr>
          <p:cNvSpPr txBox="1"/>
          <p:nvPr/>
        </p:nvSpPr>
        <p:spPr>
          <a:xfrm>
            <a:off x="457201" y="77528"/>
            <a:ext cx="152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Wildcard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2BE26-418D-3C4E-BB15-79E974E32C3D}"/>
              </a:ext>
            </a:extLst>
          </p:cNvPr>
          <p:cNvSpPr txBox="1"/>
          <p:nvPr/>
        </p:nvSpPr>
        <p:spPr>
          <a:xfrm>
            <a:off x="877824" y="4344174"/>
            <a:ext cx="7140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^	: match the start of the line, i.e., the position before the first character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$	: match the last position before the end-of-line character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34FA9-E124-126E-3338-C3D7DA2D575A}"/>
              </a:ext>
            </a:extLst>
          </p:cNvPr>
          <p:cNvSpPr txBox="1"/>
          <p:nvPr/>
        </p:nvSpPr>
        <p:spPr>
          <a:xfrm>
            <a:off x="7409787" y="284977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129954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651"/>
            <a:ext cx="8229600" cy="560336"/>
          </a:xfrm>
        </p:spPr>
        <p:txBody>
          <a:bodyPr/>
          <a:lstStyle/>
          <a:p>
            <a:r>
              <a:rPr lang="en-US" dirty="0" err="1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112" y="830641"/>
            <a:ext cx="6973185" cy="4073544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dirty="0"/>
              <a:t> - print lines matching a pattern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&lt;pattern&gt; filename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grep "Kansas"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Kansas	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grep "#"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/>
              <a:t># Cigarette Usage (Adult 2013)</a:t>
            </a:r>
          </a:p>
          <a:p>
            <a:pPr marL="0" indent="0">
              <a:buNone/>
            </a:pPr>
            <a:r>
              <a:rPr lang="en-US" sz="1800" dirty="0"/>
              <a:t># Source: Behavioral Risk Factor Surveillance System</a:t>
            </a:r>
          </a:p>
          <a:p>
            <a:pPr marL="0" indent="0">
              <a:buNone/>
            </a:pPr>
            <a:r>
              <a:rPr lang="en-US" sz="1800" dirty="0"/>
              <a:t># http://</a:t>
            </a:r>
            <a:r>
              <a:rPr lang="en-US" sz="1800" dirty="0" err="1"/>
              <a:t>apps.nccd.cdc.gov</a:t>
            </a:r>
            <a:r>
              <a:rPr lang="en-US" sz="1800" dirty="0"/>
              <a:t>/</a:t>
            </a:r>
            <a:r>
              <a:rPr lang="en-US" sz="1800" dirty="0" err="1"/>
              <a:t>statesystem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8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051"/>
            <a:ext cx="8229600" cy="579740"/>
          </a:xfrm>
        </p:spPr>
        <p:txBody>
          <a:bodyPr/>
          <a:lstStyle/>
          <a:p>
            <a:r>
              <a:rPr lang="en-US" dirty="0"/>
              <a:t>grep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9434" y="1512636"/>
            <a:ext cx="8686800" cy="2336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grep -e Kansas -e Alaska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i-FI" sz="2000" dirty="0"/>
              <a:t>Alaska	22.6</a:t>
            </a:r>
          </a:p>
          <a:p>
            <a:pPr marL="0" indent="0">
              <a:buNone/>
            </a:pPr>
            <a:r>
              <a:rPr lang="fi-FI" sz="2000" dirty="0"/>
              <a:t>Kansas	20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grep -v -e Kansas -e Alaska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output no matching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23" y="4326418"/>
            <a:ext cx="5406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http://www.thegeekstuff.com/2009/03/15-practical-unix-grep-command-examples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75795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49" y="346149"/>
            <a:ext cx="8229600" cy="579740"/>
          </a:xfrm>
        </p:spPr>
        <p:txBody>
          <a:bodyPr/>
          <a:lstStyle/>
          <a:p>
            <a:r>
              <a:rPr lang="en-US" dirty="0" err="1"/>
              <a:t>grep</a:t>
            </a:r>
            <a:r>
              <a:rPr lang="en-US" dirty="0"/>
              <a:t> examples using 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6170" y="1913596"/>
            <a:ext cx="5231660" cy="1457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grep "^&gt;" </a:t>
            </a:r>
            <a:r>
              <a:rPr lang="en-US" dirty="0" err="1">
                <a:latin typeface="Courier"/>
                <a:cs typeface="Courier"/>
              </a:rPr>
              <a:t>fasta.file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grep "^&gt;" </a:t>
            </a:r>
            <a:r>
              <a:rPr lang="en-US" dirty="0" err="1">
                <a:latin typeface="Courier"/>
                <a:cs typeface="Courier"/>
              </a:rPr>
              <a:t>fasta.file</a:t>
            </a:r>
            <a:r>
              <a:rPr lang="en-US" dirty="0">
                <a:latin typeface="Courier"/>
                <a:cs typeface="Courier"/>
              </a:rPr>
              <a:t> -c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>
                <a:latin typeface="Courier"/>
                <a:cs typeface="Courier"/>
              </a:rPr>
              <a:t> "^&gt;" </a:t>
            </a:r>
            <a:r>
              <a:rPr lang="en-US" dirty="0" err="1">
                <a:latin typeface="Courier"/>
                <a:cs typeface="Courier"/>
              </a:rPr>
              <a:t>fasta.file</a:t>
            </a:r>
            <a:r>
              <a:rPr lang="en-US" dirty="0">
                <a:latin typeface="Courier"/>
                <a:cs typeface="Courier"/>
              </a:rPr>
              <a:t> -v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436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14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18" y="763868"/>
            <a:ext cx="8053120" cy="5860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cut</a:t>
            </a:r>
            <a:r>
              <a:rPr lang="en-US" dirty="0"/>
              <a:t> - select sections from each line of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55263"/>
              </p:ext>
            </p:extLst>
          </p:nvPr>
        </p:nvGraphicFramePr>
        <p:xfrm>
          <a:off x="387518" y="1295661"/>
          <a:ext cx="8229601" cy="996069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26881" y="3396376"/>
            <a:ext cx="5895707" cy="62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cut </a:t>
            </a:r>
            <a:r>
              <a:rPr lang="en-US" dirty="0" err="1">
                <a:latin typeface="Courier"/>
                <a:cs typeface="Courier"/>
              </a:rPr>
              <a:t>two.merge.txt</a:t>
            </a:r>
            <a:r>
              <a:rPr lang="en-US" dirty="0">
                <a:latin typeface="Courier"/>
                <a:cs typeface="Courier"/>
              </a:rPr>
              <a:t> -f 1,2,4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58027"/>
              </p:ext>
            </p:extLst>
          </p:nvPr>
        </p:nvGraphicFramePr>
        <p:xfrm>
          <a:off x="387518" y="3898156"/>
          <a:ext cx="6347869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526881" y="2613811"/>
            <a:ext cx="4903335" cy="603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cut </a:t>
            </a:r>
            <a:r>
              <a:rPr lang="en-US" dirty="0" err="1">
                <a:latin typeface="Courier"/>
                <a:cs typeface="Courier"/>
              </a:rPr>
              <a:t>two.merge.txt</a:t>
            </a:r>
            <a:r>
              <a:rPr lang="en-US" dirty="0">
                <a:latin typeface="Courier"/>
                <a:cs typeface="Courier"/>
              </a:rPr>
              <a:t> -f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59566"/>
              </p:ext>
            </p:extLst>
          </p:nvPr>
        </p:nvGraphicFramePr>
        <p:xfrm>
          <a:off x="5814847" y="2414595"/>
          <a:ext cx="2250933" cy="980829"/>
        </p:xfrm>
        <a:graphic>
          <a:graphicData uri="http://schemas.openxmlformats.org/drawingml/2006/table">
            <a:tbl>
              <a:tblPr/>
              <a:tblGrid>
                <a:gridCol w="225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7863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3960945" y="2731989"/>
            <a:ext cx="447721" cy="1608142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/>
              <a:t>Pipe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59906" y="3536060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757-7AC0-274A-AA0C-98E689BB1FA5}" type="slidenum">
              <a:rPr lang="en-US"/>
              <a:pPr/>
              <a:t>34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concept of “</a:t>
            </a:r>
            <a:r>
              <a:rPr lang="en-US" dirty="0"/>
              <a:t>p</a:t>
            </a:r>
            <a:r>
              <a:rPr lang="en-US" dirty="0">
                <a:latin typeface="+mj-lt"/>
              </a:rPr>
              <a:t>ipe”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22942"/>
            <a:ext cx="8040713" cy="24053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Pipe is a method of </a:t>
            </a:r>
            <a:r>
              <a:rPr lang="en-US" dirty="0" err="1"/>
              <a:t>interprocess</a:t>
            </a:r>
            <a:r>
              <a:rPr lang="en-US" dirty="0"/>
              <a:t> communication</a:t>
            </a:r>
          </a:p>
          <a:p>
            <a:pPr>
              <a:lnSpc>
                <a:spcPct val="90000"/>
              </a:lnSpc>
            </a:pPr>
            <a:r>
              <a:rPr lang="en-US" dirty="0"/>
              <a:t>Pipe collects the output of one program on the left side and inputs the collected data to the program on right side</a:t>
            </a:r>
          </a:p>
          <a:p>
            <a:pPr>
              <a:lnSpc>
                <a:spcPct val="90000"/>
              </a:lnSpc>
            </a:pPr>
            <a:r>
              <a:rPr lang="en-US" dirty="0"/>
              <a:t>| is the pipe symbol</a:t>
            </a:r>
          </a:p>
          <a:p>
            <a:pPr>
              <a:lnSpc>
                <a:spcPct val="90000"/>
              </a:lnSpc>
            </a:pPr>
            <a:r>
              <a:rPr lang="en-US" dirty="0"/>
              <a:t>Combining programs with different functions into one to tackle more complicated tasks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2783" y="3268685"/>
            <a:ext cx="14870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49903" y="3536060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7623" y="3268685"/>
            <a:ext cx="14870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20089" y="3536060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9954" y="3188620"/>
            <a:ext cx="3971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rgbClr val="376092"/>
                </a:solidFill>
              </a:rPr>
              <a:t>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5129" y="3872951"/>
            <a:ext cx="541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head input -n 10             |               tail -n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9906" y="4517655"/>
            <a:ext cx="274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  <a:r>
              <a:rPr lang="en-US" sz="2400" baseline="30000" dirty="0"/>
              <a:t>th</a:t>
            </a:r>
            <a:r>
              <a:rPr lang="en-US" sz="2400" dirty="0"/>
              <a:t> line of the input</a:t>
            </a:r>
          </a:p>
        </p:txBody>
      </p:sp>
    </p:spTree>
    <p:extLst>
      <p:ext uri="{BB962C8B-B14F-4D97-AF65-F5344CB8AC3E}">
        <p14:creationId xmlns:p14="http://schemas.microsoft.com/office/powerpoint/2010/main" val="361963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356" y="1483715"/>
            <a:ext cx="3517681" cy="253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Please apply </a:t>
            </a:r>
            <a:r>
              <a:rPr lang="en-US" b="1" dirty="0" err="1"/>
              <a:t>grep</a:t>
            </a:r>
            <a:r>
              <a:rPr lang="en-US" b="1" dirty="0"/>
              <a:t>, head,</a:t>
            </a:r>
            <a:r>
              <a:rPr lang="en-US" dirty="0"/>
              <a:t> and </a:t>
            </a:r>
            <a:r>
              <a:rPr lang="en-US" b="1" dirty="0"/>
              <a:t>tail</a:t>
            </a:r>
            <a:r>
              <a:rPr lang="en-US" dirty="0"/>
              <a:t> to extract the 4</a:t>
            </a:r>
            <a:r>
              <a:rPr lang="en-US" baseline="30000" dirty="0"/>
              <a:t>th</a:t>
            </a:r>
            <a:r>
              <a:rPr lang="en-US" dirty="0"/>
              <a:t> line that is not started with “#” from the file of “</a:t>
            </a:r>
            <a:r>
              <a:rPr lang="en-US" dirty="0" err="1"/>
              <a:t>adult.txt</a:t>
            </a:r>
            <a:r>
              <a:rPr lang="en-US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85365" y="1108936"/>
            <a:ext cx="4627007" cy="328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head </a:t>
            </a:r>
            <a:r>
              <a:rPr lang="en-US" sz="1600" b="1" dirty="0" err="1">
                <a:latin typeface="Courier"/>
                <a:cs typeface="Courier"/>
              </a:rPr>
              <a:t>adult.txt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/>
              <a:t># Cigarette Usage (Adult 2013)</a:t>
            </a:r>
          </a:p>
          <a:p>
            <a:pPr marL="0" indent="0">
              <a:buNone/>
            </a:pPr>
            <a:r>
              <a:rPr lang="en-US" sz="1600" dirty="0"/>
              <a:t># Source: Behavioral Risk Factor Surveillance System</a:t>
            </a:r>
          </a:p>
          <a:p>
            <a:pPr marL="0" indent="0">
              <a:buNone/>
            </a:pPr>
            <a:r>
              <a:rPr lang="en-US" sz="1600" dirty="0"/>
              <a:t># http://</a:t>
            </a:r>
            <a:r>
              <a:rPr lang="en-US" sz="1600" dirty="0" err="1"/>
              <a:t>apps.nccd.cdc.gov</a:t>
            </a:r>
            <a:r>
              <a:rPr lang="en-US" sz="1600" dirty="0"/>
              <a:t>/</a:t>
            </a:r>
            <a:r>
              <a:rPr lang="en-US" sz="1600" dirty="0" err="1"/>
              <a:t>statesystem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State	Adult Cigarette Use (%)</a:t>
            </a:r>
          </a:p>
          <a:p>
            <a:pPr marL="0" indent="0">
              <a:buNone/>
            </a:pPr>
            <a:r>
              <a:rPr lang="en-US" sz="1600" dirty="0"/>
              <a:t>Alabama	21.5</a:t>
            </a:r>
          </a:p>
          <a:p>
            <a:pPr marL="0" indent="0">
              <a:buNone/>
            </a:pPr>
            <a:r>
              <a:rPr lang="en-US" sz="1600" dirty="0"/>
              <a:t>Alaska	22.6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Arizona	16.3</a:t>
            </a:r>
          </a:p>
          <a:p>
            <a:pPr marL="0" indent="0">
              <a:buNone/>
            </a:pPr>
            <a:r>
              <a:rPr lang="en-US" sz="1600" dirty="0"/>
              <a:t>Arkansas	25.9</a:t>
            </a:r>
          </a:p>
          <a:p>
            <a:pPr marL="0" indent="0">
              <a:buNone/>
            </a:pPr>
            <a:r>
              <a:rPr lang="en-US" sz="1600" dirty="0"/>
              <a:t>California	12.5</a:t>
            </a:r>
          </a:p>
          <a:p>
            <a:pPr marL="0" indent="0">
              <a:buNone/>
            </a:pPr>
            <a:r>
              <a:rPr lang="en-US" sz="1600" dirty="0"/>
              <a:t>Colorado	17.7</a:t>
            </a:r>
          </a:p>
        </p:txBody>
      </p:sp>
    </p:spTree>
    <p:extLst>
      <p:ext uri="{BB962C8B-B14F-4D97-AF65-F5344CB8AC3E}">
        <p14:creationId xmlns:p14="http://schemas.microsoft.com/office/powerpoint/2010/main" val="41346554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282"/>
            <a:ext cx="8229600" cy="579740"/>
          </a:xfrm>
        </p:spPr>
        <p:txBody>
          <a:bodyPr/>
          <a:lstStyle/>
          <a:p>
            <a:r>
              <a:rPr lang="en-US" dirty="0"/>
              <a:t>Pipe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66" y="1996204"/>
            <a:ext cx="8898467" cy="44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paste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youth.txt</a:t>
            </a:r>
            <a:r>
              <a:rPr lang="en-US" sz="1800" dirty="0">
                <a:latin typeface="Courier"/>
                <a:cs typeface="Courier"/>
              </a:rPr>
              <a:t> | grep "#" -v | cut -f 1,2,4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79809"/>
              </p:ext>
            </p:extLst>
          </p:nvPr>
        </p:nvGraphicFramePr>
        <p:xfrm>
          <a:off x="1371599" y="2450845"/>
          <a:ext cx="6248400" cy="2565400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Adult Cigarette Use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Youth Cigarette Use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Alabama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Arizona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Arkansas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California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Colorado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Connecticut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Delaware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District of Columbia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91386"/>
              </p:ext>
            </p:extLst>
          </p:nvPr>
        </p:nvGraphicFramePr>
        <p:xfrm>
          <a:off x="380999" y="820472"/>
          <a:ext cx="8229601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6849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974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en-US" dirty="0"/>
              <a:t> - sort lines of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441" y="743949"/>
            <a:ext cx="2857500" cy="4172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cat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21004" y="4122116"/>
            <a:ext cx="2088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more about ”</a:t>
            </a:r>
            <a:r>
              <a:rPr lang="en-US" sz="2000" dirty="0">
                <a:hlinkClick r:id="rId2"/>
              </a:rPr>
              <a:t>sort</a:t>
            </a:r>
            <a:r>
              <a:rPr lang="en-US" sz="2000" dirty="0"/>
              <a:t>”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55289" y="743949"/>
            <a:ext cx="3265715" cy="4172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2n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2nr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1,2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</p:txBody>
      </p:sp>
    </p:spTree>
    <p:extLst>
      <p:ext uri="{BB962C8B-B14F-4D97-AF65-F5344CB8AC3E}">
        <p14:creationId xmlns:p14="http://schemas.microsoft.com/office/powerpoint/2010/main" val="3956405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find</a:t>
            </a:r>
            <a:r>
              <a:rPr lang="en-US" dirty="0"/>
              <a:t> - search for files in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0" y="1022118"/>
            <a:ext cx="6967279" cy="37451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find [pathnames] [conditions]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Finding files &gt;10M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find . -size +10M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find a file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find -name "</a:t>
            </a:r>
            <a:r>
              <a:rPr lang="en-US" sz="2000" dirty="0" err="1">
                <a:latin typeface="Courier New"/>
                <a:cs typeface="Courier New"/>
              </a:rPr>
              <a:t>fruit.txt</a:t>
            </a:r>
            <a:r>
              <a:rPr lang="en-US" sz="20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find a file in the current directory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find -</a:t>
            </a:r>
            <a:r>
              <a:rPr lang="en-US" sz="2000" dirty="0" err="1">
                <a:latin typeface="Courier New"/>
                <a:cs typeface="Courier New"/>
              </a:rPr>
              <a:t>maxdepth</a:t>
            </a:r>
            <a:r>
              <a:rPr lang="en-US" sz="2000" dirty="0">
                <a:latin typeface="Courier New"/>
                <a:cs typeface="Courier New"/>
              </a:rPr>
              <a:t> 1 -name "</a:t>
            </a:r>
            <a:r>
              <a:rPr lang="en-US" sz="2000" dirty="0" err="1">
                <a:latin typeface="Courier New"/>
                <a:cs typeface="Courier New"/>
              </a:rPr>
              <a:t>fruit.txt</a:t>
            </a:r>
            <a:r>
              <a:rPr lang="en-US" sz="2000" dirty="0">
                <a:latin typeface="Courier New"/>
                <a:cs typeface="Courier New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97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 a stream editor used for modifying files in </a:t>
            </a:r>
            <a:r>
              <a:rPr lang="en-US" dirty="0" err="1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831" y="1117383"/>
            <a:ext cx="6146800" cy="3649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's/apple/strawberry/g'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7455" y="1587011"/>
            <a:ext cx="2312581" cy="1969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fruit.txt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82943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2316C-9103-5354-569A-974BD7A32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3A6C-2CCE-0E78-8913-53C9476D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7A857-AB6F-D5F6-8DED-68E8AC71A1BF}"/>
              </a:ext>
            </a:extLst>
          </p:cNvPr>
          <p:cNvSpPr txBox="1"/>
          <p:nvPr/>
        </p:nvSpPr>
        <p:spPr>
          <a:xfrm>
            <a:off x="590221" y="1157463"/>
            <a:ext cx="2720704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[A-Z]</a:t>
            </a:r>
            <a:r>
              <a:rPr lang="en-US" dirty="0"/>
              <a:t>  : any single letter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553FDD-0824-1C15-6230-75699D1E9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21" y="2031971"/>
            <a:ext cx="2198160" cy="567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DD1914-72FC-D766-5EAD-A436B5AF1FF5}"/>
              </a:ext>
            </a:extLst>
          </p:cNvPr>
          <p:cNvSpPr txBox="1"/>
          <p:nvPr/>
        </p:nvSpPr>
        <p:spPr>
          <a:xfrm>
            <a:off x="1276549" y="2571967"/>
            <a:ext cx="74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NspI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D76B7-1D2A-6E24-F3BF-E5A6E20BF744}"/>
              </a:ext>
            </a:extLst>
          </p:cNvPr>
          <p:cNvSpPr txBox="1"/>
          <p:nvPr/>
        </p:nvSpPr>
        <p:spPr>
          <a:xfrm>
            <a:off x="3017900" y="2023215"/>
            <a:ext cx="25182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[AG]CATG[CT]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B84F6-8590-23FA-73E6-D448830F9EBC}"/>
              </a:ext>
            </a:extLst>
          </p:cNvPr>
          <p:cNvSpPr txBox="1"/>
          <p:nvPr/>
        </p:nvSpPr>
        <p:spPr>
          <a:xfrm>
            <a:off x="6197044" y="767722"/>
            <a:ext cx="235673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	Adenine	A</a:t>
            </a:r>
          </a:p>
          <a:p>
            <a:r>
              <a:rPr lang="en-US" dirty="0"/>
              <a:t>C	Cytosine	C</a:t>
            </a:r>
          </a:p>
          <a:p>
            <a:r>
              <a:rPr lang="en-US" dirty="0"/>
              <a:t>G	Guanine	G</a:t>
            </a:r>
          </a:p>
          <a:p>
            <a:r>
              <a:rPr lang="en-US" dirty="0"/>
              <a:t>T	Thymine T</a:t>
            </a:r>
          </a:p>
          <a:p>
            <a:r>
              <a:rPr lang="en-US" dirty="0"/>
              <a:t>W	Weak	A/T</a:t>
            </a:r>
          </a:p>
          <a:p>
            <a:r>
              <a:rPr lang="en-US" dirty="0"/>
              <a:t>S	Strong	C/G</a:t>
            </a:r>
          </a:p>
          <a:p>
            <a:r>
              <a:rPr lang="en-US" dirty="0"/>
              <a:t>M	Amino	A/C</a:t>
            </a:r>
          </a:p>
          <a:p>
            <a:r>
              <a:rPr lang="en-US" dirty="0"/>
              <a:t>K	Keto	G/T</a:t>
            </a:r>
          </a:p>
          <a:p>
            <a:r>
              <a:rPr lang="en-US" dirty="0"/>
              <a:t>R	Purine	A/G</a:t>
            </a:r>
          </a:p>
          <a:p>
            <a:r>
              <a:rPr lang="en-US" dirty="0"/>
              <a:t>Y	Pyrimidine	C/T</a:t>
            </a:r>
          </a:p>
          <a:p>
            <a:r>
              <a:rPr lang="en-US" dirty="0"/>
              <a:t>B	Not A	C/G/T</a:t>
            </a:r>
          </a:p>
          <a:p>
            <a:r>
              <a:rPr lang="en-US" dirty="0"/>
              <a:t>D	Not C	A/G/T</a:t>
            </a:r>
          </a:p>
          <a:p>
            <a:r>
              <a:rPr lang="en-US" dirty="0"/>
              <a:t>H	Not G	A/C/T</a:t>
            </a:r>
          </a:p>
          <a:p>
            <a:r>
              <a:rPr lang="en-US" dirty="0"/>
              <a:t>V	Not T	A/C/G</a:t>
            </a:r>
          </a:p>
          <a:p>
            <a:r>
              <a:rPr lang="en-US" dirty="0"/>
              <a:t>N	Any	A/C/G/T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1517F-C517-B8B1-D58D-17D5B0B85249}"/>
              </a:ext>
            </a:extLst>
          </p:cNvPr>
          <p:cNvSpPr txBox="1"/>
          <p:nvPr/>
        </p:nvSpPr>
        <p:spPr>
          <a:xfrm>
            <a:off x="179043" y="294143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054789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wget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78" y="848568"/>
            <a:ext cx="8366346" cy="167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 link to a file&gt;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&lt;an ftp link&gt;</a:t>
            </a:r>
          </a:p>
          <a:p>
            <a:pPr marL="0" indent="0">
              <a:buNone/>
            </a:pP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wget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1000" b="1" dirty="0">
                <a:solidFill>
                  <a:srgbClr val="376092"/>
                </a:solidFill>
                <a:latin typeface="Courier New"/>
                <a:cs typeface="Courier New"/>
              </a:rPr>
              <a:t>https://</a:t>
            </a:r>
            <a:r>
              <a:rPr lang="en-US" sz="1000" b="1" dirty="0" err="1">
                <a:solidFill>
                  <a:srgbClr val="376092"/>
                </a:solidFill>
                <a:latin typeface="Courier New"/>
                <a:cs typeface="Courier New"/>
              </a:rPr>
              <a:t>cbx-prod.b-cdn.net</a:t>
            </a:r>
            <a:r>
              <a:rPr lang="en-US" sz="1000" b="1" dirty="0">
                <a:solidFill>
                  <a:srgbClr val="376092"/>
                </a:solidFill>
                <a:latin typeface="Courier New"/>
                <a:cs typeface="Courier New"/>
              </a:rPr>
              <a:t>/COLOURBOX64404485.jpg?width=1200&amp;height=1200&amp;quality=70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40</a:t>
            </a:fld>
            <a:endParaRPr lang="en-US"/>
          </a:p>
        </p:txBody>
      </p:sp>
      <p:pic>
        <p:nvPicPr>
          <p:cNvPr id="1030" name="Picture 6" descr="Happy Chinese new year 2025 year of the snake zodiac sign. Snake is symbol of 2025. Cute snake on light background">
            <a:extLst>
              <a:ext uri="{FF2B5EF4-FFF2-40B4-BE49-F238E27FC236}">
                <a16:creationId xmlns:a16="http://schemas.microsoft.com/office/drawing/2014/main" id="{5E48A975-7767-A35A-1C8E-C68C0F8E1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34" y="2584779"/>
            <a:ext cx="3880866" cy="232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764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Chinese Zodiac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41</a:t>
            </a:fld>
            <a:endParaRPr lang="en-US"/>
          </a:p>
        </p:txBody>
      </p:sp>
      <p:pic>
        <p:nvPicPr>
          <p:cNvPr id="1026" name="Picture 2" descr="Chinese Zodiac">
            <a:extLst>
              <a:ext uri="{FF2B5EF4-FFF2-40B4-BE49-F238E27FC236}">
                <a16:creationId xmlns:a16="http://schemas.microsoft.com/office/drawing/2014/main" id="{D99A40AD-8F0F-6C39-CB6D-AA5700CC8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30" y="785719"/>
            <a:ext cx="6650886" cy="415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926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8D95-D846-E74D-ACA6-9AE50441329D}" type="slidenum">
              <a:rPr lang="en-US"/>
              <a:pPr/>
              <a:t>42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>
                <a:latin typeface="+mj-lt"/>
              </a:rPr>
              <a:t>ate, </a:t>
            </a:r>
            <a:r>
              <a:rPr lang="en-US" dirty="0" err="1">
                <a:latin typeface="+mj-lt"/>
              </a:rPr>
              <a:t>cal</a:t>
            </a:r>
            <a:r>
              <a:rPr lang="en-US" dirty="0">
                <a:latin typeface="+mj-lt"/>
              </a:rPr>
              <a:t>, sleep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2015" y="894540"/>
            <a:ext cx="6419969" cy="4042981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solidFill>
                  <a:srgbClr val="17375E"/>
                </a:solidFill>
              </a:rPr>
              <a:t>date</a:t>
            </a:r>
            <a:r>
              <a:rPr lang="en-US" sz="2000" dirty="0"/>
              <a:t> - print or set the system date and time</a:t>
            </a:r>
            <a:endParaRPr lang="en-US" sz="2000" dirty="0">
              <a:latin typeface="+mj-lt"/>
            </a:endParaRPr>
          </a:p>
          <a:p>
            <a:pPr marL="0" lvl="1" indent="0">
              <a:buNone/>
            </a:pPr>
            <a:r>
              <a:rPr lang="en-US" sz="2000" dirty="0"/>
              <a:t>date</a:t>
            </a:r>
          </a:p>
          <a:p>
            <a:pPr marL="346075" lvl="1" indent="-346075">
              <a:buFont typeface="Arial"/>
              <a:buChar char="•"/>
            </a:pPr>
            <a:r>
              <a:rPr lang="en-US" sz="2000" b="1" dirty="0" err="1">
                <a:solidFill>
                  <a:srgbClr val="17375E"/>
                </a:solidFill>
              </a:rPr>
              <a:t>cal</a:t>
            </a:r>
            <a:r>
              <a:rPr lang="en-US" sz="2000" dirty="0"/>
              <a:t> - displays a calendar</a:t>
            </a:r>
          </a:p>
          <a:p>
            <a:pPr marL="0" lvl="1" indent="0">
              <a:buNone/>
            </a:pPr>
            <a:r>
              <a:rPr lang="en-US" sz="2000" dirty="0" err="1"/>
              <a:t>cal</a:t>
            </a:r>
            <a:r>
              <a:rPr lang="en-US" sz="2000" dirty="0"/>
              <a:t> Jan 2025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000" b="1" dirty="0">
                <a:solidFill>
                  <a:srgbClr val="17375E"/>
                </a:solidFill>
              </a:rPr>
              <a:t>sleep</a:t>
            </a:r>
            <a:r>
              <a:rPr lang="en-US" sz="2000" dirty="0"/>
              <a:t> - delay for a specified amount of time</a:t>
            </a:r>
          </a:p>
          <a:p>
            <a:pPr marL="0" lvl="1" indent="0">
              <a:buNone/>
            </a:pPr>
            <a:r>
              <a:rPr lang="en-US" sz="2000" dirty="0">
                <a:latin typeface="+mj-lt"/>
              </a:rPr>
              <a:t>sleep 2 	# 2-second pause</a:t>
            </a:r>
          </a:p>
          <a:p>
            <a:pPr marL="0" lvl="1" indent="0">
              <a:buNone/>
            </a:pPr>
            <a:r>
              <a:rPr lang="en-US" sz="2000" dirty="0">
                <a:latin typeface="+mj-lt"/>
              </a:rPr>
              <a:t>sleep 1h</a:t>
            </a:r>
          </a:p>
        </p:txBody>
      </p:sp>
      <p:pic>
        <p:nvPicPr>
          <p:cNvPr id="4" name="Picture 3" descr="A screenshot of a calendar&#10;&#10;Description automatically generated">
            <a:extLst>
              <a:ext uri="{FF2B5EF4-FFF2-40B4-BE49-F238E27FC236}">
                <a16:creationId xmlns:a16="http://schemas.microsoft.com/office/drawing/2014/main" id="{F653675F-A6BE-4172-9EFE-C5F95246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241" y="2217690"/>
            <a:ext cx="1890849" cy="145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14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34D-F102-F341-898A-E4A99792BBD6}" type="slidenum">
              <a:rPr lang="en-US"/>
              <a:pPr/>
              <a:t>43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8425"/>
            <a:ext cx="8229600" cy="579740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>
                <a:latin typeface="+mj-lt"/>
              </a:rPr>
              <a:t>istory, clear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6568" y="1181948"/>
            <a:ext cx="6938349" cy="2779604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history</a:t>
            </a:r>
            <a:r>
              <a:rPr lang="en-US" dirty="0"/>
              <a:t> - document of command lines</a:t>
            </a:r>
          </a:p>
          <a:p>
            <a:pPr marL="0" indent="0">
              <a:buNone/>
            </a:pPr>
            <a:r>
              <a:rPr lang="en-US" dirty="0"/>
              <a:t>history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clear</a:t>
            </a:r>
            <a:r>
              <a:rPr lang="en-US" dirty="0"/>
              <a:t> - clear the terminal screen</a:t>
            </a:r>
          </a:p>
          <a:p>
            <a:pPr marL="0" indent="0">
              <a:buNone/>
            </a:pPr>
            <a:r>
              <a:rPr lang="en-US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28262326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816C-81CD-8D44-B314-D09829FFD154}" type="slidenum">
              <a:rPr lang="en-US"/>
              <a:pPr/>
              <a:t>44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798"/>
            <a:ext cx="7772400" cy="5022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7375E"/>
                </a:solidFill>
                <a:latin typeface="+mj-lt"/>
              </a:rPr>
              <a:t>man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089" y="789861"/>
            <a:ext cx="7660111" cy="4046724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Manual Pages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man grep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Detailed information about each command</a:t>
            </a:r>
          </a:p>
          <a:p>
            <a:r>
              <a:rPr lang="en-US" dirty="0">
                <a:latin typeface="+mj-lt"/>
              </a:rPr>
              <a:t>Could be too detailed to find the answer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Sometimes it is more efficient to …</a:t>
            </a:r>
          </a:p>
          <a:p>
            <a:r>
              <a:rPr lang="en-US" dirty="0">
                <a:latin typeface="+mj-lt"/>
              </a:rPr>
              <a:t>Google “how-to”</a:t>
            </a:r>
          </a:p>
          <a:p>
            <a:r>
              <a:rPr lang="en-US" dirty="0">
                <a:latin typeface="+mj-lt"/>
              </a:rPr>
              <a:t>Ask questions to others or ChatGPT</a:t>
            </a:r>
          </a:p>
        </p:txBody>
      </p:sp>
    </p:spTree>
    <p:extLst>
      <p:ext uri="{BB962C8B-B14F-4D97-AF65-F5344CB8AC3E}">
        <p14:creationId xmlns:p14="http://schemas.microsoft.com/office/powerpoint/2010/main" val="266805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(V)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34265" y="2707032"/>
            <a:ext cx="10961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A{12}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2931" y="2768589"/>
            <a:ext cx="2857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(12 A in a row)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2320" y="1484219"/>
            <a:ext cx="7721600" cy="747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{}</a:t>
            </a:r>
            <a:r>
              <a:rPr lang="en-US" dirty="0"/>
              <a:t>  : specify a range of numbers to repeat the match of the immediately preceding character.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34265" y="3230252"/>
            <a:ext cx="16145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A{10,12}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72930" y="3291809"/>
            <a:ext cx="3263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(10-12 A in a row)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46965" y="3725552"/>
            <a:ext cx="11985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A{10,}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5630" y="3787109"/>
            <a:ext cx="316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(&gt;=10 A in a row)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B666F-CFA7-51D5-0BFE-5C943A12E47E}"/>
              </a:ext>
            </a:extLst>
          </p:cNvPr>
          <p:cNvSpPr txBox="1"/>
          <p:nvPr/>
        </p:nvSpPr>
        <p:spPr>
          <a:xfrm>
            <a:off x="179043" y="294143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95022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457"/>
            <a:ext cx="8229600" cy="579740"/>
          </a:xfrm>
        </p:spPr>
        <p:txBody>
          <a:bodyPr/>
          <a:lstStyle/>
          <a:p>
            <a:r>
              <a:rPr lang="en-US" dirty="0"/>
              <a:t>Regular expression (VI)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200" y="1123163"/>
            <a:ext cx="7721600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831" y="185360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|: 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1130" y="2933635"/>
            <a:ext cx="151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 err="1"/>
              <a:t>hello|hi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227830" y="5410964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C0FC5-3112-2C4E-A1DF-D2AF30181B7A}"/>
              </a:ext>
            </a:extLst>
          </p:cNvPr>
          <p:cNvSpPr txBox="1"/>
          <p:nvPr/>
        </p:nvSpPr>
        <p:spPr>
          <a:xfrm>
            <a:off x="2665110" y="2981731"/>
            <a:ext cx="4471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either hello or hi in the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89979-9401-C797-0687-ECB71E6F488D}"/>
              </a:ext>
            </a:extLst>
          </p:cNvPr>
          <p:cNvSpPr txBox="1"/>
          <p:nvPr/>
        </p:nvSpPr>
        <p:spPr>
          <a:xfrm>
            <a:off x="179043" y="294143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68797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12031"/>
            <a:ext cx="8229600" cy="579740"/>
          </a:xfrm>
        </p:spPr>
        <p:txBody>
          <a:bodyPr/>
          <a:lstStyle/>
          <a:p>
            <a:r>
              <a:rPr lang="en-US" dirty="0">
                <a:latin typeface="+mj-lt"/>
              </a:rPr>
              <a:t>Today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05618" y="1301252"/>
            <a:ext cx="6834615" cy="29504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What is Unix?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Why do we need to learn Unix?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Useful commands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is one of Operating Systems (OSs)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32" y="994632"/>
            <a:ext cx="3382068" cy="33820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2084" y="4517887"/>
            <a:ext cx="292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OS, Linux, 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9193" y="4050846"/>
            <a:ext cx="9284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/>
              <a:t>www.cj-computers.com</a:t>
            </a:r>
            <a:endParaRPr lang="en-US" sz="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639" y="841556"/>
            <a:ext cx="1849919" cy="2737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25701" y="3180007"/>
            <a:ext cx="788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wikipedia.com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022395" y="3579436"/>
            <a:ext cx="2689839" cy="1392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Control Hardware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Run Applications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Manage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577"/>
            <a:ext cx="8229600" cy="579740"/>
          </a:xfrm>
        </p:spPr>
        <p:txBody>
          <a:bodyPr/>
          <a:lstStyle/>
          <a:p>
            <a:r>
              <a:rPr lang="en-US" dirty="0">
                <a:latin typeface="+mn-lt"/>
              </a:rPr>
              <a:t>Parts of Unix OS</a:t>
            </a:r>
          </a:p>
        </p:txBody>
      </p:sp>
      <p:sp>
        <p:nvSpPr>
          <p:cNvPr id="5" name="Oval 4"/>
          <p:cNvSpPr/>
          <p:nvPr/>
        </p:nvSpPr>
        <p:spPr>
          <a:xfrm>
            <a:off x="1587077" y="2594829"/>
            <a:ext cx="302847" cy="302847"/>
          </a:xfrm>
          <a:prstGeom prst="ellipse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01814" y="2309566"/>
            <a:ext cx="873370" cy="873370"/>
          </a:xfrm>
          <a:prstGeom prst="ellipse">
            <a:avLst/>
          </a:prstGeom>
          <a:noFill/>
          <a:ln w="28575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7952" y="1795704"/>
            <a:ext cx="1901094" cy="1901094"/>
          </a:xfrm>
          <a:prstGeom prst="ellipse">
            <a:avLst/>
          </a:prstGeom>
          <a:noFill/>
          <a:ln w="28575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6331" y="1314083"/>
            <a:ext cx="2864339" cy="2864339"/>
          </a:xfrm>
          <a:prstGeom prst="ellipse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95973" y="2547881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9986" y="2280259"/>
            <a:ext cx="61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0400" y="1747386"/>
            <a:ext cx="121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build-in</a:t>
            </a:r>
          </a:p>
          <a:p>
            <a:pPr algn="ctr"/>
            <a:r>
              <a:rPr lang="en-US" dirty="0"/>
              <a:t>commands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1596" y="1379908"/>
            <a:ext cx="13138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464311" y="922981"/>
            <a:ext cx="5543061" cy="3949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kernel</a:t>
            </a:r>
            <a:r>
              <a:rPr lang="en-US" dirty="0"/>
              <a:t> (k) - provides the basic software connection to the hardware, managing memory, schedules, and input/output.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shell</a:t>
            </a:r>
            <a:r>
              <a:rPr lang="en-US" b="1" dirty="0"/>
              <a:t> </a:t>
            </a:r>
            <a:r>
              <a:rPr lang="en-US" dirty="0"/>
              <a:t>- as an interpreter to translate commands and pass them to the kernel for execution.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17375E"/>
                </a:solidFill>
              </a:rPr>
              <a:t>build-in commands</a:t>
            </a:r>
            <a:r>
              <a:rPr lang="en-US" dirty="0"/>
              <a:t> - are the built-in system utilities that provide users basic functions, such as content listing (ls), file copying (cp).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17375E"/>
                </a:solidFill>
              </a:rPr>
              <a:t>applications</a:t>
            </a:r>
            <a:r>
              <a:rPr lang="en-US" dirty="0"/>
              <a:t> - are additional application programs.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pic>
        <p:nvPicPr>
          <p:cNvPr id="24" name="Picture 23" descr="j031677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58" y="1486870"/>
            <a:ext cx="797075" cy="5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7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16448</TotalTime>
  <Words>2488</Words>
  <Application>Microsoft Macintosh PowerPoint</Application>
  <PresentationFormat>On-screen Show (16:9)</PresentationFormat>
  <Paragraphs>568</Paragraphs>
  <Slides>44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Courier</vt:lpstr>
      <vt:lpstr>Courier New</vt:lpstr>
      <vt:lpstr>Office Theme</vt:lpstr>
      <vt:lpstr>Worksheet</vt:lpstr>
      <vt:lpstr>Topic 2: Unix  Bioinformatics Applications (PLPTH813)</vt:lpstr>
      <vt:lpstr>topic I – basis for command-line analysis</vt:lpstr>
      <vt:lpstr>More regex characters</vt:lpstr>
      <vt:lpstr>Regular expression</vt:lpstr>
      <vt:lpstr>Regular expression (V)</vt:lpstr>
      <vt:lpstr>Regular expression (VI)</vt:lpstr>
      <vt:lpstr>Today</vt:lpstr>
      <vt:lpstr>Unix is one of Operating Systems (OSs)</vt:lpstr>
      <vt:lpstr>Parts of Unix OS</vt:lpstr>
      <vt:lpstr>Evolution of UNIX-based Operating Systems</vt:lpstr>
      <vt:lpstr>Linux Distributions</vt:lpstr>
      <vt:lpstr>Unix philosophy</vt:lpstr>
      <vt:lpstr>Why do we need to learn Unix?</vt:lpstr>
      <vt:lpstr>The terminal emulator</vt:lpstr>
      <vt:lpstr>Imagining</vt:lpstr>
      <vt:lpstr>file systems</vt:lpstr>
      <vt:lpstr>Example datasets</vt:lpstr>
      <vt:lpstr>Directories and files</vt:lpstr>
      <vt:lpstr>cd, mkdir, pwd</vt:lpstr>
      <vt:lpstr>ls</vt:lpstr>
      <vt:lpstr>File information</vt:lpstr>
      <vt:lpstr>chmod</vt:lpstr>
      <vt:lpstr>cp, mv, rm</vt:lpstr>
      <vt:lpstr>contents of files</vt:lpstr>
      <vt:lpstr>head/tail</vt:lpstr>
      <vt:lpstr>more/less</vt:lpstr>
      <vt:lpstr>cat</vt:lpstr>
      <vt:lpstr>paste</vt:lpstr>
      <vt:lpstr>wc</vt:lpstr>
      <vt:lpstr>grep</vt:lpstr>
      <vt:lpstr>grep examples</vt:lpstr>
      <vt:lpstr>grep examples using regular expression</vt:lpstr>
      <vt:lpstr>cut</vt:lpstr>
      <vt:lpstr>The concept of “pipe”</vt:lpstr>
      <vt:lpstr>Problem</vt:lpstr>
      <vt:lpstr>Pipe example</vt:lpstr>
      <vt:lpstr>sort - sort lines of text files</vt:lpstr>
      <vt:lpstr>find - search for files in a directory hierarchy</vt:lpstr>
      <vt:lpstr>sed -  a stream editor used for modifying files in unix</vt:lpstr>
      <vt:lpstr>wget</vt:lpstr>
      <vt:lpstr>Chinese Zodiac</vt:lpstr>
      <vt:lpstr>date, cal, sleep</vt:lpstr>
      <vt:lpstr>history, clear</vt:lpstr>
      <vt:lpstr>man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173</cp:revision>
  <dcterms:created xsi:type="dcterms:W3CDTF">2014-12-15T18:58:14Z</dcterms:created>
  <dcterms:modified xsi:type="dcterms:W3CDTF">2025-01-23T14:09:01Z</dcterms:modified>
</cp:coreProperties>
</file>