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257" r:id="rId4"/>
    <p:sldId id="294" r:id="rId5"/>
    <p:sldId id="261" r:id="rId6"/>
    <p:sldId id="270" r:id="rId7"/>
    <p:sldId id="263" r:id="rId8"/>
    <p:sldId id="262" r:id="rId9"/>
    <p:sldId id="281" r:id="rId10"/>
    <p:sldId id="271" r:id="rId11"/>
    <p:sldId id="265" r:id="rId12"/>
    <p:sldId id="266" r:id="rId13"/>
    <p:sldId id="295" r:id="rId14"/>
    <p:sldId id="296" r:id="rId15"/>
    <p:sldId id="282" r:id="rId16"/>
    <p:sldId id="273" r:id="rId17"/>
    <p:sldId id="258" r:id="rId18"/>
    <p:sldId id="260" r:id="rId19"/>
    <p:sldId id="267" r:id="rId20"/>
    <p:sldId id="274" r:id="rId21"/>
    <p:sldId id="280" r:id="rId22"/>
    <p:sldId id="275" r:id="rId23"/>
    <p:sldId id="277" r:id="rId24"/>
    <p:sldId id="278" r:id="rId25"/>
    <p:sldId id="300" r:id="rId26"/>
    <p:sldId id="298" r:id="rId27"/>
    <p:sldId id="297" r:id="rId28"/>
    <p:sldId id="303" r:id="rId29"/>
    <p:sldId id="301" r:id="rId30"/>
    <p:sldId id="264" r:id="rId31"/>
    <p:sldId id="287" r:id="rId32"/>
    <p:sldId id="302" r:id="rId33"/>
    <p:sldId id="299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5769" autoAdjust="0"/>
  </p:normalViewPr>
  <p:slideViewPr>
    <p:cSldViewPr snapToGrid="0" snapToObjects="1">
      <p:cViewPr varScale="1">
        <p:scale>
          <a:sx n="113" d="100"/>
          <a:sy n="113" d="100"/>
        </p:scale>
        <p:origin x="2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236E-B7B2-F54A-968C-2E0E5426521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E918-F3D0-D34C-9F74-E70926B4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2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2A3F-A8B9-B446-B6FF-8411CE9A2600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355-AA18-DD4F-A1E8-BE87AE1E67DD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BDAD-338B-324E-9906-77BF3D95211E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9194-9EDB-3648-9B40-069DD11A3612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71A-98EF-5A4B-8668-1965FEBE2881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0E9-E677-C847-AEC4-1AF0786D7686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CE96-8D77-A145-ADFF-00F70D6FE548}" type="datetime1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37E-6B26-7547-A95E-97092FB7F97B}" type="datetime1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EA75-B236-A342-8ADB-BC56790A0B6F}" type="datetime1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8A92-60B6-9F4F-AB23-4427BE873A63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044-7F11-0541-8544-0BA0276A2A2F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C6B-4CA4-974D-986F-7B5B9C5B1F8F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videoplayer/embed/RE3RKR7?pid=ocpVideo1-innerdiv-oneplayer&amp;postJsllMsg=true&amp;maskLevel=20&amp;reporting=true&amp;market=en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iTIDgeja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iu.edu/d/afdc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1092201"/>
            <a:ext cx="8267700" cy="2183564"/>
          </a:xfrm>
        </p:spPr>
        <p:txBody>
          <a:bodyPr>
            <a:normAutofit/>
          </a:bodyPr>
          <a:lstStyle/>
          <a:p>
            <a:r>
              <a:rPr lang="en-US" sz="4000" dirty="0"/>
              <a:t>Text editors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1/19/2023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 generate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80" y="4585419"/>
            <a:ext cx="5583740" cy="1009096"/>
          </a:xfrm>
        </p:spPr>
        <p:txBody>
          <a:bodyPr/>
          <a:lstStyle/>
          <a:p>
            <a:r>
              <a:rPr lang="en-US" dirty="0"/>
              <a:t>copy and paste to a text editor (e.g. vi)</a:t>
            </a:r>
          </a:p>
          <a:p>
            <a:r>
              <a:rPr lang="en-US" dirty="0"/>
              <a:t>save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64" y="1676705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function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6" y="1123519"/>
            <a:ext cx="4514866" cy="232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Q1: =</a:t>
            </a:r>
            <a:r>
              <a:rPr lang="en-US" sz="2000" b="1" dirty="0">
                <a:solidFill>
                  <a:srgbClr val="17375E"/>
                </a:solidFill>
              </a:rPr>
              <a:t>AVERAGE</a:t>
            </a:r>
            <a:r>
              <a:rPr lang="en-US" sz="2000" dirty="0"/>
              <a:t>(B3:B7)</a:t>
            </a:r>
          </a:p>
          <a:p>
            <a:pPr marL="0" indent="0">
              <a:buNone/>
            </a:pPr>
            <a:r>
              <a:rPr lang="en-US" sz="2000" dirty="0"/>
              <a:t>Q2: =</a:t>
            </a:r>
            <a:r>
              <a:rPr lang="en-US" sz="20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"&gt;20")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2000" b="1" dirty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2000" dirty="0"/>
              <a:t>2. =</a:t>
            </a:r>
            <a:r>
              <a:rPr lang="en-US" sz="20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2000" dirty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1047625"/>
            <a:ext cx="4429828" cy="4151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53" y="4647759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7740" y="197095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               Q4</a:t>
            </a: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3" y="3447319"/>
            <a:ext cx="3398901" cy="333553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AB16-121E-A74D-A979-FD3BA02E7E4A}"/>
              </a:ext>
            </a:extLst>
          </p:cNvPr>
          <p:cNvSpPr txBox="1"/>
          <p:nvPr/>
        </p:nvSpPr>
        <p:spPr>
          <a:xfrm>
            <a:off x="4472351" y="5279132"/>
            <a:ext cx="4514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VLOOKUP</a:t>
            </a:r>
            <a:r>
              <a:rPr lang="en-US" sz="1600" dirty="0"/>
              <a:t>(What you want to look up, where you want to look for it, the column number in the range containing the value to return, Approximate or Exact match – indicated as 1/TRUE, or 0/FALSE).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815DF-97E2-F342-9929-9E3E457C0F7E}"/>
              </a:ext>
            </a:extLst>
          </p:cNvPr>
          <p:cNvSpPr txBox="1"/>
          <p:nvPr/>
        </p:nvSpPr>
        <p:spPr>
          <a:xfrm>
            <a:off x="4572000" y="6397681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XLOOKUP</a:t>
            </a:r>
            <a:r>
              <a:rPr lang="en-US" dirty="0">
                <a:hlinkClick r:id="rId4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936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/>
              <a:t>max/min/average/sum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/left/right</a:t>
            </a:r>
          </a:p>
          <a:p>
            <a:r>
              <a:rPr lang="en-US" sz="2800" dirty="0"/>
              <a:t>if/</a:t>
            </a:r>
            <a:r>
              <a:rPr lang="en-US" sz="2800" dirty="0" err="1"/>
              <a:t>countif</a:t>
            </a:r>
            <a:endParaRPr lang="en-US" sz="2800" dirty="0"/>
          </a:p>
          <a:p>
            <a:r>
              <a:rPr lang="en-US" sz="2800" dirty="0"/>
              <a:t>&gt;, &lt;, =</a:t>
            </a:r>
          </a:p>
          <a:p>
            <a:r>
              <a:rPr lang="en-US" sz="2800" dirty="0"/>
              <a:t>&amp; (concatenate)</a:t>
            </a:r>
          </a:p>
          <a:p>
            <a:r>
              <a:rPr lang="en-US" sz="2800" dirty="0" err="1"/>
              <a:t>vlookup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96154" y="5430933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Functions can be combined.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14181" y="2257617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38"/>
            <a:ext cx="8229600" cy="1043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2726743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15" y="5442294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38"/>
            <a:ext cx="8229600" cy="1043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 (e.g., Genome = genome = genomes = Genomes).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251084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of 3,000 rice varieties.  - 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15" y="5929157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174845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BBEdit (Mac) Notepad++ (PC):</a:t>
            </a:r>
            <a:r>
              <a:rPr lang="en-US" sz="2800" i="1" dirty="0"/>
              <a:t> </a:t>
            </a:r>
            <a:r>
              <a:rPr lang="en-US" sz="2800" dirty="0"/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09158"/>
          </a:xfrm>
        </p:spPr>
        <p:txBody>
          <a:bodyPr/>
          <a:lstStyle/>
          <a:p>
            <a:r>
              <a:rPr lang="en-US" dirty="0"/>
              <a:t>BBEdit</a:t>
            </a:r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9" y="1612340"/>
            <a:ext cx="7816850" cy="1981867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3" y="2755013"/>
            <a:ext cx="8498021" cy="392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8779" y="969650"/>
            <a:ext cx="8889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784"/>
            <a:ext cx="7710515" cy="92710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Regular expression </a:t>
            </a:r>
            <a:r>
              <a:rPr lang="en-US" dirty="0"/>
              <a:t>(regex or </a:t>
            </a:r>
            <a:r>
              <a:rPr lang="en-US" dirty="0" err="1"/>
              <a:t>regexp</a:t>
            </a:r>
            <a:r>
              <a:rPr lang="en-US" dirty="0"/>
              <a:t>) is a sequence of characters that forms a search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8366" y="282038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Genome or genomes: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[</a:t>
            </a:r>
            <a:r>
              <a:rPr lang="en-US" sz="3600" dirty="0" err="1"/>
              <a:t>gG</a:t>
            </a:r>
            <a:r>
              <a:rPr lang="en-US" sz="3600" dirty="0"/>
              <a:t>]</a:t>
            </a:r>
            <a:r>
              <a:rPr lang="en-US" sz="3600" dirty="0" err="1"/>
              <a:t>enomes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883" y="511577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[] </a:t>
            </a:r>
            <a:r>
              <a:rPr lang="en-US" sz="2400" dirty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BBEdit – more examples</a:t>
            </a:r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1219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91980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3" y="183232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25502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\n</a:t>
            </a:r>
            <a:r>
              <a:rPr lang="en-US" dirty="0"/>
              <a:t>: end of line character (line separator)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05" y="4267876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participation 15.01%, Homework 15.03%, Midterm Exam 20.10%, Project 20.10%, Final Exam 30.01%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684" y="4748854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\.[0-9][0-9]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7375E"/>
                  </a:solidFill>
                </a:rPr>
                <a:t>\.</a:t>
              </a:r>
              <a:r>
                <a:rPr lang="en-US" dirty="0"/>
                <a:t>: the character of “.”</a:t>
              </a:r>
            </a:p>
            <a:p>
              <a:r>
                <a:rPr lang="en-US" b="1" dirty="0">
                  <a:solidFill>
                    <a:srgbClr val="17375E"/>
                  </a:solidFill>
                </a:rPr>
                <a:t>.</a:t>
              </a:r>
              <a:r>
                <a:rPr lang="en-US" dirty="0"/>
                <a:t>  : any character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457200" y="1408651"/>
            <a:ext cx="79199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0" y="93477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457200" y="5830997"/>
            <a:ext cx="7843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00"/>
          </a:xfrm>
        </p:spPr>
        <p:txBody>
          <a:bodyPr>
            <a:normAutofit/>
          </a:bodyPr>
          <a:lstStyle/>
          <a:p>
            <a:r>
              <a:rPr lang="en-US" sz="3200" dirty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1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0" y="1255903"/>
            <a:ext cx="2097054" cy="136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88" y="4657365"/>
            <a:ext cx="2236905" cy="1998303"/>
          </a:xfrm>
          <a:prstGeom prst="rect">
            <a:avLst/>
          </a:prstGeom>
        </p:spPr>
      </p:pic>
      <p:pic>
        <p:nvPicPr>
          <p:cNvPr id="10" name="Picture 9" descr="Screenshot 2016-04-06 01.09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79" y="1111438"/>
            <a:ext cx="3898480" cy="1366945"/>
          </a:xfrm>
          <a:prstGeom prst="rect">
            <a:avLst/>
          </a:prstGeom>
        </p:spPr>
      </p:pic>
      <p:pic>
        <p:nvPicPr>
          <p:cNvPr id="13" name="Picture 12" descr="A cover of a book&#10;&#10;Description automatically generated with low confidence">
            <a:extLst>
              <a:ext uri="{FF2B5EF4-FFF2-40B4-BE49-F238E27FC236}">
                <a16:creationId xmlns:a16="http://schemas.microsoft.com/office/drawing/2014/main" id="{31CD4765-AC23-E140-9B16-614E4A3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46" y="2999130"/>
            <a:ext cx="2051658" cy="2625785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id="{89F4CE5C-266D-B546-9801-39D541025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75" y="1047625"/>
            <a:ext cx="2298531" cy="191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5A6A3-DABE-924A-BD43-E732380C2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475" y="2963227"/>
            <a:ext cx="2267459" cy="988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26553-80CC-E541-9EA1-43FCE4B4B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218" y="4052140"/>
            <a:ext cx="2051658" cy="260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AEFF9-CE2F-B001-52BD-EC1E0DC4D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852" y="2578682"/>
            <a:ext cx="1862225" cy="20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1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98" y="1258775"/>
            <a:ext cx="4229101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88924" y="1301025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13578"/>
              </p:ext>
            </p:extLst>
          </p:nvPr>
        </p:nvGraphicFramePr>
        <p:xfrm>
          <a:off x="5016499" y="218152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403"/>
              </p:ext>
            </p:extLst>
          </p:nvPr>
        </p:nvGraphicFramePr>
        <p:xfrm>
          <a:off x="5016499" y="3965710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88924" y="3077550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Potato	apple	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88924" y="4993620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apple</a:t>
            </a:r>
          </a:p>
          <a:p>
            <a:pPr marL="0" indent="0">
              <a:buFont typeface="Arial"/>
              <a:buNone/>
            </a:pPr>
            <a:r>
              <a:rPr lang="en-US" dirty="0"/>
              <a:t>orange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065"/>
            <a:ext cx="8229600" cy="1117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^</a:t>
            </a:r>
            <a:r>
              <a:rPr lang="en-US" sz="2800" dirty="0"/>
              <a:t> beginnings</a:t>
            </a:r>
          </a:p>
          <a:p>
            <a:r>
              <a:rPr lang="en-US" sz="2800" b="1" dirty="0">
                <a:solidFill>
                  <a:srgbClr val="17375E"/>
                </a:solidFill>
              </a:rPr>
              <a:t>$</a:t>
            </a:r>
            <a:r>
              <a:rPr lang="en-US" sz="2800" dirty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2314209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apple</a:t>
            </a:r>
          </a:p>
          <a:p>
            <a:pPr marL="0" indent="0">
              <a:buFont typeface="Arial"/>
              <a:buNone/>
            </a:pPr>
            <a:r>
              <a:rPr lang="en-US" dirty="0"/>
              <a:t>orange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18338"/>
              </p:ext>
            </p:extLst>
          </p:nvPr>
        </p:nvGraphicFramePr>
        <p:xfrm>
          <a:off x="762000" y="399395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5120620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-Potato</a:t>
            </a:r>
          </a:p>
          <a:p>
            <a:pPr marL="0" indent="0">
              <a:buFont typeface="Arial"/>
              <a:buNone/>
            </a:pPr>
            <a:r>
              <a:rPr lang="en-US" dirty="0"/>
              <a:t>-apple</a:t>
            </a:r>
          </a:p>
          <a:p>
            <a:pPr marL="0" indent="0">
              <a:buFont typeface="Arial"/>
              <a:buNone/>
            </a:pPr>
            <a:r>
              <a:rPr lang="en-US" dirty="0"/>
              <a:t>-orange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2314209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apple</a:t>
            </a:r>
          </a:p>
          <a:p>
            <a:pPr marL="0" indent="0">
              <a:buFont typeface="Arial"/>
              <a:buNone/>
            </a:pPr>
            <a:r>
              <a:rPr lang="en-US" dirty="0"/>
              <a:t>orange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31828"/>
              </p:ext>
            </p:extLst>
          </p:nvPr>
        </p:nvGraphicFramePr>
        <p:xfrm>
          <a:off x="4737100" y="399395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5120620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Potatos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apples</a:t>
            </a:r>
          </a:p>
          <a:p>
            <a:pPr marL="0" indent="0">
              <a:buFont typeface="Arial"/>
              <a:buNone/>
            </a:pPr>
            <a:r>
              <a:rPr lang="en-US" dirty="0"/>
              <a:t>oranges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9325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/>
              <a:t>d</a:t>
            </a:r>
            <a:r>
              <a:rPr lang="en-US" dirty="0"/>
              <a:t>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331739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 have 5 apples.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42931"/>
              </p:ext>
            </p:extLst>
          </p:nvPr>
        </p:nvGraphicFramePr>
        <p:xfrm>
          <a:off x="4432300" y="420275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24044"/>
              </p:ext>
            </p:extLst>
          </p:nvPr>
        </p:nvGraphicFramePr>
        <p:xfrm>
          <a:off x="1028700" y="419314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5297478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 have a lot of apples.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3307775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 have 5 apples.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5287861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have 5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238055"/>
            <a:ext cx="7721600" cy="162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+</a:t>
            </a:r>
            <a:r>
              <a:rPr lang="en-US" sz="2800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?</a:t>
            </a:r>
            <a:r>
              <a:rPr lang="en-US" sz="2800" dirty="0"/>
              <a:t> :  0 or 1 previous regular expression</a:t>
            </a:r>
            <a:endParaRPr lang="en-US" sz="28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.</a:t>
            </a:r>
            <a:r>
              <a:rPr lang="en-US" sz="2800" dirty="0"/>
              <a:t>  : any character except \n \r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1029"/>
              </p:ext>
            </p:extLst>
          </p:nvPr>
        </p:nvGraphicFramePr>
        <p:xfrm>
          <a:off x="3238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3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3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</a:t>
            </a:r>
            <a:r>
              <a:rPr lang="en-US" dirty="0" err="1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61851"/>
              </p:ext>
            </p:extLst>
          </p:nvPr>
        </p:nvGraphicFramePr>
        <p:xfrm>
          <a:off x="32829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4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4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83090"/>
              </p:ext>
            </p:extLst>
          </p:nvPr>
        </p:nvGraphicFramePr>
        <p:xfrm>
          <a:off x="62293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8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8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</a:t>
            </a:r>
            <a:r>
              <a:rPr lang="en-US" dirty="0" err="1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599" y="162497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" y="2542697"/>
            <a:ext cx="2198160" cy="56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7424" y="2063810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889" y="2533942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8158" y="3410522"/>
            <a:ext cx="160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201[2-4]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824" y="3472078"/>
            <a:ext cx="32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2012, 2013, 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9463" y="4895391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8129" y="4956947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830" y="4203312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9463" y="5418611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8129" y="5480167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2163" y="5913911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0829" y="5975467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599" y="162497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0" y="2537115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364458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09" y="3692676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5C02-CFE0-0342-AC4C-1E093D0ABFD6}"/>
              </a:ext>
            </a:extLst>
          </p:cNvPr>
          <p:cNvSpPr txBox="1"/>
          <p:nvPr/>
        </p:nvSpPr>
        <p:spPr>
          <a:xfrm>
            <a:off x="3104769" y="2077595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K-[Ss]</a:t>
            </a:r>
            <a:r>
              <a:rPr lang="en-US" sz="3600" dirty="0" err="1"/>
              <a:t>tate|KSU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44FE-C0DA-434C-B521-21ECA2361811}"/>
              </a:ext>
            </a:extLst>
          </p:cNvPr>
          <p:cNvSpPr txBox="1"/>
          <p:nvPr/>
        </p:nvSpPr>
        <p:spPr>
          <a:xfrm>
            <a:off x="3594583" y="3822700"/>
            <a:ext cx="195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^[AGCT]+</a:t>
            </a:r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76"/>
            <a:ext cx="8229600" cy="2082224"/>
          </a:xfrm>
        </p:spPr>
        <p:txBody>
          <a:bodyPr/>
          <a:lstStyle/>
          <a:p>
            <a:r>
              <a:rPr lang="en-US" dirty="0"/>
              <a:t>Regular expression is for pattern searches</a:t>
            </a:r>
          </a:p>
          <a:p>
            <a:r>
              <a:rPr lang="en-US" dirty="0"/>
              <a:t>It is commonly employed in programming languages</a:t>
            </a:r>
          </a:p>
          <a:p>
            <a:r>
              <a:rPr lang="en-US" dirty="0"/>
              <a:t>The rules vary depending on the specific implementation (or programming languages or versions)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0" y="3898900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Does Google provide search with regular expressions?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22748" y="4895334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141474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BBEdit (Mac) Notepad++ (PC):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vi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another text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4F5-3FD9-0C4D-BE25-CB0041D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  <a:br>
              <a:rPr lang="en-US" dirty="0"/>
            </a:br>
            <a:r>
              <a:rPr lang="en-US" dirty="0"/>
              <a:t> - fast and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141-49E6-AC41-9D3D-86BFDC1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D11438-A89E-134C-BC73-2AAFB024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1344083"/>
            <a:ext cx="2751667" cy="186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9DA7-383B-FE4B-B99F-FBDFE1035E5B}"/>
              </a:ext>
            </a:extLst>
          </p:cNvPr>
          <p:cNvSpPr txBox="1"/>
          <p:nvPr/>
        </p:nvSpPr>
        <p:spPr>
          <a:xfrm>
            <a:off x="3750734" y="1803746"/>
            <a:ext cx="466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Unix/Linux system, any “words” typed are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4DDE7-AE57-7440-92EA-81C100EFD4AD}"/>
              </a:ext>
            </a:extLst>
          </p:cNvPr>
          <p:cNvSpPr txBox="1"/>
          <p:nvPr/>
        </p:nvSpPr>
        <p:spPr>
          <a:xfrm>
            <a:off x="607101" y="3429000"/>
            <a:ext cx="643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can we do if we need to type data or codes?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FD8DE-64A7-F249-8856-9AC6916C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90665"/>
            <a:ext cx="2793194" cy="1884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22C76-CAD8-B745-B728-B7B3BB4B4C27}"/>
              </a:ext>
            </a:extLst>
          </p:cNvPr>
          <p:cNvSpPr txBox="1"/>
          <p:nvPr/>
        </p:nvSpPr>
        <p:spPr>
          <a:xfrm>
            <a:off x="607101" y="5958458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</a:t>
            </a:r>
            <a:r>
              <a:rPr lang="en-US" dirty="0"/>
              <a:t> is a command to execute a program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C25D9-3F02-A946-BA7A-6BA4D85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33" y="3890664"/>
            <a:ext cx="2793194" cy="18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2296715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BBEdit (Mac) Notepad++ (PC):</a:t>
            </a:r>
            <a:r>
              <a:rPr lang="en-US" sz="2800" i="1" dirty="0"/>
              <a:t> </a:t>
            </a:r>
            <a:r>
              <a:rPr lang="en-US" sz="2800" dirty="0"/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vi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a powerful text editor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556" y="1351284"/>
            <a:ext cx="77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to understand the tools used to edit text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637"/>
            <a:ext cx="8229600" cy="2441364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D2757B-3E5F-FE46-9C85-B9E030C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82" y="3493061"/>
            <a:ext cx="4754576" cy="32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Actions in command 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7" y="2198050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566334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3479800"/>
            <a:ext cx="729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>
                <a:solidFill>
                  <a:schemeClr val="tx1"/>
                </a:solidFill>
              </a:rPr>
              <a:t> contents for example by lines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4196833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CF19-D607-C04F-8853-72739092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E57-8965-C84F-80D6-1924DF06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B4A7A2-4624-8C49-B62B-798CBB1A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5" y="1047625"/>
            <a:ext cx="5354197" cy="567385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33B5C3F-6D4D-D242-9ED9-B9639AD8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2482850"/>
            <a:ext cx="33655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C8F2E-745C-D64C-B3A5-C46E95520779}"/>
              </a:ext>
            </a:extLst>
          </p:cNvPr>
          <p:cNvSpPr txBox="1"/>
          <p:nvPr/>
        </p:nvSpPr>
        <p:spPr>
          <a:xfrm>
            <a:off x="5657850" y="211351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command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E784D-232B-724E-9D29-63529F529698}"/>
              </a:ext>
            </a:extLst>
          </p:cNvPr>
          <p:cNvSpPr txBox="1"/>
          <p:nvPr/>
        </p:nvSpPr>
        <p:spPr>
          <a:xfrm>
            <a:off x="356986" y="1550591"/>
            <a:ext cx="1951500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79DEC-A035-934B-8330-DCB9D6474842}"/>
              </a:ext>
            </a:extLst>
          </p:cNvPr>
          <p:cNvCxnSpPr/>
          <p:nvPr/>
        </p:nvCxnSpPr>
        <p:spPr>
          <a:xfrm>
            <a:off x="2983042" y="4129790"/>
            <a:ext cx="1543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B2EF8-A1E7-974E-91AF-C9988FC6F96B}"/>
              </a:ext>
            </a:extLst>
          </p:cNvPr>
          <p:cNvCxnSpPr>
            <a:cxnSpLocks/>
          </p:cNvCxnSpPr>
          <p:nvPr/>
        </p:nvCxnSpPr>
        <p:spPr>
          <a:xfrm>
            <a:off x="5657850" y="3045502"/>
            <a:ext cx="336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122BA-1128-6E44-97D4-384046844C9E}"/>
              </a:ext>
            </a:extLst>
          </p:cNvPr>
          <p:cNvCxnSpPr>
            <a:cxnSpLocks/>
          </p:cNvCxnSpPr>
          <p:nvPr/>
        </p:nvCxnSpPr>
        <p:spPr>
          <a:xfrm>
            <a:off x="5657850" y="4059836"/>
            <a:ext cx="262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D523B6-CAD7-8440-BEAC-5E709FC40BD5}"/>
              </a:ext>
            </a:extLst>
          </p:cNvPr>
          <p:cNvSpPr/>
          <p:nvPr/>
        </p:nvSpPr>
        <p:spPr>
          <a:xfrm>
            <a:off x="6159344" y="5571172"/>
            <a:ext cx="2205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https://kb.iu.edu/d/afdc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7722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C91B-E889-2144-B8C2-DF45245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Atom (</a:t>
            </a:r>
            <a:r>
              <a:rPr lang="en-US" sz="3600" dirty="0" err="1"/>
              <a:t>atom.io</a:t>
            </a:r>
            <a:r>
              <a:rPr lang="en-US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0070-2EE5-0643-89C7-800A711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253C023D-2B0A-5E42-979E-67DAA8D3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37" y="2990368"/>
            <a:ext cx="5023093" cy="3193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85D10-3054-C942-9E04-89AED2A41C16}"/>
              </a:ext>
            </a:extLst>
          </p:cNvPr>
          <p:cNvSpPr txBox="1"/>
          <p:nvPr/>
        </p:nvSpPr>
        <p:spPr>
          <a:xfrm>
            <a:off x="2170837" y="1310247"/>
            <a:ext cx="5384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modern desktop text editor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control through git and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3398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7271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12512" y="4232696"/>
            <a:ext cx="8447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PC, download the software "</a:t>
            </a:r>
            <a:r>
              <a:rPr lang="en-US" sz="28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800" dirty="0">
                <a:solidFill>
                  <a:srgbClr val="FF0000"/>
                </a:solidFill>
              </a:rPr>
              <a:t>" and "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for mac, download "</a:t>
            </a:r>
            <a:r>
              <a:rPr lang="en-US" sz="28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text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92375"/>
            <a:ext cx="5783028" cy="2863975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1333500"/>
            <a:ext cx="6812199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020165"/>
            <a:ext cx="7819409" cy="56724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Flat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dirty="0"/>
              <a:t>ASCII (American Standard Code for Information Interchange, 128 characters) </a:t>
            </a:r>
          </a:p>
          <a:p>
            <a:pPr>
              <a:buFontTx/>
              <a:buChar char="-"/>
            </a:pPr>
            <a:r>
              <a:rPr lang="en-US" dirty="0"/>
              <a:t>No rich format control (e.g. bold or Italics,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Easy for sharing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r>
              <a:rPr lang="en-US" b="1" dirty="0"/>
              <a:t>The organization of data in a text file</a:t>
            </a:r>
          </a:p>
          <a:p>
            <a:pPr marL="457200" indent="-457200">
              <a:buAutoNum type="arabicPeriod"/>
            </a:pPr>
            <a:r>
              <a:rPr lang="en-US" dirty="0"/>
              <a:t>Most popular formats for tabular data: space or tab separated data file (.txt) and comma-separated values (.</a:t>
            </a:r>
            <a:r>
              <a:rPr lang="en-US" dirty="0" err="1"/>
              <a:t>csv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Most popular format for DNA/protein sequences: FASTA format (.fa, .</a:t>
            </a:r>
            <a:r>
              <a:rPr lang="en-US" dirty="0" err="1"/>
              <a:t>fas</a:t>
            </a:r>
            <a:r>
              <a:rPr lang="en-US" dirty="0"/>
              <a:t>, .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44" y="1058356"/>
            <a:ext cx="5862956" cy="552500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Tab separated file (.txt)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name	age	&gt;30?	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	23	FALSE	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	35	TRUE	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Comma-separated file (.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csv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name,age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,&gt;30?,gender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Josh,23,FALSE,male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Rose,35,TRUE,female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FASTA (.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&gt;Aa1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CCATCTCATCCCTGCGTGTCTCCGACTCAG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&gt;Aa2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CTGAGTCGGAGACACGCAGGGATGAGATGGTT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611" y="1226188"/>
            <a:ext cx="6009502" cy="440562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Notepad or Notepad++ (PC)</a:t>
            </a: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TextEdit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(Mac)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BBEdit (Mac)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vi (Unix and Linux)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Powershell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???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Word (PC and Mac): save as …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Excel (PC and Mac): save as …</a:t>
            </a: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 – end of line (EOL)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33" y="1301218"/>
            <a:ext cx="7619255" cy="4851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EOL:  line feed (LF) and carriage return (CR):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LF: \n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CR: \r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LF: Unix, Linux, OS X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CR: Mac OS up to version 9 and OS-9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CR+LF: Microsoft Windows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http://en.wikipedia.org/wiki/Newline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174845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BBEdit (Mac) Notepad++ (PC):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1740</Words>
  <Application>Microsoft Macintosh PowerPoint</Application>
  <PresentationFormat>On-screen Show (4:3)</PresentationFormat>
  <Paragraphs>325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Text editors  Bioinformatics Applications (PLPTH813)</vt:lpstr>
      <vt:lpstr>Review</vt:lpstr>
      <vt:lpstr>Outline</vt:lpstr>
      <vt:lpstr>Software for text editing</vt:lpstr>
      <vt:lpstr>flat file</vt:lpstr>
      <vt:lpstr>File formats</vt:lpstr>
      <vt:lpstr>Text editors</vt:lpstr>
      <vt:lpstr>Newline – end of line (EOL)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Outline</vt:lpstr>
      <vt:lpstr>BBEdit</vt:lpstr>
      <vt:lpstr>Regular expression</vt:lpstr>
      <vt:lpstr>BBEdit – more examples</vt:lpstr>
      <vt:lpstr>More regex characters</vt:lpstr>
      <vt:lpstr>Regular expression (I)</vt:lpstr>
      <vt:lpstr>Regular expression (II)</vt:lpstr>
      <vt:lpstr>Regular expression (III)</vt:lpstr>
      <vt:lpstr>Regular expression (IV)</vt:lpstr>
      <vt:lpstr>Regular expression (V)</vt:lpstr>
      <vt:lpstr>Regular expression (VI)</vt:lpstr>
      <vt:lpstr>Questions</vt:lpstr>
      <vt:lpstr>Regular expression</vt:lpstr>
      <vt:lpstr>Outline</vt:lpstr>
      <vt:lpstr>vi is a text editor created for the Unix operating system.  - fast and powerful</vt:lpstr>
      <vt:lpstr>vi</vt:lpstr>
      <vt:lpstr>Actions in command mode</vt:lpstr>
      <vt:lpstr>Command list</vt:lpstr>
      <vt:lpstr>Atom (atom.io)</vt:lpstr>
      <vt:lpstr>Goal of today’s lab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129</cp:revision>
  <dcterms:created xsi:type="dcterms:W3CDTF">2014-12-15T18:58:14Z</dcterms:created>
  <dcterms:modified xsi:type="dcterms:W3CDTF">2023-01-19T17:24:48Z</dcterms:modified>
</cp:coreProperties>
</file>