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64" r:id="rId3"/>
    <p:sldId id="257" r:id="rId4"/>
    <p:sldId id="331" r:id="rId5"/>
    <p:sldId id="333" r:id="rId6"/>
    <p:sldId id="271" r:id="rId7"/>
    <p:sldId id="342" r:id="rId8"/>
    <p:sldId id="389" r:id="rId9"/>
    <p:sldId id="341" r:id="rId10"/>
    <p:sldId id="343" r:id="rId11"/>
    <p:sldId id="371" r:id="rId12"/>
    <p:sldId id="387" r:id="rId13"/>
    <p:sldId id="290" r:id="rId14"/>
    <p:sldId id="365" r:id="rId15"/>
    <p:sldId id="344" r:id="rId16"/>
    <p:sldId id="312" r:id="rId17"/>
    <p:sldId id="367" r:id="rId18"/>
    <p:sldId id="366" r:id="rId19"/>
    <p:sldId id="351" r:id="rId20"/>
    <p:sldId id="386" r:id="rId21"/>
    <p:sldId id="357" r:id="rId22"/>
    <p:sldId id="358" r:id="rId23"/>
    <p:sldId id="359" r:id="rId24"/>
    <p:sldId id="352" r:id="rId25"/>
    <p:sldId id="360" r:id="rId26"/>
    <p:sldId id="362" r:id="rId27"/>
    <p:sldId id="369" r:id="rId28"/>
    <p:sldId id="354" r:id="rId29"/>
    <p:sldId id="355" r:id="rId30"/>
    <p:sldId id="368" r:id="rId31"/>
    <p:sldId id="356" r:id="rId32"/>
    <p:sldId id="372" r:id="rId33"/>
    <p:sldId id="373" r:id="rId34"/>
    <p:sldId id="374" r:id="rId35"/>
    <p:sldId id="378" r:id="rId36"/>
    <p:sldId id="379" r:id="rId37"/>
    <p:sldId id="380" r:id="rId38"/>
    <p:sldId id="388" r:id="rId39"/>
    <p:sldId id="383" r:id="rId40"/>
    <p:sldId id="336" r:id="rId41"/>
    <p:sldId id="34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8" autoAdjust="0"/>
    <p:restoredTop sz="86318" autoAdjust="0"/>
  </p:normalViewPr>
  <p:slideViewPr>
    <p:cSldViewPr snapToGrid="0" snapToObjects="1">
      <p:cViewPr varScale="1">
        <p:scale>
          <a:sx n="162" d="100"/>
          <a:sy n="162" d="100"/>
        </p:scale>
        <p:origin x="24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533A7-41C2-DA45-995B-C61EE58338CA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30A73-4D1A-1A4F-95F9-6B6980BF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7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4314A-152B-0643-AE11-65184E823C8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D03-0606-D84C-8E82-53044046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A5D2E-7246-324D-BDFC-8E7B742C6EA1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247CB-6E42-1B4F-9F71-4F64C1F387B2}" type="slidenum">
              <a:rPr lang="en-US"/>
              <a:pPr/>
              <a:t>10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directory</a:t>
            </a:r>
            <a:r>
              <a:rPr lang="en-US" baseline="0" dirty="0"/>
              <a:t> /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0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 1/24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9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grep</a:t>
            </a:r>
            <a:r>
              <a:rPr lang="en-US" baseline="0" dirty="0"/>
              <a:t> “^#” -v | head -n 3 | tail -n 1</a:t>
            </a:r>
          </a:p>
          <a:p>
            <a:r>
              <a:rPr lang="en-US" baseline="0" dirty="0"/>
              <a:t>hash 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6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E608-D3BE-4F4A-BE63-C3FEFDA4D158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3445-452C-9441-AD30-FC1E791CAB10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9FF6-F576-DB43-8D2C-3C9AA1C299AB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01CD-C82F-CC4F-BA37-FCE936C34E3C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4D0-F31A-9544-8AC3-533C5051D41C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5C0-5A2F-2C43-B7B5-249F92FC0AE5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BAB0-87E2-1243-A738-54675A18E356}" type="datetime1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62A-7EA4-644C-868F-EDC4B9012046}" type="datetime1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949F-6253-4941-ABF0-87ABC58AA7F7}" type="datetime1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4F2-098D-714E-B5C4-EFC0DC4669BD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0565-FF28-204A-ABB7-570A3207DE07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9166-3640-7D44-A4BA-20887FEAA944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09/03/15-practical-unix-grep-command-exampl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09/03/15-practical-unix-grep-command-exampl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Unix</a:t>
            </a:r>
            <a:br>
              <a:rPr lang="en-US" sz="3600" dirty="0">
                <a:latin typeface="+mj-lt"/>
              </a:rPr>
            </a:br>
            <a:br>
              <a:rPr lang="en-US" sz="2800" dirty="0">
                <a:latin typeface="+mj-lt"/>
              </a:rPr>
            </a:br>
            <a:r>
              <a:rPr lang="en-US" sz="2000" dirty="0">
                <a:latin typeface="+mj-lt"/>
              </a:rPr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Sanzhen Liu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1/24/2023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/>
              <a:t>t</a:t>
            </a:r>
            <a:r>
              <a:rPr lang="en-US" dirty="0">
                <a:latin typeface="+mj-lt"/>
              </a:rPr>
              <a:t>erminal </a:t>
            </a:r>
            <a:r>
              <a:rPr lang="en-US" dirty="0"/>
              <a:t>e</a:t>
            </a:r>
            <a:r>
              <a:rPr lang="en-US" dirty="0">
                <a:latin typeface="+mj-lt"/>
              </a:rPr>
              <a:t>mulator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6169" y="2292018"/>
            <a:ext cx="25076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 OS X: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r>
              <a:rPr lang="en-US" dirty="0"/>
              <a:t>iterm2</a:t>
            </a:r>
          </a:p>
          <a:p>
            <a:endParaRPr lang="en-US" dirty="0"/>
          </a:p>
          <a:p>
            <a:r>
              <a:rPr lang="en-US" b="1" dirty="0"/>
              <a:t>Linux: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Linux console </a:t>
            </a:r>
          </a:p>
          <a:p>
            <a:endParaRPr lang="en-US" dirty="0"/>
          </a:p>
          <a:p>
            <a:r>
              <a:rPr lang="en-US" b="1" dirty="0"/>
              <a:t>Microsoft Windows:</a:t>
            </a:r>
          </a:p>
          <a:p>
            <a:r>
              <a:rPr lang="en-US" sz="2400" b="1" dirty="0" err="1">
                <a:solidFill>
                  <a:srgbClr val="17375E"/>
                </a:solidFill>
              </a:rPr>
              <a:t>PuTTY</a:t>
            </a:r>
            <a:endParaRPr lang="en-US" sz="2400" b="1" dirty="0">
              <a:solidFill>
                <a:srgbClr val="17375E"/>
              </a:solidFill>
            </a:endParaRPr>
          </a:p>
          <a:p>
            <a:r>
              <a:rPr lang="en-US" dirty="0" err="1"/>
              <a:t>AbsoluteTelnet</a:t>
            </a:r>
            <a:endParaRPr lang="en-US" dirty="0"/>
          </a:p>
          <a:p>
            <a:r>
              <a:rPr lang="en-US" dirty="0" err="1"/>
              <a:t>Mintty</a:t>
            </a:r>
            <a:endParaRPr lang="en-US" dirty="0"/>
          </a:p>
          <a:p>
            <a:r>
              <a:rPr lang="en-US" dirty="0" err="1"/>
              <a:t>xterm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970" y="1200269"/>
            <a:ext cx="8003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terminal emulator allows users to access to a computer or server.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Screen Shot 2015-01-01 at 1.54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64" y="2501166"/>
            <a:ext cx="4775336" cy="17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042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Imagining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376"/>
            <a:ext cx="8229600" cy="16758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If you are working on data using an OS platform, what </a:t>
            </a:r>
            <a:r>
              <a:rPr lang="en-US" sz="3600" i="1" dirty="0">
                <a:solidFill>
                  <a:srgbClr val="FF0000"/>
                </a:solidFill>
              </a:rPr>
              <a:t>basic operations </a:t>
            </a:r>
            <a:r>
              <a:rPr lang="en-US" sz="2800" dirty="0"/>
              <a:t>are needed?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Screenshot 2019-01-28 22.1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3683000"/>
            <a:ext cx="2628900" cy="19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9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6238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/>
              <a:t>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8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779-9635-7A48-B04A-F8C752585BD7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18666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 datasets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20" y="1032412"/>
            <a:ext cx="4182983" cy="511657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95206"/>
              </p:ext>
            </p:extLst>
          </p:nvPr>
        </p:nvGraphicFramePr>
        <p:xfrm>
          <a:off x="5184775" y="1595591"/>
          <a:ext cx="32639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1500" imgH="3086100" progId="Excel.Sheet.12">
                  <p:embed/>
                </p:oleObj>
              </mc:Choice>
              <mc:Fallback>
                <p:oleObj name="Worksheet" r:id="rId3" imgW="43815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4775" y="1595591"/>
                        <a:ext cx="32639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95492"/>
              </p:ext>
            </p:extLst>
          </p:nvPr>
        </p:nvGraphicFramePr>
        <p:xfrm>
          <a:off x="5175250" y="3360738"/>
          <a:ext cx="32829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06900" imgH="3086100" progId="Excel.Sheet.12">
                  <p:embed/>
                </p:oleObj>
              </mc:Choice>
              <mc:Fallback>
                <p:oleObj name="Worksheet" r:id="rId5" imgW="44069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5250" y="3360738"/>
                        <a:ext cx="32829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5283" y="2563230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adult.txt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7003" y="573489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youth.txt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8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46966"/>
            <a:ext cx="6582833" cy="2918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Absolute path</a:t>
            </a:r>
          </a:p>
          <a:p>
            <a:r>
              <a:rPr lang="en-US" dirty="0">
                <a:latin typeface="Courier"/>
                <a:cs typeface="Courier"/>
              </a:rPr>
              <a:t>/homes/liu3zhen/teaching/BA19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Relative path</a:t>
            </a:r>
          </a:p>
          <a:p>
            <a:r>
              <a:rPr lang="en-US" dirty="0"/>
              <a:t>. (current directory)</a:t>
            </a:r>
          </a:p>
          <a:p>
            <a:r>
              <a:rPr lang="en-US" dirty="0"/>
              <a:t>.. (parental directory)</a:t>
            </a:r>
          </a:p>
          <a:p>
            <a:r>
              <a:rPr lang="en-US" dirty="0"/>
              <a:t>~ (home directory, </a:t>
            </a:r>
            <a:r>
              <a:rPr lang="en-US" dirty="0">
                <a:solidFill>
                  <a:srgbClr val="000000"/>
                </a:solidFill>
              </a:rPr>
              <a:t>e.g., /homes/liu3zhen)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45798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Under the directory:</a:t>
            </a:r>
          </a:p>
          <a:p>
            <a:r>
              <a:rPr lang="en-US" sz="2000" dirty="0">
                <a:latin typeface="Courier"/>
                <a:cs typeface="Courier"/>
              </a:rPr>
              <a:t>/homes/liu3zhen/teaching/PLPTH83</a:t>
            </a:r>
          </a:p>
        </p:txBody>
      </p:sp>
      <p:pic>
        <p:nvPicPr>
          <p:cNvPr id="5" name="Picture 4" descr="Screenshot 2016-01-28 10.5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235200"/>
            <a:ext cx="20574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cd, 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pwd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33" y="1098290"/>
            <a:ext cx="7450667" cy="5389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Directory: /homes/liu3zhen/teaching/datasets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cd</a:t>
            </a:r>
            <a:r>
              <a:rPr lang="en-US" b="1" dirty="0"/>
              <a:t> </a:t>
            </a:r>
            <a:r>
              <a:rPr lang="en-US" dirty="0"/>
              <a:t>- change the working directory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cd /homes/liu3zhen/teaching/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cd 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cd ~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cd ~/teaching/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datasets/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mkdir</a:t>
            </a:r>
            <a:r>
              <a:rPr lang="en-US" b="1" dirty="0"/>
              <a:t> </a:t>
            </a:r>
            <a:r>
              <a:rPr lang="en-US" dirty="0"/>
              <a:t>- make directories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xxx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pwd</a:t>
            </a:r>
            <a:r>
              <a:rPr lang="en-US" dirty="0"/>
              <a:t> - print name of current working directory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pwd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015E-6F74-8C4A-AFB1-9C7E6CE063FB}" type="slidenum">
              <a:rPr lang="en-US"/>
              <a:pPr/>
              <a:t>16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ls</a:t>
            </a:r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495" y="1336847"/>
            <a:ext cx="6725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ls</a:t>
            </a:r>
            <a:r>
              <a:rPr lang="en-US" sz="2400" dirty="0"/>
              <a:t> – list directory contents</a:t>
            </a:r>
          </a:p>
          <a:p>
            <a:endParaRPr lang="en-US" sz="2400" dirty="0"/>
          </a:p>
          <a:p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ls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adult.txt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ls</a:t>
            </a:r>
            <a:r>
              <a:rPr lang="en-US" sz="2000" dirty="0">
                <a:latin typeface="Courier"/>
                <a:cs typeface="Courier"/>
              </a:rPr>
              <a:t> -1 </a:t>
            </a:r>
          </a:p>
          <a:p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ls</a:t>
            </a:r>
            <a:r>
              <a:rPr lang="en-US" sz="2000" dirty="0">
                <a:latin typeface="Courier"/>
                <a:cs typeface="Courier"/>
              </a:rPr>
              <a:t> -la</a:t>
            </a:r>
          </a:p>
          <a:p>
            <a:r>
              <a:rPr lang="en-US" sz="2400" dirty="0"/>
              <a:t># -la = -l &amp; -a, long format and list all files</a:t>
            </a:r>
          </a:p>
          <a:p>
            <a:r>
              <a:rPr lang="en-US" sz="1200" dirty="0">
                <a:latin typeface="Courier"/>
                <a:cs typeface="Courier"/>
              </a:rPr>
              <a:t>Total 4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2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4096 Jan  1 15:44 .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3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4096 Jan  1 13:51 ..</a:t>
            </a:r>
          </a:p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869 Jan  1 14:03 </a:t>
            </a:r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9958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7867" y="1298528"/>
            <a:ext cx="5719233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2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Jan  1 15:44 .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3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Jan  1 13:51 ..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rw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-r--r-- 1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869 Jan  1 14:03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youth.txt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34247"/>
              </p:ext>
            </p:extLst>
          </p:nvPr>
        </p:nvGraphicFramePr>
        <p:xfrm>
          <a:off x="1591731" y="3803755"/>
          <a:ext cx="5378450" cy="1460500"/>
        </p:xfrm>
        <a:graphic>
          <a:graphicData uri="http://schemas.openxmlformats.org/drawingml/2006/table">
            <a:tbl>
              <a:tblPr/>
              <a:tblGrid>
                <a:gridCol w="738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Meaning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"d" if a directory, "-" if a normal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2, 3, 4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(owner) of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5, 6, 7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8, 9, 10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(world)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065867" y="2289130"/>
            <a:ext cx="0" cy="15146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92401" y="2289130"/>
            <a:ext cx="0" cy="413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27398" y="2289131"/>
            <a:ext cx="0" cy="998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36984" y="2289130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21172" y="2289128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10172" y="2289130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99733" y="2703088"/>
            <a:ext cx="1227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directories + files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799" y="3287864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385" y="2982486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group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65573" y="2983064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size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4371" y="2983064"/>
            <a:ext cx="16340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date of last modification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7398" y="5399719"/>
            <a:ext cx="2339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d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rwx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-x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27398" y="5961039"/>
            <a:ext cx="2339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800" b="1" dirty="0">
                <a:solidFill>
                  <a:srgbClr val="008000"/>
                </a:solidFill>
                <a:latin typeface="Courier"/>
                <a:cs typeface="Courier"/>
              </a:rPr>
              <a:t>r-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rwx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  <p:bldP spid="4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7666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2557780"/>
            <a:ext cx="4063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800" y="2204581"/>
            <a:ext cx="63161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liu3zhen_users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2800" y="3129512"/>
            <a:ext cx="6316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-r-- 1 liu3zhen liu3zhen_users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2800" y="3573282"/>
            <a:ext cx="4247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-w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2800" y="4206507"/>
            <a:ext cx="63161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-r--r--r-- 1 liu3zhen liu3zhen_users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2800" y="4677312"/>
            <a:ext cx="498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2800" y="5360369"/>
            <a:ext cx="63161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-r-------- 1 liu3zhen liu3zhen_users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5710019"/>
            <a:ext cx="7584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u (user), g (group), o (other), a (all)</a:t>
            </a:r>
          </a:p>
          <a:p>
            <a:pPr marL="285750" indent="-285750">
              <a:buFontTx/>
              <a:buChar char="•"/>
            </a:pPr>
            <a:r>
              <a:rPr lang="en-US" sz="2400" i="1" dirty="0"/>
              <a:t>Operators: + (add), - (remove), = (specify the exact mode) </a:t>
            </a:r>
          </a:p>
        </p:txBody>
      </p:sp>
    </p:spTree>
    <p:extLst>
      <p:ext uri="{BB962C8B-B14F-4D97-AF65-F5344CB8AC3E}">
        <p14:creationId xmlns:p14="http://schemas.microsoft.com/office/powerpoint/2010/main" val="237492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384876"/>
            <a:ext cx="7416800" cy="4741288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cp</a:t>
            </a:r>
            <a:r>
              <a:rPr lang="en-US" dirty="0"/>
              <a:t> - copy files and directories</a:t>
            </a:r>
          </a:p>
          <a:p>
            <a:pPr marL="0" indent="0">
              <a:buNone/>
            </a:pPr>
            <a:r>
              <a:rPr lang="en-US" dirty="0" err="1"/>
              <a:t>cp</a:t>
            </a:r>
            <a:r>
              <a:rPr lang="en-US" dirty="0"/>
              <a:t> &lt;</a:t>
            </a:r>
            <a:r>
              <a:rPr lang="en-US" dirty="0" err="1"/>
              <a:t>oldfile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0000"/>
                </a:solidFill>
              </a:rPr>
              <a:t>newfile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cp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adult.tmp.txt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mv</a:t>
            </a:r>
            <a:r>
              <a:rPr lang="en-US" dirty="0"/>
              <a:t> - move (rename) files</a:t>
            </a:r>
          </a:p>
          <a:p>
            <a:pPr marL="0" indent="0">
              <a:buNone/>
            </a:pPr>
            <a:r>
              <a:rPr lang="en-US" dirty="0"/>
              <a:t>mv &lt;</a:t>
            </a:r>
            <a:r>
              <a:rPr lang="en-US" dirty="0" err="1"/>
              <a:t>oldfile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0000"/>
                </a:solidFill>
              </a:rPr>
              <a:t>newfile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mv </a:t>
            </a:r>
            <a:r>
              <a:rPr lang="en-US" sz="2000" dirty="0" err="1">
                <a:latin typeface="Courier"/>
                <a:cs typeface="Courier"/>
              </a:rPr>
              <a:t>adult.tmp.txt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adult.second.txt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rm</a:t>
            </a:r>
            <a:r>
              <a:rPr lang="en-US" dirty="0"/>
              <a:t> - remove files or directories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&lt;filename&gt;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&lt;directory&gt; -r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rm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adult.second.txt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578" y="1248764"/>
            <a:ext cx="7819409" cy="4838769"/>
          </a:xfrm>
        </p:spPr>
        <p:txBody>
          <a:bodyPr>
            <a:noAutofit/>
          </a:bodyPr>
          <a:lstStyle/>
          <a:p>
            <a:r>
              <a:rPr lang="en-US" b="1" dirty="0"/>
              <a:t>Flat file</a:t>
            </a:r>
          </a:p>
          <a:p>
            <a:pPr marL="0" indent="0">
              <a:buNone/>
            </a:pPr>
            <a:r>
              <a:rPr lang="en-US" dirty="0"/>
              <a:t>Two types of line feed (LF, \n) and carriage return (CR, \r)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r>
              <a:rPr lang="en-US" b="1" dirty="0"/>
              <a:t>Excel functions </a:t>
            </a:r>
            <a:r>
              <a:rPr lang="en-US" dirty="0"/>
              <a:t>(average, </a:t>
            </a:r>
            <a:r>
              <a:rPr lang="en-US" dirty="0" err="1"/>
              <a:t>vlookup</a:t>
            </a:r>
            <a:r>
              <a:rPr lang="en-US" dirty="0"/>
              <a:t>, ...)</a:t>
            </a:r>
          </a:p>
          <a:p>
            <a:endParaRPr lang="en-US" b="1" dirty="0"/>
          </a:p>
          <a:p>
            <a:r>
              <a:rPr lang="en-US" b="1" dirty="0"/>
              <a:t>Regular expression</a:t>
            </a:r>
          </a:p>
          <a:p>
            <a:pPr marL="0" indent="0">
              <a:buNone/>
            </a:pPr>
            <a:r>
              <a:rPr lang="en-US" dirty="0"/>
              <a:t>e.g.,  1) T{10,12}               2) ^$</a:t>
            </a:r>
          </a:p>
          <a:p>
            <a:endParaRPr lang="en-US" b="1" i="1" dirty="0"/>
          </a:p>
          <a:p>
            <a:r>
              <a:rPr lang="en-US" b="1" i="1" dirty="0"/>
              <a:t>vi</a:t>
            </a:r>
            <a:r>
              <a:rPr lang="en-US" b="1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</a:t>
            </a:r>
          </a:p>
          <a:p>
            <a:pPr indent="0">
              <a:buAutoNum type="arabicPeriod"/>
            </a:pPr>
            <a:r>
              <a:rPr lang="en-US" dirty="0"/>
              <a:t> command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6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6238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/>
              <a:t>contents of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49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head/tail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194" y="1047191"/>
            <a:ext cx="6700700" cy="55618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head</a:t>
            </a:r>
            <a:r>
              <a:rPr lang="en-US" sz="3400" dirty="0"/>
              <a:t> - output the first part of files</a:t>
            </a:r>
          </a:p>
          <a:p>
            <a:pPr marL="0" indent="0">
              <a:buNone/>
            </a:pPr>
            <a:r>
              <a:rPr lang="en-US" sz="2900" dirty="0">
                <a:latin typeface="Courier"/>
                <a:cs typeface="Courier"/>
              </a:rPr>
              <a:t>% head </a:t>
            </a:r>
            <a:r>
              <a:rPr lang="en-US" sz="2900" dirty="0" err="1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700" dirty="0"/>
              <a:t># Cigarette Usage (Adult 2013)</a:t>
            </a:r>
          </a:p>
          <a:p>
            <a:pPr marL="0" indent="0">
              <a:buNone/>
            </a:pPr>
            <a:r>
              <a:rPr lang="en-US" sz="17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700" dirty="0"/>
              <a:t># http://</a:t>
            </a:r>
            <a:r>
              <a:rPr lang="en-US" sz="1700" dirty="0" err="1"/>
              <a:t>apps.nccd.cdc.gov</a:t>
            </a:r>
            <a:r>
              <a:rPr lang="en-US" sz="1700" dirty="0"/>
              <a:t>/</a:t>
            </a:r>
            <a:r>
              <a:rPr lang="en-US" sz="1700" dirty="0" err="1"/>
              <a:t>statesystem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State	Adult Cigarette Use (%)</a:t>
            </a:r>
          </a:p>
          <a:p>
            <a:pPr marL="0" indent="0">
              <a:buNone/>
            </a:pPr>
            <a:r>
              <a:rPr lang="en-US" sz="1700" dirty="0"/>
              <a:t>Alabama	21.5</a:t>
            </a:r>
          </a:p>
          <a:p>
            <a:pPr marL="0" indent="0">
              <a:buNone/>
            </a:pPr>
            <a:r>
              <a:rPr lang="en-US" sz="1700" dirty="0"/>
              <a:t>Alaska	22.6</a:t>
            </a:r>
          </a:p>
          <a:p>
            <a:pPr marL="0" indent="0">
              <a:buNone/>
            </a:pPr>
            <a:r>
              <a:rPr lang="en-US" sz="1700" dirty="0"/>
              <a:t>Arizona	16.3</a:t>
            </a:r>
          </a:p>
          <a:p>
            <a:pPr marL="0" indent="0">
              <a:buNone/>
            </a:pPr>
            <a:r>
              <a:rPr lang="en-US" sz="1700" dirty="0"/>
              <a:t>Arkansas	25.9</a:t>
            </a:r>
          </a:p>
          <a:p>
            <a:pPr marL="0" indent="0">
              <a:buNone/>
            </a:pPr>
            <a:r>
              <a:rPr lang="en-US" sz="1700" dirty="0"/>
              <a:t>California	12.5</a:t>
            </a:r>
          </a:p>
          <a:p>
            <a:pPr marL="0" indent="0">
              <a:buNone/>
            </a:pPr>
            <a:r>
              <a:rPr lang="en-US" sz="1700" dirty="0"/>
              <a:t>Colorado	17.7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b="1" dirty="0">
                <a:solidFill>
                  <a:srgbClr val="17375E"/>
                </a:solidFill>
              </a:rPr>
              <a:t>tail</a:t>
            </a:r>
            <a:r>
              <a:rPr lang="en-US" sz="3400" dirty="0"/>
              <a:t> - output the last part of files</a:t>
            </a:r>
          </a:p>
          <a:p>
            <a:pPr marL="0" indent="0">
              <a:buNone/>
            </a:pPr>
            <a:r>
              <a:rPr lang="en-US" sz="2900" dirty="0">
                <a:latin typeface="Courier"/>
                <a:cs typeface="Courier"/>
              </a:rPr>
              <a:t>% tail </a:t>
            </a:r>
            <a:r>
              <a:rPr lang="en-US" sz="2900" dirty="0" err="1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/>
              <a:t>South Dakota	19.6</a:t>
            </a:r>
          </a:p>
          <a:p>
            <a:pPr marL="0" indent="0">
              <a:buNone/>
            </a:pPr>
            <a:r>
              <a:rPr lang="en-US" sz="1900" dirty="0"/>
              <a:t>Tennessee	24.3</a:t>
            </a:r>
          </a:p>
          <a:p>
            <a:pPr marL="0" indent="0">
              <a:buNone/>
            </a:pPr>
            <a:r>
              <a:rPr lang="en-US" sz="1900" dirty="0"/>
              <a:t>Texas	15.9</a:t>
            </a:r>
          </a:p>
          <a:p>
            <a:pPr marL="0" indent="0">
              <a:buNone/>
            </a:pPr>
            <a:r>
              <a:rPr lang="en-US" sz="1900" dirty="0"/>
              <a:t>Utah	10.3</a:t>
            </a:r>
          </a:p>
          <a:p>
            <a:pPr marL="0" indent="0">
              <a:buNone/>
            </a:pPr>
            <a:r>
              <a:rPr lang="en-US" sz="1900" dirty="0"/>
              <a:t>Vermont	16.6</a:t>
            </a:r>
          </a:p>
          <a:p>
            <a:pPr marL="0" indent="0">
              <a:buNone/>
            </a:pPr>
            <a:r>
              <a:rPr lang="en-US" sz="1900" dirty="0"/>
              <a:t>Virginia	19</a:t>
            </a:r>
          </a:p>
          <a:p>
            <a:pPr marL="0" indent="0">
              <a:buNone/>
            </a:pPr>
            <a:r>
              <a:rPr lang="en-US" sz="1900" dirty="0" err="1"/>
              <a:t>Washingon</a:t>
            </a:r>
            <a:r>
              <a:rPr lang="en-US" sz="1900" dirty="0"/>
              <a:t>	16.1</a:t>
            </a:r>
          </a:p>
          <a:p>
            <a:pPr marL="0" indent="0">
              <a:buNone/>
            </a:pPr>
            <a:r>
              <a:rPr lang="en-US" sz="1900" dirty="0"/>
              <a:t>West Virginia	27.3</a:t>
            </a:r>
          </a:p>
          <a:p>
            <a:pPr marL="0" indent="0">
              <a:buNone/>
            </a:pPr>
            <a:r>
              <a:rPr lang="en-US" sz="1900" dirty="0"/>
              <a:t>Wisconsin	18.7</a:t>
            </a:r>
          </a:p>
          <a:p>
            <a:pPr marL="0" indent="0">
              <a:buNone/>
            </a:pPr>
            <a:r>
              <a:rPr lang="en-US" sz="1900" dirty="0"/>
              <a:t>Wyoming	20.6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51728" y="2538953"/>
            <a:ext cx="3212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-n &lt;number of lines&gt;</a:t>
            </a:r>
          </a:p>
        </p:txBody>
      </p:sp>
    </p:spTree>
    <p:extLst>
      <p:ext uri="{BB962C8B-B14F-4D97-AF65-F5344CB8AC3E}">
        <p14:creationId xmlns:p14="http://schemas.microsoft.com/office/powerpoint/2010/main" val="3614315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more/less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more</a:t>
            </a:r>
            <a:r>
              <a:rPr lang="en-US" dirty="0"/>
              <a:t> and </a:t>
            </a:r>
            <a:r>
              <a:rPr lang="en-US" b="1" dirty="0">
                <a:solidFill>
                  <a:srgbClr val="17375E"/>
                </a:solidFill>
              </a:rPr>
              <a:t>less</a:t>
            </a:r>
            <a:r>
              <a:rPr lang="en-US" dirty="0"/>
              <a:t> display contents of large files page by page or scroll line by line up and down.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less ("less is more") is a bit smarter than more: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% less filename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To display line numbers: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% less -N filename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more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less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cat, paste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8" y="1279403"/>
            <a:ext cx="8754532" cy="337755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cat</a:t>
            </a:r>
            <a:r>
              <a:rPr lang="en-US" b="1" dirty="0"/>
              <a:t> </a:t>
            </a:r>
            <a:r>
              <a:rPr lang="en-US" dirty="0"/>
              <a:t>- concatenate files and print on the </a:t>
            </a:r>
            <a:r>
              <a:rPr lang="en-US" b="1" u="sng" dirty="0"/>
              <a:t>standard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cat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youth.txt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two.cat.txt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# “&gt;” redirect the output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b="1" dirty="0">
                <a:solidFill>
                  <a:srgbClr val="17375E"/>
                </a:solidFill>
              </a:rPr>
              <a:t>paste</a:t>
            </a:r>
            <a:r>
              <a:rPr lang="en-US" b="1" dirty="0"/>
              <a:t> </a:t>
            </a:r>
            <a:r>
              <a:rPr lang="en-US" dirty="0"/>
              <a:t>- merge lines of files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% paste </a:t>
            </a:r>
            <a:r>
              <a:rPr lang="en-US" sz="1900" dirty="0" err="1">
                <a:latin typeface="Courier"/>
                <a:cs typeface="Courier"/>
              </a:rPr>
              <a:t>adult.txt</a:t>
            </a:r>
            <a:r>
              <a:rPr lang="en-US" sz="1900" dirty="0">
                <a:latin typeface="Courier"/>
                <a:cs typeface="Courier"/>
              </a:rPr>
              <a:t> </a:t>
            </a:r>
            <a:r>
              <a:rPr lang="en-US" sz="1900" dirty="0" err="1">
                <a:latin typeface="Courier"/>
                <a:cs typeface="Courier"/>
              </a:rPr>
              <a:t>youth.txt</a:t>
            </a:r>
            <a:r>
              <a:rPr lang="en-US" sz="1900" dirty="0">
                <a:latin typeface="Courier"/>
                <a:cs typeface="Courier"/>
              </a:rPr>
              <a:t> &gt; </a:t>
            </a:r>
            <a:r>
              <a:rPr lang="en-US" sz="1900" dirty="0" err="1">
                <a:latin typeface="Courier"/>
                <a:cs typeface="Courier"/>
              </a:rPr>
              <a:t>two.merge.txt</a:t>
            </a:r>
            <a:endParaRPr lang="en-US" sz="19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90559"/>
              </p:ext>
            </p:extLst>
          </p:nvPr>
        </p:nvGraphicFramePr>
        <p:xfrm>
          <a:off x="578155" y="4908214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33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670" y="1182595"/>
            <a:ext cx="7379408" cy="474128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wc</a:t>
            </a:r>
            <a:r>
              <a:rPr lang="en-US" dirty="0"/>
              <a:t> - print line, word, and byte counts for each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wc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55 133 887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wc</a:t>
            </a:r>
            <a:r>
              <a:rPr lang="en-US" dirty="0">
                <a:latin typeface="Courier"/>
                <a:cs typeface="Courier"/>
              </a:rPr>
              <a:t> -l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wc</a:t>
            </a:r>
            <a:r>
              <a:rPr lang="en-US" dirty="0">
                <a:latin typeface="Courier"/>
                <a:cs typeface="Courier"/>
              </a:rPr>
              <a:t> -l </a:t>
            </a:r>
            <a:r>
              <a:rPr lang="en-US" dirty="0" err="1">
                <a:latin typeface="Courier"/>
                <a:cs typeface="Courier"/>
              </a:rPr>
              <a:t>two.cat.txt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110 </a:t>
            </a:r>
            <a:r>
              <a:rPr lang="en-US" dirty="0" err="1"/>
              <a:t>two.cat.txt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9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274638"/>
            <a:ext cx="8229600" cy="772987"/>
          </a:xfrm>
        </p:spPr>
        <p:txBody>
          <a:bodyPr/>
          <a:lstStyle/>
          <a:p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75168"/>
            <a:ext cx="8470301" cy="537622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dirty="0"/>
              <a:t> - print lines matching a pattern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&lt;pattern&gt; 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grep</a:t>
            </a:r>
            <a:r>
              <a:rPr lang="en-US" dirty="0">
                <a:latin typeface="Courier"/>
                <a:cs typeface="Courier"/>
              </a:rPr>
              <a:t> "Kansas"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Kansas	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grep</a:t>
            </a:r>
            <a:r>
              <a:rPr lang="en-US" dirty="0">
                <a:latin typeface="Courier"/>
                <a:cs typeface="Courier"/>
              </a:rPr>
              <a:t> "#"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/>
              <a:t># Cigarette Usage (Adult 2013)</a:t>
            </a:r>
          </a:p>
          <a:p>
            <a:pPr marL="0" indent="0">
              <a:buNone/>
            </a:pPr>
            <a:r>
              <a:rPr lang="en-US" sz="18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800" dirty="0"/>
              <a:t># http://</a:t>
            </a:r>
            <a:r>
              <a:rPr lang="en-US" sz="1800" dirty="0" err="1"/>
              <a:t>apps.nccd.cdc.gov</a:t>
            </a:r>
            <a:r>
              <a:rPr lang="en-US" sz="1800" dirty="0"/>
              <a:t>/</a:t>
            </a:r>
            <a:r>
              <a:rPr lang="en-US" sz="1800" dirty="0" err="1"/>
              <a:t>statesystem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8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grep</a:t>
            </a:r>
            <a:r>
              <a:rPr lang="en-US" dirty="0"/>
              <a:t> examples using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311" y="3921840"/>
            <a:ext cx="4693977" cy="145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grep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grep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r>
              <a:rPr lang="en-US" sz="2000" dirty="0">
                <a:latin typeface="Courier"/>
                <a:cs typeface="Courier"/>
              </a:rPr>
              <a:t> -c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r>
              <a:rPr lang="en-US" sz="2000" dirty="0">
                <a:latin typeface="Courier"/>
                <a:cs typeface="Courier"/>
              </a:rPr>
              <a:t> 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7123" y="1605922"/>
            <a:ext cx="8686800" cy="17638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i-FI" sz="2000" dirty="0"/>
              <a:t>Alaska	22.6</a:t>
            </a:r>
          </a:p>
          <a:p>
            <a:pPr marL="0" indent="0">
              <a:buNone/>
            </a:pPr>
            <a:r>
              <a:rPr lang="fi-FI" sz="2000" dirty="0"/>
              <a:t>Kansas	20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-v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285"/>
            <a:ext cx="5406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http://www.thegeekstuff.com/2009/03/15-practical-unix-grep-command-examples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5643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grep</a:t>
            </a:r>
            <a:r>
              <a:rPr lang="en-US" dirty="0"/>
              <a:t> examples using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23" y="3865920"/>
            <a:ext cx="8686800" cy="145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grep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r>
              <a:rPr lang="en-US" sz="2000" dirty="0">
                <a:latin typeface="Courier"/>
                <a:cs typeface="Courier"/>
              </a:rPr>
              <a:t>  # names of sequences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grep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r>
              <a:rPr lang="en-US" sz="2000" dirty="0">
                <a:latin typeface="Courier"/>
                <a:cs typeface="Courier"/>
              </a:rPr>
              <a:t> -c  # number of sequences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grep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r>
              <a:rPr lang="en-US" sz="2000" dirty="0">
                <a:latin typeface="Courier"/>
                <a:cs typeface="Courier"/>
              </a:rPr>
              <a:t> -v  # sequence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7123" y="1605922"/>
            <a:ext cx="8686800" cy="17638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i-FI" sz="2000" dirty="0"/>
              <a:t>Alaska	22.6</a:t>
            </a:r>
          </a:p>
          <a:p>
            <a:pPr marL="0" indent="0">
              <a:buNone/>
            </a:pPr>
            <a:r>
              <a:rPr lang="fi-FI" sz="2000" dirty="0"/>
              <a:t>Kansas	20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-v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285"/>
            <a:ext cx="5406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http://www.thegeekstuff.com/2009/03/15-practical-unix-grep-command-examples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7579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998" y="1159140"/>
            <a:ext cx="8053120" cy="5860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cut</a:t>
            </a:r>
            <a:r>
              <a:rPr lang="en-US" dirty="0"/>
              <a:t> - select sections from each line of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9955"/>
              </p:ext>
            </p:extLst>
          </p:nvPr>
        </p:nvGraphicFramePr>
        <p:xfrm>
          <a:off x="387517" y="1886493"/>
          <a:ext cx="8229601" cy="996069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7492" y="4796669"/>
            <a:ext cx="5895707" cy="62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ourier"/>
                <a:cs typeface="Courier"/>
              </a:rPr>
              <a:t>% cut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r>
              <a:rPr lang="en-US" dirty="0">
                <a:latin typeface="Courier"/>
                <a:cs typeface="Courier"/>
              </a:rPr>
              <a:t> -f 1,2,4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42760"/>
              </p:ext>
            </p:extLst>
          </p:nvPr>
        </p:nvGraphicFramePr>
        <p:xfrm>
          <a:off x="387517" y="5308298"/>
          <a:ext cx="6347869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784869" y="2969763"/>
            <a:ext cx="4540664" cy="6031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ourier"/>
                <a:cs typeface="Courier"/>
              </a:rPr>
              <a:t>% cut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r>
              <a:rPr lang="en-US" dirty="0">
                <a:latin typeface="Courier"/>
                <a:cs typeface="Courier"/>
              </a:rPr>
              <a:t> -f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6432"/>
              </p:ext>
            </p:extLst>
          </p:nvPr>
        </p:nvGraphicFramePr>
        <p:xfrm>
          <a:off x="387517" y="3533364"/>
          <a:ext cx="2250933" cy="980829"/>
        </p:xfrm>
        <a:graphic>
          <a:graphicData uri="http://schemas.openxmlformats.org/drawingml/2006/table">
            <a:tbl>
              <a:tblPr/>
              <a:tblGrid>
                <a:gridCol w="225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86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3960944" y="3823155"/>
            <a:ext cx="447721" cy="1608142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/>
              <a:t>Pipe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9905" y="4627226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757-7AC0-274A-AA0C-98E689BB1FA5}" type="slidenum">
              <a:rPr lang="en-US"/>
              <a:pPr/>
              <a:t>29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concept of “</a:t>
            </a:r>
            <a:r>
              <a:rPr lang="en-US" dirty="0"/>
              <a:t>p</a:t>
            </a:r>
            <a:r>
              <a:rPr lang="en-US" dirty="0">
                <a:latin typeface="+mj-lt"/>
              </a:rPr>
              <a:t>ipe”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9694"/>
            <a:ext cx="8040713" cy="25346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Pipe is a method of inter-process communication</a:t>
            </a:r>
          </a:p>
          <a:p>
            <a:pPr>
              <a:lnSpc>
                <a:spcPct val="90000"/>
              </a:lnSpc>
            </a:pPr>
            <a:r>
              <a:rPr lang="en-US" dirty="0"/>
              <a:t>Pipe collects the output of one program on the left side and inputs the collected data to the program on right side</a:t>
            </a:r>
          </a:p>
          <a:p>
            <a:pPr>
              <a:lnSpc>
                <a:spcPct val="90000"/>
              </a:lnSpc>
            </a:pPr>
            <a:r>
              <a:rPr lang="en-US" dirty="0"/>
              <a:t>| is the pipe symbol</a:t>
            </a:r>
          </a:p>
          <a:p>
            <a:pPr>
              <a:lnSpc>
                <a:spcPct val="90000"/>
              </a:lnSpc>
            </a:pPr>
            <a:r>
              <a:rPr lang="en-US" dirty="0"/>
              <a:t>Combining programs with different functions into one to tackle more complicated tasks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2783" y="4359850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49902" y="4627226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7623" y="4359850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20088" y="4627226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9954" y="4279785"/>
            <a:ext cx="3971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rgbClr val="376092"/>
                </a:solidFill>
              </a:rPr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5129" y="4964116"/>
            <a:ext cx="541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head input -n 10             |               tail -n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7544" y="5663852"/>
            <a:ext cx="274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r>
              <a:rPr lang="en-US" sz="2400" baseline="30000" dirty="0"/>
              <a:t>th</a:t>
            </a:r>
            <a:r>
              <a:rPr lang="en-US" sz="2400" dirty="0"/>
              <a:t> line of the input</a:t>
            </a:r>
          </a:p>
        </p:txBody>
      </p:sp>
    </p:spTree>
    <p:extLst>
      <p:ext uri="{BB962C8B-B14F-4D97-AF65-F5344CB8AC3E}">
        <p14:creationId xmlns:p14="http://schemas.microsoft.com/office/powerpoint/2010/main" val="36196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Today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4082" y="1761223"/>
            <a:ext cx="5617385" cy="29504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What is Unix?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Why do we need to learn Unix?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Useful commands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626"/>
            <a:ext cx="4114800" cy="253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apply </a:t>
            </a:r>
            <a:r>
              <a:rPr lang="en-US" sz="2800" b="1" dirty="0" err="1"/>
              <a:t>grep</a:t>
            </a:r>
            <a:r>
              <a:rPr lang="en-US" sz="2800" b="1" dirty="0"/>
              <a:t>, head,</a:t>
            </a:r>
            <a:r>
              <a:rPr lang="en-US" sz="2800" dirty="0"/>
              <a:t> and </a:t>
            </a:r>
            <a:r>
              <a:rPr lang="en-US" sz="2800" b="1" dirty="0"/>
              <a:t>tail</a:t>
            </a:r>
            <a:r>
              <a:rPr lang="en-US" sz="2800" dirty="0"/>
              <a:t> to extract the 4</a:t>
            </a:r>
            <a:r>
              <a:rPr lang="en-US" sz="2800" baseline="30000" dirty="0"/>
              <a:t>th</a:t>
            </a:r>
            <a:r>
              <a:rPr lang="en-US" sz="2800" dirty="0"/>
              <a:t> line that is not started with “#” from the file of “</a:t>
            </a:r>
            <a:r>
              <a:rPr lang="en-US" sz="2800" dirty="0" err="1"/>
              <a:t>adult.txt</a:t>
            </a:r>
            <a:r>
              <a:rPr lang="en-US" sz="2800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511626"/>
            <a:ext cx="4540250" cy="3771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>
                <a:latin typeface="Courier"/>
                <a:cs typeface="Courier"/>
              </a:rPr>
              <a:t>% head </a:t>
            </a:r>
            <a:r>
              <a:rPr lang="en-US" sz="1600" b="1" dirty="0" err="1">
                <a:latin typeface="Courier"/>
                <a:cs typeface="Courier"/>
              </a:rPr>
              <a:t>adult.txt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/>
              <a:t># Cigarette Usage (Adult 2013)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# Source: Behavioral Risk Factor Surveillance System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# http://</a:t>
            </a:r>
            <a:r>
              <a:rPr lang="en-US" sz="1600" dirty="0" err="1"/>
              <a:t>apps.nccd.cdc.gov</a:t>
            </a:r>
            <a:r>
              <a:rPr lang="en-US" sz="1600" dirty="0"/>
              <a:t>/</a:t>
            </a:r>
            <a:r>
              <a:rPr lang="en-US" sz="1600" dirty="0" err="1"/>
              <a:t>statesystem</a:t>
            </a:r>
            <a:endParaRPr lang="en-US" sz="1600" dirty="0"/>
          </a:p>
          <a:p>
            <a:pPr marL="0" indent="0">
              <a:buFont typeface="Arial"/>
              <a:buNone/>
            </a:pPr>
            <a:r>
              <a:rPr lang="en-US" sz="1600" dirty="0"/>
              <a:t>State	Adult Cigarette Use (%)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Alabama	21.5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Alaska	22.6</a:t>
            </a:r>
          </a:p>
          <a:p>
            <a:pPr marL="0" indent="0">
              <a:buFont typeface="Arial"/>
              <a:buNone/>
            </a:pPr>
            <a:r>
              <a:rPr lang="en-US" sz="1600" b="1" dirty="0">
                <a:solidFill>
                  <a:srgbClr val="FF0000"/>
                </a:solidFill>
              </a:rPr>
              <a:t>Arizona	16.3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Arkansas	25.9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California	12.5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Colorado	17.7</a:t>
            </a:r>
          </a:p>
        </p:txBody>
      </p:sp>
    </p:spTree>
    <p:extLst>
      <p:ext uri="{BB962C8B-B14F-4D97-AF65-F5344CB8AC3E}">
        <p14:creationId xmlns:p14="http://schemas.microsoft.com/office/powerpoint/2010/main" val="4134655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2570211"/>
            <a:ext cx="8898467" cy="44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%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paste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youth.txt</a:t>
            </a:r>
            <a:r>
              <a:rPr lang="en-US" sz="1800" dirty="0">
                <a:latin typeface="Courier"/>
                <a:cs typeface="Courier"/>
              </a:rPr>
              <a:t> | </a:t>
            </a:r>
            <a:r>
              <a:rPr lang="en-US" sz="1800" dirty="0" err="1">
                <a:latin typeface="Courier"/>
                <a:cs typeface="Courier"/>
              </a:rPr>
              <a:t>grep</a:t>
            </a:r>
            <a:r>
              <a:rPr lang="en-US" sz="1800" dirty="0">
                <a:latin typeface="Courier"/>
                <a:cs typeface="Courier"/>
              </a:rPr>
              <a:t> "#" -v | cut -f 1,2,4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20295"/>
              </p:ext>
            </p:extLst>
          </p:nvPr>
        </p:nvGraphicFramePr>
        <p:xfrm>
          <a:off x="1362097" y="3221098"/>
          <a:ext cx="6248400" cy="279400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Adult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Youth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Alabama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Arizona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Arkansas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California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Colorado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Connecticut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Delaware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District of Columbia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055"/>
              </p:ext>
            </p:extLst>
          </p:nvPr>
        </p:nvGraphicFramePr>
        <p:xfrm>
          <a:off x="457200" y="1047625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684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086300"/>
            <a:ext cx="2857500" cy="521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" y="6356350"/>
            <a:ext cx="6658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www.theunixschool.com</a:t>
            </a:r>
            <a:r>
              <a:rPr lang="en-US" sz="1600" dirty="0"/>
              <a:t>/2012/08/</a:t>
            </a:r>
            <a:r>
              <a:rPr lang="en-US" sz="1600" dirty="0" err="1"/>
              <a:t>linux</a:t>
            </a:r>
            <a:r>
              <a:rPr lang="en-US" sz="1600" dirty="0"/>
              <a:t>-sort-command-</a:t>
            </a:r>
            <a:r>
              <a:rPr lang="en-US" sz="1600" dirty="0" err="1"/>
              <a:t>examples.html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94993" y="1086300"/>
            <a:ext cx="3265715" cy="518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6405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1397576"/>
            <a:ext cx="6527800" cy="453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&lt;10M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-10M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</a:t>
            </a:r>
            <a:r>
              <a:rPr lang="en-US" sz="1800" dirty="0" err="1">
                <a:latin typeface="Courier New"/>
                <a:cs typeface="Courier New"/>
              </a:rPr>
              <a:t>maxdepth</a:t>
            </a:r>
            <a:r>
              <a:rPr lang="en-US" sz="1800" dirty="0">
                <a:latin typeface="Courier New"/>
                <a:cs typeface="Courier New"/>
              </a:rPr>
              <a:t> 1 -name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7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100" y="1233052"/>
            <a:ext cx="7226300" cy="4622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files containing a specific word in its name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"fruit*"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files whose name are not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-not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files </a:t>
            </a:r>
            <a:r>
              <a:rPr lang="en-US" sz="1800" b="1" dirty="0">
                <a:latin typeface="Courier New"/>
                <a:cs typeface="Courier New"/>
              </a:rPr>
              <a:t>modified</a:t>
            </a:r>
            <a:r>
              <a:rPr lang="en-US" sz="1800" dirty="0">
                <a:latin typeface="Courier New"/>
                <a:cs typeface="Courier New"/>
              </a:rPr>
              <a:t> within 30 minutes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</a:t>
            </a:r>
            <a:r>
              <a:rPr lang="en-US" sz="1800" dirty="0" err="1">
                <a:latin typeface="Courier New"/>
                <a:cs typeface="Courier New"/>
              </a:rPr>
              <a:t>mmin</a:t>
            </a:r>
            <a:r>
              <a:rPr lang="en-US" sz="1800" dirty="0">
                <a:latin typeface="Courier New"/>
                <a:cs typeface="Courier New"/>
              </a:rPr>
              <a:t> -30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files modified within 1 day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</a:t>
            </a:r>
            <a:r>
              <a:rPr lang="en-US" sz="1800" dirty="0" err="1">
                <a:latin typeface="Courier New"/>
                <a:cs typeface="Courier New"/>
              </a:rPr>
              <a:t>mtime</a:t>
            </a:r>
            <a:r>
              <a:rPr lang="en-US" sz="1800" dirty="0">
                <a:latin typeface="Courier New"/>
                <a:cs typeface="Courier New"/>
              </a:rPr>
              <a:t> -1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files </a:t>
            </a:r>
            <a:r>
              <a:rPr lang="en-US" sz="1800" b="1" dirty="0">
                <a:latin typeface="Courier New"/>
                <a:cs typeface="Courier New"/>
              </a:rPr>
              <a:t>accessed</a:t>
            </a:r>
            <a:r>
              <a:rPr lang="en-US" sz="1800" dirty="0">
                <a:latin typeface="Courier New"/>
                <a:cs typeface="Courier New"/>
              </a:rPr>
              <a:t> within 1 hour.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</a:t>
            </a:r>
            <a:r>
              <a:rPr lang="en-US" sz="1800" dirty="0" err="1">
                <a:latin typeface="Courier New"/>
                <a:cs typeface="Courier New"/>
              </a:rPr>
              <a:t>amin</a:t>
            </a:r>
            <a:r>
              <a:rPr lang="en-US" sz="1800" dirty="0">
                <a:latin typeface="Courier New"/>
                <a:cs typeface="Courier New"/>
              </a:rPr>
              <a:t> -60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700" y="6339443"/>
            <a:ext cx="70515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www.folkstalk.com</a:t>
            </a:r>
            <a:r>
              <a:rPr lang="en-US" sz="1600" dirty="0"/>
              <a:t>/2011/12/101-examples-of-using-find-command-in.html</a:t>
            </a:r>
          </a:p>
        </p:txBody>
      </p:sp>
    </p:spTree>
    <p:extLst>
      <p:ext uri="{BB962C8B-B14F-4D97-AF65-F5344CB8AC3E}">
        <p14:creationId xmlns:p14="http://schemas.microsoft.com/office/powerpoint/2010/main" val="1450337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576"/>
            <a:ext cx="6146800" cy="3923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12803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829434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176"/>
            <a:ext cx="8229600" cy="3860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's/apple/{&amp;}/'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{apple}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'/12/ s/peach/kiwi/'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kiwi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7977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6533730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307581"/>
            <a:ext cx="9004300" cy="25624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 ftp link&gt;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example: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000" b="1" dirty="0">
                <a:solidFill>
                  <a:srgbClr val="376092"/>
                </a:solidFill>
                <a:latin typeface="Courier New"/>
                <a:cs typeface="Courier New"/>
              </a:rPr>
              <a:t>https://as2.ftcdn.net/v2/jpg/05/03/89/91/1000_F_503899118_vcDwyhOuGYA9Z1h0jiHlnjrXQK0Z1DYr.jpg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06BD934-932D-E651-5D96-324EB36E4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43" y="3592093"/>
            <a:ext cx="4422813" cy="276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Chinese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 descr="Chinese Zodiac">
            <a:extLst>
              <a:ext uri="{FF2B5EF4-FFF2-40B4-BE49-F238E27FC236}">
                <a16:creationId xmlns:a16="http://schemas.microsoft.com/office/drawing/2014/main" id="{D99A40AD-8F0F-6C39-CB6D-AA5700CC8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6475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92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8D95-D846-E74D-ACA6-9AE50441329D}" type="slidenum">
              <a:rPr lang="en-US"/>
              <a:pPr/>
              <a:t>39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>
                <a:latin typeface="+mj-lt"/>
              </a:rPr>
              <a:t>ate, </a:t>
            </a:r>
            <a:r>
              <a:rPr lang="en-US" dirty="0" err="1">
                <a:latin typeface="+mj-lt"/>
              </a:rPr>
              <a:t>cal</a:t>
            </a:r>
            <a:r>
              <a:rPr lang="en-US" dirty="0">
                <a:latin typeface="+mj-lt"/>
              </a:rPr>
              <a:t>, sleep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688" y="1421912"/>
            <a:ext cx="6419969" cy="47412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date</a:t>
            </a:r>
            <a:r>
              <a:rPr lang="en-US" dirty="0"/>
              <a:t> - print or set the system date and time</a:t>
            </a:r>
            <a:endParaRPr lang="en-US" dirty="0">
              <a:latin typeface="+mj-lt"/>
            </a:endParaRPr>
          </a:p>
          <a:p>
            <a:pPr marL="0" lvl="1" indent="0">
              <a:buNone/>
            </a:pPr>
            <a:r>
              <a:rPr lang="en-US" dirty="0"/>
              <a:t>% date</a:t>
            </a:r>
          </a:p>
          <a:p>
            <a:pPr marL="0" lvl="1" indent="0">
              <a:buNone/>
            </a:pPr>
            <a:endParaRPr lang="en-US" dirty="0"/>
          </a:p>
          <a:p>
            <a:pPr marL="346075" lvl="1" indent="-346075">
              <a:buFont typeface="Arial"/>
              <a:buChar char="•"/>
            </a:pPr>
            <a:r>
              <a:rPr lang="en-US" b="1" dirty="0" err="1">
                <a:solidFill>
                  <a:srgbClr val="17375E"/>
                </a:solidFill>
              </a:rPr>
              <a:t>cal</a:t>
            </a:r>
            <a:r>
              <a:rPr lang="en-US" dirty="0"/>
              <a:t> - displays a calendar</a:t>
            </a:r>
          </a:p>
          <a:p>
            <a:pPr marL="0" lvl="1" indent="0">
              <a:buNone/>
            </a:pPr>
            <a:r>
              <a:rPr lang="en-US" dirty="0"/>
              <a:t>% </a:t>
            </a:r>
            <a:r>
              <a:rPr lang="en-US" dirty="0" err="1"/>
              <a:t>cal</a:t>
            </a:r>
            <a:r>
              <a:rPr lang="en-US" dirty="0"/>
              <a:t> Feb 2014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b="1" dirty="0">
                <a:solidFill>
                  <a:srgbClr val="17375E"/>
                </a:solidFill>
              </a:rPr>
              <a:t>sleep</a:t>
            </a:r>
            <a:r>
              <a:rPr lang="en-US" dirty="0"/>
              <a:t> - delay for a specified amount of time</a:t>
            </a:r>
          </a:p>
          <a:p>
            <a:pPr marL="0" lvl="1" indent="0">
              <a:buNone/>
            </a:pPr>
            <a:r>
              <a:rPr lang="en-US" dirty="0">
                <a:latin typeface="+mj-lt"/>
              </a:rPr>
              <a:t>% sleep 2 	#2 seconds pause</a:t>
            </a:r>
          </a:p>
          <a:p>
            <a:pPr marL="0" lvl="1" indent="0">
              <a:buNone/>
            </a:pPr>
            <a:r>
              <a:rPr lang="en-US" dirty="0">
                <a:latin typeface="+mj-lt"/>
              </a:rPr>
              <a:t>% sleep 1h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2" name="Picture 1" descr="Screen Shot 2015-01-01 at 11.36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86" y="3163790"/>
            <a:ext cx="21590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1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is one of Operating Systems (OSs)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47625"/>
            <a:ext cx="4163646" cy="41636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231" y="5506510"/>
            <a:ext cx="292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OS, Linux, 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7077" y="4972538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www.cj-computers.com</a:t>
            </a:r>
            <a:endParaRPr lang="en-US" sz="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77" y="1264345"/>
            <a:ext cx="2138749" cy="31653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94913" y="4302433"/>
            <a:ext cx="788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wikipedia.com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209" y="4639474"/>
            <a:ext cx="269817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Control Hardware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Run Applications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Manage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6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34D-F102-F341-898A-E4A99792BBD6}" type="slidenum">
              <a:rPr lang="en-US"/>
              <a:pPr/>
              <a:t>40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>
                <a:latin typeface="+mj-lt"/>
              </a:rPr>
              <a:t>istory, clear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6607" y="1782316"/>
            <a:ext cx="6938349" cy="2779604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history</a:t>
            </a:r>
            <a:r>
              <a:rPr lang="en-US" dirty="0"/>
              <a:t> - document of command lines</a:t>
            </a:r>
          </a:p>
          <a:p>
            <a:pPr marL="0" indent="0">
              <a:buNone/>
            </a:pPr>
            <a:r>
              <a:rPr lang="en-US" dirty="0"/>
              <a:t>% history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clear</a:t>
            </a:r>
            <a:r>
              <a:rPr lang="en-US" dirty="0"/>
              <a:t> - clear the terminal screen</a:t>
            </a:r>
          </a:p>
          <a:p>
            <a:pPr marL="0" indent="0">
              <a:buNone/>
            </a:pPr>
            <a:r>
              <a:rPr lang="en-US" dirty="0"/>
              <a:t>% clear</a:t>
            </a:r>
          </a:p>
        </p:txBody>
      </p:sp>
    </p:spTree>
    <p:extLst>
      <p:ext uri="{BB962C8B-B14F-4D97-AF65-F5344CB8AC3E}">
        <p14:creationId xmlns:p14="http://schemas.microsoft.com/office/powerpoint/2010/main" val="28262326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816C-81CD-8D44-B314-D09829FFD154}" type="slidenum">
              <a:rPr lang="en-US"/>
              <a:pPr/>
              <a:t>41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  <a:latin typeface="+mj-lt"/>
              </a:rPr>
              <a:t>man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089" y="1300080"/>
            <a:ext cx="7888711" cy="47738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Manual Pages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% man </a:t>
            </a:r>
            <a:r>
              <a:rPr lang="en-US" sz="2800" dirty="0" err="1">
                <a:latin typeface="Courier"/>
                <a:cs typeface="Courier"/>
              </a:rPr>
              <a:t>grep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Detailed information about each command</a:t>
            </a:r>
          </a:p>
          <a:p>
            <a:r>
              <a:rPr lang="en-US" sz="2800" dirty="0">
                <a:latin typeface="+mj-lt"/>
              </a:rPr>
              <a:t>Could be too detailed to find the answer</a:t>
            </a:r>
          </a:p>
          <a:p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Sometimes it is more efficient to …</a:t>
            </a:r>
          </a:p>
          <a:p>
            <a:r>
              <a:rPr lang="en-US" sz="2800" dirty="0">
                <a:latin typeface="+mj-lt"/>
              </a:rPr>
              <a:t>Google “how-to”</a:t>
            </a:r>
          </a:p>
          <a:p>
            <a:r>
              <a:rPr lang="en-US" sz="2800" dirty="0">
                <a:latin typeface="+mj-lt"/>
              </a:rPr>
              <a:t>Ask questions</a:t>
            </a:r>
          </a:p>
        </p:txBody>
      </p:sp>
    </p:spTree>
    <p:extLst>
      <p:ext uri="{BB962C8B-B14F-4D97-AF65-F5344CB8AC3E}">
        <p14:creationId xmlns:p14="http://schemas.microsoft.com/office/powerpoint/2010/main" val="266805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Parts of Unix OS</a:t>
            </a:r>
          </a:p>
        </p:txBody>
      </p:sp>
      <p:sp>
        <p:nvSpPr>
          <p:cNvPr id="5" name="Oval 4"/>
          <p:cNvSpPr/>
          <p:nvPr/>
        </p:nvSpPr>
        <p:spPr>
          <a:xfrm>
            <a:off x="1474650" y="3512039"/>
            <a:ext cx="302847" cy="302847"/>
          </a:xfrm>
          <a:prstGeom prst="ellipse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89388" y="3226777"/>
            <a:ext cx="873370" cy="873370"/>
          </a:xfrm>
          <a:prstGeom prst="ellipse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5526" y="2712915"/>
            <a:ext cx="1901094" cy="1901094"/>
          </a:xfrm>
          <a:prstGeom prst="ellipse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3904" y="2231293"/>
            <a:ext cx="2864339" cy="2864339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83547" y="3465092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7560" y="3197470"/>
            <a:ext cx="61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974" y="2664596"/>
            <a:ext cx="121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build-in</a:t>
            </a:r>
          </a:p>
          <a:p>
            <a:pPr algn="ctr"/>
            <a:r>
              <a:rPr lang="en-US" dirty="0"/>
              <a:t>commands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9170" y="2297119"/>
            <a:ext cx="13138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430275" y="1163502"/>
            <a:ext cx="5543061" cy="5403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kernel</a:t>
            </a:r>
            <a:r>
              <a:rPr lang="en-US" dirty="0"/>
              <a:t> (k) - provides the basic software connection to the hardware, managing memory, schedules, and input/output.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shell</a:t>
            </a:r>
            <a:r>
              <a:rPr lang="en-US" b="1" dirty="0"/>
              <a:t> </a:t>
            </a:r>
            <a:r>
              <a:rPr lang="en-US" dirty="0"/>
              <a:t>- as an interpreter to translate commands and pass them to the kernel for execution.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build-in commands</a:t>
            </a:r>
            <a:r>
              <a:rPr lang="en-US" dirty="0"/>
              <a:t> - are the built-in system utilities that provide users basic functions, such as content listing (</a:t>
            </a:r>
            <a:r>
              <a:rPr lang="en-US" dirty="0" err="1"/>
              <a:t>ls</a:t>
            </a:r>
            <a:r>
              <a:rPr lang="en-US" dirty="0"/>
              <a:t>), file copying (</a:t>
            </a:r>
            <a:r>
              <a:rPr lang="en-US" dirty="0" err="1"/>
              <a:t>cp</a:t>
            </a:r>
            <a:r>
              <a:rPr lang="en-US" dirty="0"/>
              <a:t>).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applications</a:t>
            </a:r>
            <a:r>
              <a:rPr lang="en-US" dirty="0"/>
              <a:t> - are additional application programs.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  <p:pic>
        <p:nvPicPr>
          <p:cNvPr id="24" name="Picture 23" descr="j03167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31" y="2404080"/>
            <a:ext cx="797075" cy="5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Evolution of UNIX-based Operating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23" y="1216073"/>
            <a:ext cx="7604834" cy="5457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688" y="6519759"/>
            <a:ext cx="1814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en.wikipedia.org</a:t>
            </a:r>
            <a:r>
              <a:rPr lang="en-US" sz="1000" dirty="0"/>
              <a:t>/wiki/Unix-like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764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Distributions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3" y="1185536"/>
            <a:ext cx="5653417" cy="3849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273" y="3909100"/>
            <a:ext cx="1007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cpagnews.com</a:t>
            </a:r>
            <a:r>
              <a:rPr lang="en-US" sz="1000" dirty="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5092" y="1529835"/>
            <a:ext cx="28448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Liu lab</a:t>
            </a:r>
          </a:p>
          <a:p>
            <a:r>
              <a:rPr lang="en-US" sz="2400" dirty="0"/>
              <a:t>Ubuntu</a:t>
            </a:r>
          </a:p>
          <a:p>
            <a:r>
              <a:rPr lang="en-US" sz="2400" dirty="0"/>
              <a:t>VERSION=18.04.1 LTS</a:t>
            </a:r>
          </a:p>
          <a:p>
            <a:endParaRPr lang="en-US" sz="2400" b="1" dirty="0"/>
          </a:p>
          <a:p>
            <a:r>
              <a:rPr lang="en-US" sz="2400" b="1" dirty="0" err="1"/>
              <a:t>Beocat</a:t>
            </a:r>
            <a:endParaRPr lang="en-US" sz="2400" b="1" dirty="0"/>
          </a:p>
          <a:p>
            <a:r>
              <a:rPr lang="en-US" sz="2400" dirty="0" err="1"/>
              <a:t>CentOS</a:t>
            </a:r>
            <a:endParaRPr lang="en-US" sz="2400" dirty="0"/>
          </a:p>
          <a:p>
            <a:r>
              <a:rPr lang="en-US" sz="2400" dirty="0"/>
              <a:t>VERSION=7.0.2009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141" y="5130820"/>
            <a:ext cx="7344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Change the following three file names to file names ended up with .</a:t>
            </a:r>
            <a:r>
              <a:rPr lang="en-US" b="1" dirty="0" err="1"/>
              <a:t>fasta</a:t>
            </a:r>
            <a:r>
              <a:rPr lang="en-US" b="1" dirty="0"/>
              <a:t> </a:t>
            </a:r>
          </a:p>
          <a:p>
            <a:r>
              <a:rPr lang="en-US" dirty="0" err="1"/>
              <a:t>a.txt</a:t>
            </a:r>
            <a:r>
              <a:rPr lang="en-US" dirty="0"/>
              <a:t>  </a:t>
            </a:r>
            <a:r>
              <a:rPr lang="en-US" dirty="0" err="1"/>
              <a:t>b.txt</a:t>
            </a:r>
            <a:r>
              <a:rPr lang="en-US" dirty="0"/>
              <a:t>  </a:t>
            </a:r>
            <a:r>
              <a:rPr lang="en-US" dirty="0" err="1"/>
              <a:t>c.txt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Ubuntu:</a:t>
            </a:r>
          </a:p>
          <a:p>
            <a:r>
              <a:rPr lang="en-US" dirty="0"/>
              <a:t>rename 's/txt/</a:t>
            </a:r>
            <a:r>
              <a:rPr lang="en-US" dirty="0" err="1"/>
              <a:t>fasta</a:t>
            </a:r>
            <a:r>
              <a:rPr lang="en-US" dirty="0"/>
              <a:t>/' *txt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3870" y="5961817"/>
            <a:ext cx="312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CentOS:</a:t>
            </a:r>
          </a:p>
          <a:p>
            <a:r>
              <a:rPr lang="en-US" dirty="0"/>
              <a:t>rename 'txt' '</a:t>
            </a:r>
            <a:r>
              <a:rPr lang="en-US" dirty="0" err="1"/>
              <a:t>fasta</a:t>
            </a:r>
            <a:r>
              <a:rPr lang="en-US" dirty="0"/>
              <a:t>' *txt</a:t>
            </a:r>
          </a:p>
        </p:txBody>
      </p:sp>
    </p:spTree>
    <p:extLst>
      <p:ext uri="{BB962C8B-B14F-4D97-AF65-F5344CB8AC3E}">
        <p14:creationId xmlns:p14="http://schemas.microsoft.com/office/powerpoint/2010/main" val="24437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56E0-2A88-D0F7-F023-E126BF5D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265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Unix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01DE-3462-851E-1FE7-CEEB5F48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9" y="1589827"/>
            <a:ext cx="8292662" cy="390445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use of plain text for storing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 hierarchical file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treating devices and certain types of inter-process communication (IPC) as 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small programs that can be strung together through a command-line interpreter using 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15C9E-D1E6-5619-99BA-A2A458D9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to learn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748" y="1518128"/>
            <a:ext cx="7957604" cy="31427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access to powerful computer servers ( e.g., to enable to handle large data)</a:t>
            </a:r>
          </a:p>
          <a:p>
            <a:pPr>
              <a:lnSpc>
                <a:spcPct val="150000"/>
              </a:lnSpc>
            </a:pPr>
            <a:r>
              <a:rPr lang="en-US" dirty="0"/>
              <a:t>To use advanced tools in research projects (most genomic software packages are run in the Unix system)</a:t>
            </a:r>
          </a:p>
          <a:p>
            <a:pPr>
              <a:lnSpc>
                <a:spcPct val="150000"/>
              </a:lnSpc>
            </a:pPr>
            <a:r>
              <a:rPr lang="en-US" dirty="0"/>
              <a:t>To perform </a:t>
            </a:r>
            <a:r>
              <a:rPr lang="en-US" b="1" dirty="0"/>
              <a:t>reproducible</a:t>
            </a:r>
            <a:r>
              <a:rPr lang="en-US" dirty="0"/>
              <a:t> data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5339872"/>
            <a:ext cx="448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... maybe, easier to find a job</a:t>
            </a:r>
          </a:p>
        </p:txBody>
      </p:sp>
    </p:spTree>
    <p:extLst>
      <p:ext uri="{BB962C8B-B14F-4D97-AF65-F5344CB8AC3E}">
        <p14:creationId xmlns:p14="http://schemas.microsoft.com/office/powerpoint/2010/main" val="30510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12817</TotalTime>
  <Words>2428</Words>
  <Application>Microsoft Macintosh PowerPoint</Application>
  <PresentationFormat>On-screen Show (4:3)</PresentationFormat>
  <Paragraphs>579</Paragraphs>
  <Slides>41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Courier</vt:lpstr>
      <vt:lpstr>Courier New</vt:lpstr>
      <vt:lpstr>Office Theme</vt:lpstr>
      <vt:lpstr>Worksheet</vt:lpstr>
      <vt:lpstr>Unix  Bioinformatics Applications (PLPTH813)</vt:lpstr>
      <vt:lpstr>Review</vt:lpstr>
      <vt:lpstr>Today</vt:lpstr>
      <vt:lpstr>Unix is one of Operating Systems (OSs)</vt:lpstr>
      <vt:lpstr>Parts of Unix OS</vt:lpstr>
      <vt:lpstr>Evolution of UNIX-based Operating Systems</vt:lpstr>
      <vt:lpstr>Linux Distributions</vt:lpstr>
      <vt:lpstr>Unix philosophy</vt:lpstr>
      <vt:lpstr>Why do we need to learn Unix?</vt:lpstr>
      <vt:lpstr>The terminal emulator</vt:lpstr>
      <vt:lpstr>Imagining</vt:lpstr>
      <vt:lpstr>file systems</vt:lpstr>
      <vt:lpstr>Example datasets</vt:lpstr>
      <vt:lpstr>Directories and files</vt:lpstr>
      <vt:lpstr>cd, mkdir, pwd</vt:lpstr>
      <vt:lpstr>ls</vt:lpstr>
      <vt:lpstr>File information</vt:lpstr>
      <vt:lpstr>chmod</vt:lpstr>
      <vt:lpstr>cp, mv, rm</vt:lpstr>
      <vt:lpstr>contents of files</vt:lpstr>
      <vt:lpstr>head/tail</vt:lpstr>
      <vt:lpstr>more/less</vt:lpstr>
      <vt:lpstr>cat, paste</vt:lpstr>
      <vt:lpstr>wc</vt:lpstr>
      <vt:lpstr>grep</vt:lpstr>
      <vt:lpstr>grep examples using regular expression</vt:lpstr>
      <vt:lpstr>grep examples using regular expression</vt:lpstr>
      <vt:lpstr>cut</vt:lpstr>
      <vt:lpstr>The concept of “pipe”</vt:lpstr>
      <vt:lpstr>Problem</vt:lpstr>
      <vt:lpstr>Pipe example</vt:lpstr>
      <vt:lpstr>sort - sort lines of text files</vt:lpstr>
      <vt:lpstr>find - search for files in a directory hierarchy</vt:lpstr>
      <vt:lpstr>find - II</vt:lpstr>
      <vt:lpstr>sed -  a stream editor used for modifying files in unix</vt:lpstr>
      <vt:lpstr>sed - II</vt:lpstr>
      <vt:lpstr>wget</vt:lpstr>
      <vt:lpstr>Chinese Zodiac</vt:lpstr>
      <vt:lpstr>date, cal, sleep</vt:lpstr>
      <vt:lpstr>history, clear</vt:lpstr>
      <vt:lpstr>man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154</cp:revision>
  <dcterms:created xsi:type="dcterms:W3CDTF">2014-12-15T18:58:14Z</dcterms:created>
  <dcterms:modified xsi:type="dcterms:W3CDTF">2023-01-24T15:51:58Z</dcterms:modified>
</cp:coreProperties>
</file>