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338" r:id="rId2"/>
    <p:sldId id="456" r:id="rId3"/>
    <p:sldId id="257" r:id="rId4"/>
    <p:sldId id="464" r:id="rId5"/>
    <p:sldId id="465" r:id="rId6"/>
    <p:sldId id="347" r:id="rId7"/>
    <p:sldId id="459" r:id="rId8"/>
    <p:sldId id="351" r:id="rId9"/>
    <p:sldId id="376" r:id="rId10"/>
    <p:sldId id="462" r:id="rId11"/>
    <p:sldId id="375" r:id="rId12"/>
    <p:sldId id="377" r:id="rId13"/>
    <p:sldId id="466" r:id="rId14"/>
    <p:sldId id="467" r:id="rId15"/>
    <p:sldId id="468" r:id="rId16"/>
    <p:sldId id="382" r:id="rId17"/>
    <p:sldId id="469" r:id="rId18"/>
    <p:sldId id="385" r:id="rId19"/>
    <p:sldId id="470" r:id="rId20"/>
    <p:sldId id="387" r:id="rId21"/>
    <p:sldId id="388" r:id="rId22"/>
    <p:sldId id="389" r:id="rId23"/>
    <p:sldId id="391" r:id="rId24"/>
    <p:sldId id="463" r:id="rId25"/>
    <p:sldId id="402" r:id="rId26"/>
    <p:sldId id="403" r:id="rId27"/>
    <p:sldId id="392" r:id="rId28"/>
    <p:sldId id="471" r:id="rId29"/>
    <p:sldId id="472" r:id="rId30"/>
    <p:sldId id="473" r:id="rId31"/>
    <p:sldId id="398" r:id="rId32"/>
    <p:sldId id="396" r:id="rId33"/>
    <p:sldId id="397" r:id="rId34"/>
    <p:sldId id="474" r:id="rId35"/>
    <p:sldId id="475" r:id="rId36"/>
    <p:sldId id="370" r:id="rId37"/>
    <p:sldId id="401" r:id="rId38"/>
    <p:sldId id="272" r:id="rId39"/>
    <p:sldId id="476" r:id="rId40"/>
    <p:sldId id="268" r:id="rId41"/>
    <p:sldId id="269" r:id="rId42"/>
    <p:sldId id="273" r:id="rId43"/>
    <p:sldId id="278" r:id="rId44"/>
    <p:sldId id="477" r:id="rId45"/>
    <p:sldId id="478" r:id="rId46"/>
    <p:sldId id="479" r:id="rId47"/>
    <p:sldId id="460" r:id="rId48"/>
    <p:sldId id="480" r:id="rId49"/>
    <p:sldId id="481" r:id="rId50"/>
    <p:sldId id="337" r:id="rId51"/>
    <p:sldId id="457" r:id="rId5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17375E"/>
    <a:srgbClr val="E56C0A"/>
    <a:srgbClr val="60497B"/>
    <a:srgbClr val="779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42" autoAdjust="0"/>
    <p:restoredTop sz="95853" autoAdjust="0"/>
  </p:normalViewPr>
  <p:slideViewPr>
    <p:cSldViewPr snapToGrid="0" snapToObjects="1">
      <p:cViewPr varScale="1">
        <p:scale>
          <a:sx n="215" d="100"/>
          <a:sy n="215" d="100"/>
        </p:scale>
        <p:origin x="1424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83A62-9D77-1A44-8DB5-4DA900A12DD2}" type="datetimeFigureOut">
              <a:rPr lang="en-US" smtClean="0"/>
              <a:t>6/3/24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480CA-12A1-5F4F-9420-84776E456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748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21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975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0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reads are relatively short (30 to 150 </a:t>
            </a:r>
            <a:r>
              <a:rPr lang="en-US" dirty="0" err="1"/>
              <a:t>bp</a:t>
            </a:r>
            <a:r>
              <a:rPr lang="en-US" dirty="0"/>
              <a:t>), making it hard to unambiguously assign them to a specific location in the genome, especially in the presence of sequencing errors and repeat sequences.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04CBB-41C6-9848-8788-70E8C4D39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56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sz="1200" dirty="0"/>
              <a:t>Index effect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Size selection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PCR Amplification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17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72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9480CA-12A1-5F4F-9420-84776E456B5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37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A72E8-FED4-7945-9AF6-FD8D9C72804A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7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3640D-90AA-604E-ADB9-C1D897C861CA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756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165B0-3CDA-1543-8CBF-F2F79E588AD3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9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D3363C-CD57-CC42-9235-62BC7BA0B1ED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F5969-FBC0-8540-94A3-F9215BD427BB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58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CD1FA-CB62-0042-90F2-E25120C741E5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640E7-0C59-3047-A00C-D3F20E7FFB20}" type="datetime1">
              <a:rPr lang="en-US" smtClean="0"/>
              <a:t>6/3/24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74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9F698-D4E1-CD4A-BF41-89392968128A}" type="datetime1">
              <a:rPr lang="en-US" smtClean="0"/>
              <a:t>6/3/24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6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A7A7B-94F7-964F-8763-919FD49CFB39}" type="datetime1">
              <a:rPr lang="en-US" smtClean="0"/>
              <a:t>6/3/24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4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EDD9F-E7AB-9845-AE00-059AAB337138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06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9C405-2BB0-D54D-A70D-DA6911AACBC3}" type="datetime1">
              <a:rPr lang="en-US" smtClean="0"/>
              <a:t>6/3/24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94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C2F60-8E92-564C-9C5A-9644027C2B8C}" type="datetime1">
              <a:rPr lang="en-US" smtClean="0"/>
              <a:t>6/3/24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DAB89-B125-9242-8DB3-C0D669061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6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ensembl.org/info/data/ftp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210083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Design of RNA-seq Experiments and Differential Expression Analysis </a:t>
            </a:r>
            <a:br>
              <a:rPr lang="en-US" sz="3600" dirty="0"/>
            </a:br>
            <a:br>
              <a:rPr lang="en-US" sz="2000" dirty="0"/>
            </a:br>
            <a:r>
              <a:rPr lang="en-US" sz="2000" dirty="0"/>
              <a:t> Genomic Technologies Workshop </a:t>
            </a:r>
            <a:br>
              <a:rPr lang="en-US" sz="2000" dirty="0"/>
            </a:br>
            <a:r>
              <a:rPr lang="en-US" sz="2000" dirty="0"/>
              <a:t>(PLPTH885)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6477" y="3987251"/>
            <a:ext cx="6400800" cy="195097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Sanzhen Liu</a:t>
            </a:r>
          </a:p>
          <a:p>
            <a:r>
              <a:rPr lang="en-US" sz="2800" dirty="0"/>
              <a:t>Plant Pathology</a:t>
            </a:r>
          </a:p>
          <a:p>
            <a:endParaRPr lang="en-US" sz="2800" dirty="0"/>
          </a:p>
          <a:p>
            <a:r>
              <a:rPr lang="en-US" sz="2800" dirty="0"/>
              <a:t>6/5/2024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A22E1-525F-DDE0-8382-0B7E0E6E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92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1986504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041525"/>
            <a:ext cx="8383979" cy="1307065"/>
          </a:xfrm>
          <a:solidFill>
            <a:schemeClr val="bg1">
              <a:lumMod val="85000"/>
            </a:schemeClr>
          </a:solidFill>
        </p:spPr>
        <p:txBody>
          <a:bodyPr>
            <a:noAutofit/>
          </a:bodyPr>
          <a:lstStyle/>
          <a:p>
            <a:r>
              <a:rPr lang="en-US" sz="2400" dirty="0"/>
              <a:t>Repeats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1986384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1986382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1543051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1593851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1593851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1250018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1803046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10</a:t>
            </a:fld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5248DD7-CAB0-135D-5819-E415D2444EDB}"/>
              </a:ext>
            </a:extLst>
          </p:cNvPr>
          <p:cNvSpPr txBox="1">
            <a:spLocks/>
          </p:cNvSpPr>
          <p:nvPr/>
        </p:nvSpPr>
        <p:spPr>
          <a:xfrm>
            <a:off x="588917" y="4455054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Longer reads or Paired-end reads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FBDC0D-A35E-0FB3-9209-44BF932C0884}"/>
              </a:ext>
            </a:extLst>
          </p:cNvPr>
          <p:cNvSpPr txBox="1">
            <a:spLocks/>
          </p:cNvSpPr>
          <p:nvPr/>
        </p:nvSpPr>
        <p:spPr>
          <a:xfrm>
            <a:off x="588917" y="2634583"/>
            <a:ext cx="4538133" cy="4574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Unique mapped reads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7DD616-77FD-61CE-82B5-17BF27AB0E8A}"/>
              </a:ext>
            </a:extLst>
          </p:cNvPr>
          <p:cNvSpPr/>
          <p:nvPr/>
        </p:nvSpPr>
        <p:spPr>
          <a:xfrm flipV="1">
            <a:off x="1410185" y="3864516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3A9762-5D74-DC3A-037E-AD58EC9B3C5D}"/>
              </a:ext>
            </a:extLst>
          </p:cNvPr>
          <p:cNvSpPr/>
          <p:nvPr/>
        </p:nvSpPr>
        <p:spPr>
          <a:xfrm flipV="1">
            <a:off x="1714986" y="3864395"/>
            <a:ext cx="1063351" cy="126999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B2F0D8C-CCE3-C71A-A4FB-E92F6007CA36}"/>
              </a:ext>
            </a:extLst>
          </p:cNvPr>
          <p:cNvSpPr/>
          <p:nvPr/>
        </p:nvSpPr>
        <p:spPr>
          <a:xfrm flipV="1">
            <a:off x="4407386" y="3864396"/>
            <a:ext cx="889000" cy="129684"/>
          </a:xfrm>
          <a:prstGeom prst="rect">
            <a:avLst/>
          </a:prstGeom>
          <a:solidFill>
            <a:srgbClr val="953735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2844C0F-7C2D-7271-B988-DC228E214434}"/>
              </a:ext>
            </a:extLst>
          </p:cNvPr>
          <p:cNvCxnSpPr/>
          <p:nvPr/>
        </p:nvCxnSpPr>
        <p:spPr>
          <a:xfrm>
            <a:off x="5765994" y="3438626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4D70C3-DC93-C3CC-90BA-3DD2E43960D3}"/>
              </a:ext>
            </a:extLst>
          </p:cNvPr>
          <p:cNvCxnSpPr/>
          <p:nvPr/>
        </p:nvCxnSpPr>
        <p:spPr>
          <a:xfrm>
            <a:off x="3122692" y="3421063"/>
            <a:ext cx="615827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4CC95F0E-9F22-0BE0-7707-17E3C6C40D6B}"/>
              </a:ext>
            </a:extLst>
          </p:cNvPr>
          <p:cNvSpPr/>
          <p:nvPr/>
        </p:nvSpPr>
        <p:spPr>
          <a:xfrm>
            <a:off x="1850452" y="34718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ACF54435-26DB-E95D-16BE-F00863382714}"/>
              </a:ext>
            </a:extLst>
          </p:cNvPr>
          <p:cNvSpPr/>
          <p:nvPr/>
        </p:nvSpPr>
        <p:spPr>
          <a:xfrm flipH="1">
            <a:off x="3122691" y="34718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24393-FC75-141B-91AC-895A7C10F857}"/>
              </a:ext>
            </a:extLst>
          </p:cNvPr>
          <p:cNvSpPr txBox="1"/>
          <p:nvPr/>
        </p:nvSpPr>
        <p:spPr>
          <a:xfrm>
            <a:off x="2076214" y="3175530"/>
            <a:ext cx="70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reads</a:t>
            </a:r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20422A44-E4EF-D13D-1D4E-3680D4AA2024}"/>
              </a:ext>
            </a:extLst>
          </p:cNvPr>
          <p:cNvSpPr/>
          <p:nvPr/>
        </p:nvSpPr>
        <p:spPr>
          <a:xfrm flipH="1">
            <a:off x="5766280" y="3472492"/>
            <a:ext cx="545814" cy="367229"/>
          </a:xfrm>
          <a:prstGeom prst="parallelogram">
            <a:avLst>
              <a:gd name="adj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9A6692-4837-C1F5-7F79-F9B6C7993582}"/>
              </a:ext>
            </a:extLst>
          </p:cNvPr>
          <p:cNvSpPr/>
          <p:nvPr/>
        </p:nvSpPr>
        <p:spPr>
          <a:xfrm flipV="1">
            <a:off x="5766280" y="3861711"/>
            <a:ext cx="545814" cy="1296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F301C1-0444-B590-5274-ACF02E7B1EE6}"/>
              </a:ext>
            </a:extLst>
          </p:cNvPr>
          <p:cNvSpPr txBox="1"/>
          <p:nvPr/>
        </p:nvSpPr>
        <p:spPr>
          <a:xfrm>
            <a:off x="5846719" y="304758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✓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52D41-67EC-8AB5-6D56-7A09D6414083}"/>
              </a:ext>
            </a:extLst>
          </p:cNvPr>
          <p:cNvSpPr txBox="1"/>
          <p:nvPr/>
        </p:nvSpPr>
        <p:spPr>
          <a:xfrm>
            <a:off x="3249096" y="30475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Zapf Dingbats"/>
                <a:ea typeface="Zapf Dingbats"/>
                <a:cs typeface="Zapf Dingbats"/>
                <a:sym typeface="Zapf Dingbats"/>
              </a:rPr>
              <a:t>✗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8061F04-5AEF-C0E2-83E0-A7D459A23D87}"/>
              </a:ext>
            </a:extLst>
          </p:cNvPr>
          <p:cNvSpPr txBox="1"/>
          <p:nvPr/>
        </p:nvSpPr>
        <p:spPr>
          <a:xfrm>
            <a:off x="789282" y="372855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F534692-848B-0EFF-CC4D-3264CD7BBC02}"/>
              </a:ext>
            </a:extLst>
          </p:cNvPr>
          <p:cNvGrpSpPr/>
          <p:nvPr/>
        </p:nvGrpSpPr>
        <p:grpSpPr>
          <a:xfrm>
            <a:off x="727892" y="4922743"/>
            <a:ext cx="7032293" cy="978538"/>
            <a:chOff x="528439" y="3363015"/>
            <a:chExt cx="7032293" cy="978538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97A1906-1EEE-2F9D-BAC1-81504AA1EF29}"/>
                </a:ext>
              </a:extLst>
            </p:cNvPr>
            <p:cNvSpPr/>
            <p:nvPr/>
          </p:nvSpPr>
          <p:spPr>
            <a:xfrm flipV="1">
              <a:off x="1346198" y="4108179"/>
              <a:ext cx="6214534" cy="129564"/>
            </a:xfrm>
            <a:prstGeom prst="rect">
              <a:avLst/>
            </a:prstGeom>
            <a:solidFill>
              <a:srgbClr val="BFBFB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260D3AB-D532-5436-242D-1BDC022D5D43}"/>
                </a:ext>
              </a:extLst>
            </p:cNvPr>
            <p:cNvSpPr/>
            <p:nvPr/>
          </p:nvSpPr>
          <p:spPr>
            <a:xfrm flipV="1">
              <a:off x="1650999" y="4108058"/>
              <a:ext cx="1063351" cy="126999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E1EF4C-010F-930C-FD71-35025DA40A77}"/>
                </a:ext>
              </a:extLst>
            </p:cNvPr>
            <p:cNvSpPr/>
            <p:nvPr/>
          </p:nvSpPr>
          <p:spPr>
            <a:xfrm flipV="1">
              <a:off x="4343399" y="4108059"/>
              <a:ext cx="889000" cy="129684"/>
            </a:xfrm>
            <a:prstGeom prst="rect">
              <a:avLst/>
            </a:prstGeom>
            <a:solidFill>
              <a:srgbClr val="95373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0AC9509-E712-6D6B-7BD6-2CC019775DED}"/>
                </a:ext>
              </a:extLst>
            </p:cNvPr>
            <p:cNvCxnSpPr/>
            <p:nvPr/>
          </p:nvCxnSpPr>
          <p:spPr>
            <a:xfrm>
              <a:off x="1792091" y="3654929"/>
              <a:ext cx="922259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05DF8111-4DE5-3F6F-3C80-DB75490CA3E9}"/>
                </a:ext>
              </a:extLst>
            </p:cNvPr>
            <p:cNvSpPr/>
            <p:nvPr/>
          </p:nvSpPr>
          <p:spPr>
            <a:xfrm>
              <a:off x="1792091" y="3707059"/>
              <a:ext cx="1231654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B40972E-E07E-5048-22A3-4F322B9C1E8F}"/>
                </a:ext>
              </a:extLst>
            </p:cNvPr>
            <p:cNvSpPr txBox="1"/>
            <p:nvPr/>
          </p:nvSpPr>
          <p:spPr>
            <a:xfrm>
              <a:off x="528439" y="3419193"/>
              <a:ext cx="70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reads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94105C2-6E16-0D92-B5F6-03E2CBBF7868}"/>
                </a:ext>
              </a:extLst>
            </p:cNvPr>
            <p:cNvSpPr txBox="1"/>
            <p:nvPr/>
          </p:nvSpPr>
          <p:spPr>
            <a:xfrm>
              <a:off x="725295" y="3972221"/>
              <a:ext cx="5052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Ref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50B7568-AC40-E7D8-31DA-128CAD187632}"/>
                </a:ext>
              </a:extLst>
            </p:cNvPr>
            <p:cNvCxnSpPr/>
            <p:nvPr/>
          </p:nvCxnSpPr>
          <p:spPr>
            <a:xfrm>
              <a:off x="2714350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33766DD-A0F6-EFB0-80D7-42B7863B7D3B}"/>
                </a:ext>
              </a:extLst>
            </p:cNvPr>
            <p:cNvCxnSpPr/>
            <p:nvPr/>
          </p:nvCxnSpPr>
          <p:spPr>
            <a:xfrm>
              <a:off x="4416755" y="3654929"/>
              <a:ext cx="510842" cy="0"/>
            </a:xfrm>
            <a:prstGeom prst="line">
              <a:avLst/>
            </a:prstGeom>
            <a:ln w="57150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1DE9F78-7131-5EB7-4BFC-3600213A7B47}"/>
                </a:ext>
              </a:extLst>
            </p:cNvPr>
            <p:cNvCxnSpPr/>
            <p:nvPr/>
          </p:nvCxnSpPr>
          <p:spPr>
            <a:xfrm>
              <a:off x="5159889" y="3654929"/>
              <a:ext cx="97543" cy="133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2F0D9DD-98F2-2861-D795-32B596EA7A3D}"/>
                </a:ext>
              </a:extLst>
            </p:cNvPr>
            <p:cNvCxnSpPr/>
            <p:nvPr/>
          </p:nvCxnSpPr>
          <p:spPr>
            <a:xfrm>
              <a:off x="5257432" y="3654929"/>
              <a:ext cx="309395" cy="0"/>
            </a:xfrm>
            <a:prstGeom prst="line">
              <a:avLst/>
            </a:prstGeom>
            <a:ln w="57150" cmpd="sng"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0D188BB-670C-BE14-2939-494733637439}"/>
                </a:ext>
              </a:extLst>
            </p:cNvPr>
            <p:cNvSpPr txBox="1"/>
            <p:nvPr/>
          </p:nvSpPr>
          <p:spPr>
            <a:xfrm>
              <a:off x="4868327" y="3363015"/>
              <a:ext cx="36174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…</a:t>
              </a:r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21EA6C36-C60C-A213-8801-AB6D381F9F59}"/>
                </a:ext>
              </a:extLst>
            </p:cNvPr>
            <p:cNvSpPr/>
            <p:nvPr/>
          </p:nvSpPr>
          <p:spPr>
            <a:xfrm>
              <a:off x="4416755" y="3708426"/>
              <a:ext cx="51084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24A21068-BB66-61AC-1D89-6E062E54ABFF}"/>
                </a:ext>
              </a:extLst>
            </p:cNvPr>
            <p:cNvSpPr/>
            <p:nvPr/>
          </p:nvSpPr>
          <p:spPr>
            <a:xfrm>
              <a:off x="5159889" y="3707059"/>
              <a:ext cx="406652" cy="367229"/>
            </a:xfrm>
            <a:prstGeom prst="parallelogram">
              <a:avLst>
                <a:gd name="adj" fmla="val 0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270CB2-AE3D-331B-0A15-E8FC0B423F39}"/>
              </a:ext>
            </a:extLst>
          </p:cNvPr>
          <p:cNvGrpSpPr/>
          <p:nvPr/>
        </p:nvGrpSpPr>
        <p:grpSpPr>
          <a:xfrm>
            <a:off x="8530564" y="4482599"/>
            <a:ext cx="167068" cy="1464116"/>
            <a:chOff x="8242830" y="4538751"/>
            <a:chExt cx="228617" cy="3103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CA60F307-D57B-646F-FBC3-E9F8C8902204}"/>
                </a:ext>
              </a:extLst>
            </p:cNvPr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BAA990-22A9-79BE-CCDA-5AA2201291E0}"/>
                </a:ext>
              </a:extLst>
            </p:cNvPr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F60FA7E7-DF10-BC55-44BC-3C8D85B938EF}"/>
                </a:ext>
              </a:extLst>
            </p:cNvPr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240BB26-D770-9BBE-9063-DEC089AA3579}"/>
                </a:ext>
              </a:extLst>
            </p:cNvPr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B347F09-293A-5E05-DA80-D3CF8BD82B8C}"/>
                </a:ext>
              </a:extLst>
            </p:cNvPr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DADD17F-69E0-ABA3-E3C4-8D094AA1EC33}"/>
                </a:ext>
              </a:extLst>
            </p:cNvPr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solidFill>
                <a:schemeClr val="accent6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80CFDE8-92E0-B959-B730-9132B82D9E26}"/>
                </a:ext>
              </a:extLst>
            </p:cNvPr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5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9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627062"/>
          </a:xfrm>
        </p:spPr>
        <p:txBody>
          <a:bodyPr>
            <a:normAutofit/>
          </a:bodyPr>
          <a:lstStyle/>
          <a:p>
            <a:r>
              <a:rPr lang="en-US" sz="3200" dirty="0"/>
              <a:t>Solutions to mitigate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2743435"/>
            <a:ext cx="8041584" cy="562458"/>
          </a:xfrm>
        </p:spPr>
        <p:txBody>
          <a:bodyPr>
            <a:normAutofit/>
          </a:bodyPr>
          <a:lstStyle/>
          <a:p>
            <a:r>
              <a:rPr lang="en-US" sz="2800" dirty="0"/>
              <a:t>Tolerance of mismatches or gaps for each alignment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364132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82033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356148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390983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399934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178351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4088846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267858" y="3432892"/>
            <a:ext cx="0" cy="169334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3514321" y="3390553"/>
            <a:ext cx="812800" cy="0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 flipV="1">
            <a:off x="1414589" y="3629473"/>
            <a:ext cx="6214534" cy="129564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11</a:t>
            </a:fld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61275" y="5631564"/>
            <a:ext cx="7035802" cy="562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Better reference genome</a:t>
            </a:r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DCBBE18E-D008-F3BA-2451-7B6D7B3D1834}"/>
              </a:ext>
            </a:extLst>
          </p:cNvPr>
          <p:cNvSpPr txBox="1">
            <a:spLocks/>
          </p:cNvSpPr>
          <p:nvPr/>
        </p:nvSpPr>
        <p:spPr>
          <a:xfrm>
            <a:off x="557809" y="1309689"/>
            <a:ext cx="8383979" cy="981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Sequencing errors</a:t>
            </a:r>
          </a:p>
          <a:p>
            <a:r>
              <a:rPr lang="en-US" sz="2400" dirty="0"/>
              <a:t>Polymorphisms (reference and sequenced individuals)</a:t>
            </a:r>
          </a:p>
        </p:txBody>
      </p: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AFAC6B48-07E3-7F63-5267-476A9D5513CB}"/>
              </a:ext>
            </a:extLst>
          </p:cNvPr>
          <p:cNvSpPr txBox="1">
            <a:spLocks/>
          </p:cNvSpPr>
          <p:nvPr/>
        </p:nvSpPr>
        <p:spPr>
          <a:xfrm>
            <a:off x="557809" y="4363447"/>
            <a:ext cx="8383979" cy="8136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Quality of reference genomes (mis-assembly and incomplete genome) </a:t>
            </a:r>
          </a:p>
        </p:txBody>
      </p:sp>
    </p:spTree>
    <p:extLst>
      <p:ext uri="{BB962C8B-B14F-4D97-AF65-F5344CB8AC3E}">
        <p14:creationId xmlns:p14="http://schemas.microsoft.com/office/powerpoint/2010/main" val="212321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6" grpId="0" animBg="1"/>
      <p:bldP spid="6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0089859"/>
              </p:ext>
            </p:extLst>
          </p:nvPr>
        </p:nvGraphicFramePr>
        <p:xfrm>
          <a:off x="3118224" y="2687759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2476500" y="439738"/>
            <a:ext cx="59309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</a:t>
            </a:r>
            <a:br>
              <a:rPr lang="en-US" sz="3200" dirty="0"/>
            </a:br>
            <a:r>
              <a:rPr lang="en-US" sz="3200" dirty="0"/>
              <a:t>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51321"/>
              </p:ext>
            </p:extLst>
          </p:nvPr>
        </p:nvGraphicFramePr>
        <p:xfrm>
          <a:off x="6369424" y="2687759"/>
          <a:ext cx="16256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9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7" name="Rectangle 6"/>
          <p:cNvSpPr/>
          <p:nvPr/>
        </p:nvSpPr>
        <p:spPr>
          <a:xfrm>
            <a:off x="279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8" name="Rectangle 7"/>
          <p:cNvSpPr/>
          <p:nvPr/>
        </p:nvSpPr>
        <p:spPr>
          <a:xfrm>
            <a:off x="279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79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9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9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alignment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4450" y="4363400"/>
            <a:ext cx="20828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67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667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667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1085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1085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1085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1085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1085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2" idx="0"/>
          </p:cNvCxnSpPr>
          <p:nvPr/>
        </p:nvCxnSpPr>
        <p:spPr>
          <a:xfrm>
            <a:off x="1085850" y="4072589"/>
            <a:ext cx="0" cy="2908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2"/>
            <a:endCxn id="13" idx="0"/>
          </p:cNvCxnSpPr>
          <p:nvPr/>
        </p:nvCxnSpPr>
        <p:spPr>
          <a:xfrm flipH="1">
            <a:off x="1073150" y="4757100"/>
            <a:ext cx="12700" cy="2454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2"/>
            <a:endCxn id="14" idx="0"/>
          </p:cNvCxnSpPr>
          <p:nvPr/>
        </p:nvCxnSpPr>
        <p:spPr>
          <a:xfrm>
            <a:off x="10731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4" idx="2"/>
          </p:cNvCxnSpPr>
          <p:nvPr/>
        </p:nvCxnSpPr>
        <p:spPr>
          <a:xfrm>
            <a:off x="10731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875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070127" y="187327"/>
            <a:ext cx="5511800" cy="677808"/>
          </a:xfrm>
        </p:spPr>
        <p:txBody>
          <a:bodyPr>
            <a:normAutofit/>
          </a:bodyPr>
          <a:lstStyle/>
          <a:p>
            <a:r>
              <a:rPr lang="en-US" sz="3200" dirty="0"/>
              <a:t>Read counts to significant genes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2700744" y="2131504"/>
            <a:ext cx="2431464" cy="1188575"/>
            <a:chOff x="867397" y="2130811"/>
            <a:chExt cx="2431464" cy="1188575"/>
          </a:xfrm>
        </p:grpSpPr>
        <p:sp>
          <p:nvSpPr>
            <p:cNvPr id="80" name="Down Arrow 79"/>
            <p:cNvSpPr/>
            <p:nvPr/>
          </p:nvSpPr>
          <p:spPr>
            <a:xfrm>
              <a:off x="1248461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7397" y="2396056"/>
              <a:ext cx="2431464" cy="92333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RNA</a:t>
              </a:r>
            </a:p>
            <a:p>
              <a:pPr algn="ctr"/>
              <a:r>
                <a:rPr lang="en-US" dirty="0"/>
                <a:t>Library</a:t>
              </a:r>
            </a:p>
            <a:p>
              <a:pPr algn="ctr"/>
              <a:r>
                <a:rPr lang="en-US" dirty="0"/>
                <a:t>Sequencing</a:t>
              </a:r>
            </a:p>
          </p:txBody>
        </p:sp>
        <p:sp>
          <p:nvSpPr>
            <p:cNvPr id="84" name="Down Arrow 83"/>
            <p:cNvSpPr/>
            <p:nvPr/>
          </p:nvSpPr>
          <p:spPr>
            <a:xfrm>
              <a:off x="2880433" y="2130811"/>
              <a:ext cx="150209" cy="217774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2646759" y="3413141"/>
            <a:ext cx="2652278" cy="1317876"/>
            <a:chOff x="813412" y="3432620"/>
            <a:chExt cx="2652278" cy="1317876"/>
          </a:xfrm>
        </p:grpSpPr>
        <p:sp>
          <p:nvSpPr>
            <p:cNvPr id="86" name="Down Arrow 85"/>
            <p:cNvSpPr/>
            <p:nvPr/>
          </p:nvSpPr>
          <p:spPr>
            <a:xfrm>
              <a:off x="1248461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Down Arrow 86"/>
            <p:cNvSpPr/>
            <p:nvPr/>
          </p:nvSpPr>
          <p:spPr>
            <a:xfrm>
              <a:off x="2880433" y="3432620"/>
              <a:ext cx="150209" cy="272169"/>
            </a:xfrm>
            <a:prstGeom prst="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813412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N1 reads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445384" y="3669167"/>
              <a:ext cx="10203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N2 reads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867397" y="4104165"/>
              <a:ext cx="2431464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Alignment</a:t>
              </a:r>
            </a:p>
            <a:p>
              <a:pPr algn="ctr"/>
              <a:r>
                <a:rPr lang="en-US" dirty="0"/>
                <a:t>Read counting per gene</a:t>
              </a:r>
            </a:p>
          </p:txBody>
        </p:sp>
      </p:grpSp>
      <p:sp>
        <p:nvSpPr>
          <p:cNvPr id="97" name="Down Arrow 96"/>
          <p:cNvSpPr/>
          <p:nvPr/>
        </p:nvSpPr>
        <p:spPr>
          <a:xfrm>
            <a:off x="3083999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Down Arrow 102"/>
          <p:cNvSpPr/>
          <p:nvPr/>
        </p:nvSpPr>
        <p:spPr>
          <a:xfrm>
            <a:off x="4715971" y="4877063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4" name="Table 103"/>
          <p:cNvGraphicFramePr>
            <a:graphicFrameLocks noGrp="1"/>
          </p:cNvGraphicFramePr>
          <p:nvPr/>
        </p:nvGraphicFramePr>
        <p:xfrm>
          <a:off x="2569475" y="5158957"/>
          <a:ext cx="2729562" cy="1326485"/>
        </p:xfrm>
        <a:graphic>
          <a:graphicData uri="http://schemas.openxmlformats.org/drawingml/2006/table">
            <a:tbl>
              <a:tblPr/>
              <a:tblGrid>
                <a:gridCol w="909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9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TRT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5" name="Group 104"/>
          <p:cNvGrpSpPr/>
          <p:nvPr/>
        </p:nvGrpSpPr>
        <p:grpSpPr>
          <a:xfrm>
            <a:off x="2660214" y="999643"/>
            <a:ext cx="2736661" cy="1111689"/>
            <a:chOff x="826867" y="1019122"/>
            <a:chExt cx="2736661" cy="1111689"/>
          </a:xfrm>
        </p:grpSpPr>
        <p:grpSp>
          <p:nvGrpSpPr>
            <p:cNvPr id="106" name="Group 105"/>
            <p:cNvGrpSpPr/>
            <p:nvPr/>
          </p:nvGrpSpPr>
          <p:grpSpPr>
            <a:xfrm>
              <a:off x="826867" y="1019122"/>
              <a:ext cx="2736661" cy="1111689"/>
              <a:chOff x="3331717" y="1182975"/>
              <a:chExt cx="2736661" cy="1111689"/>
            </a:xfrm>
          </p:grpSpPr>
          <p:pic>
            <p:nvPicPr>
              <p:cNvPr id="108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84088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0" name="TextBox 109"/>
              <p:cNvSpPr txBox="1"/>
              <p:nvPr/>
            </p:nvSpPr>
            <p:spPr>
              <a:xfrm>
                <a:off x="33317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840909" y="1925332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107" name="TextBox 106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graphicFrame>
        <p:nvGraphicFramePr>
          <p:cNvPr id="112" name="Table 111"/>
          <p:cNvGraphicFramePr>
            <a:graphicFrameLocks noGrp="1"/>
          </p:cNvGraphicFramePr>
          <p:nvPr/>
        </p:nvGraphicFramePr>
        <p:xfrm>
          <a:off x="5588971" y="1383230"/>
          <a:ext cx="330755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4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1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60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Others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Control 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N1 – C1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TRT</a:t>
                      </a:r>
                      <a:r>
                        <a:rPr lang="en-US" sz="1800" baseline="0" dirty="0"/>
                        <a:t> 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T1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N2</a:t>
                      </a:r>
                      <a:r>
                        <a:rPr lang="en-US" sz="1800" baseline="0" dirty="0"/>
                        <a:t> – T1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3" name="TextBox 112"/>
          <p:cNvSpPr txBox="1"/>
          <p:nvPr/>
        </p:nvSpPr>
        <p:spPr>
          <a:xfrm>
            <a:off x="5403370" y="914752"/>
            <a:ext cx="27413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2x2 Table for Gene 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579122" y="2644724"/>
            <a:ext cx="330756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Fisher’s Exact Test or χ</a:t>
            </a:r>
            <a:r>
              <a:rPr lang="en-US" sz="2000" baseline="30000" dirty="0"/>
              <a:t>2</a:t>
            </a:r>
            <a:r>
              <a:rPr lang="en-US" sz="2000" dirty="0"/>
              <a:t> test on Gene 1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p-value for Gene 1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Repeat on all the genes</a:t>
            </a:r>
          </a:p>
          <a:p>
            <a:r>
              <a:rPr lang="en-US" sz="2000" dirty="0">
                <a:solidFill>
                  <a:srgbClr val="0000FF"/>
                </a:solidFill>
              </a:rPr>
              <a:t>p-values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Multiple testing correction</a:t>
            </a:r>
          </a:p>
          <a:p>
            <a:r>
              <a:rPr lang="en-US" sz="2000" dirty="0">
                <a:solidFill>
                  <a:srgbClr val="0000FF"/>
                </a:solidFill>
              </a:rPr>
              <a:t>q-values</a:t>
            </a:r>
          </a:p>
          <a:p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Declaration of significance</a:t>
            </a:r>
          </a:p>
          <a:p>
            <a:r>
              <a:rPr lang="en-US" sz="2000" dirty="0">
                <a:solidFill>
                  <a:srgbClr val="0000FF"/>
                </a:solidFill>
              </a:rPr>
              <a:t>a significant gene set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25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03" grpId="0" animBg="1"/>
      <p:bldP spid="113" grpId="0"/>
      <p:bldP spid="1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Statistical test for differential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7966"/>
            <a:ext cx="8229600" cy="273473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Statistical test to discover differential expression (DE)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Count data</a:t>
            </a:r>
            <a:r>
              <a:rPr lang="en-US" sz="2400" dirty="0"/>
              <a:t>: Generalized Linear Model (GLM) to deal with count data</a:t>
            </a:r>
          </a:p>
          <a:p>
            <a:pPr marL="1028700" lvl="1" indent="-571500">
              <a:lnSpc>
                <a:spcPct val="90000"/>
              </a:lnSpc>
              <a:buNone/>
            </a:pPr>
            <a:r>
              <a:rPr lang="en-US" sz="2400" dirty="0"/>
              <a:t>e.g., Poisson GLM could handle count data but </a:t>
            </a:r>
            <a:r>
              <a:rPr lang="en-US" sz="2400" dirty="0" err="1"/>
              <a:t>overdispersion</a:t>
            </a:r>
            <a:r>
              <a:rPr lang="en-US" sz="2400" dirty="0"/>
              <a:t> exits</a:t>
            </a:r>
          </a:p>
          <a:p>
            <a:pPr lvl="1">
              <a:lnSpc>
                <a:spcPct val="90000"/>
              </a:lnSpc>
            </a:pPr>
            <a:r>
              <a:rPr lang="en-US" sz="2400" b="1" dirty="0">
                <a:solidFill>
                  <a:srgbClr val="376092"/>
                </a:solidFill>
              </a:rPr>
              <a:t>Overdispersion issue</a:t>
            </a:r>
            <a:r>
              <a:rPr lang="en-US" sz="2400" dirty="0"/>
              <a:t>: Using </a:t>
            </a:r>
            <a:r>
              <a:rPr lang="en-US" sz="2400" b="1" dirty="0"/>
              <a:t>negative binomial GLM </a:t>
            </a:r>
            <a:r>
              <a:rPr lang="en-US" sz="2400" dirty="0"/>
              <a:t>to incorporate a dispersion parameter into the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1932" y="3878644"/>
            <a:ext cx="8034867" cy="83099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 err="1"/>
              <a:t>edgeR</a:t>
            </a:r>
            <a:r>
              <a:rPr lang="en-US" sz="2400" dirty="0"/>
              <a:t> (Robinson and Smyth, 2007), </a:t>
            </a:r>
            <a:r>
              <a:rPr lang="en-US" sz="2400" b="1" dirty="0" err="1">
                <a:solidFill>
                  <a:srgbClr val="FF0000"/>
                </a:solidFill>
              </a:rPr>
              <a:t>DESeq</a:t>
            </a:r>
            <a:r>
              <a:rPr lang="en-US" sz="2400" dirty="0"/>
              <a:t> (Anders and Huber, 2010), </a:t>
            </a:r>
            <a:r>
              <a:rPr lang="en-US" sz="2400" dirty="0" err="1"/>
              <a:t>NBPSeq</a:t>
            </a:r>
            <a:r>
              <a:rPr lang="en-US" sz="2400" dirty="0"/>
              <a:t> (Di et al., 2011), and </a:t>
            </a:r>
            <a:r>
              <a:rPr lang="en-US" sz="2400" dirty="0" err="1"/>
              <a:t>QuasiSeq</a:t>
            </a:r>
            <a:r>
              <a:rPr lang="en-US" sz="2400" dirty="0"/>
              <a:t> (Lund 2012)</a:t>
            </a:r>
          </a:p>
        </p:txBody>
      </p:sp>
      <p:pic>
        <p:nvPicPr>
          <p:cNvPr id="5" name="Picture 4" descr="Screenshot 2017-06-22 00.06.3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900" y="4760441"/>
            <a:ext cx="5016500" cy="198852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86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9056"/>
            <a:ext cx="8229600" cy="653872"/>
          </a:xfrm>
        </p:spPr>
        <p:txBody>
          <a:bodyPr>
            <a:normAutofit/>
          </a:bodyPr>
          <a:lstStyle/>
          <a:p>
            <a:r>
              <a:rPr lang="en-US" sz="3200" dirty="0"/>
              <a:t>Source of variance in counts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2053283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3255646" y="2699994"/>
            <a:ext cx="150209" cy="272169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457200" y="3054713"/>
          <a:ext cx="3490009" cy="861060"/>
        </p:xfrm>
        <a:graphic>
          <a:graphicData uri="http://schemas.openxmlformats.org/drawingml/2006/table">
            <a:tbl>
              <a:tblPr/>
              <a:tblGrid>
                <a:gridCol w="1019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1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 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C1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/>
                        </a:rPr>
                        <a:t>T1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29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2" name="Group 31"/>
          <p:cNvGrpSpPr/>
          <p:nvPr/>
        </p:nvGrpSpPr>
        <p:grpSpPr>
          <a:xfrm>
            <a:off x="1606289" y="1492505"/>
            <a:ext cx="2340920" cy="1111689"/>
            <a:chOff x="1233267" y="1019122"/>
            <a:chExt cx="2340920" cy="1111689"/>
          </a:xfrm>
        </p:grpSpPr>
        <p:grpSp>
          <p:nvGrpSpPr>
            <p:cNvPr id="13" name="Group 12"/>
            <p:cNvGrpSpPr/>
            <p:nvPr/>
          </p:nvGrpSpPr>
          <p:grpSpPr>
            <a:xfrm>
              <a:off x="1233267" y="1019122"/>
              <a:ext cx="2340920" cy="1111689"/>
              <a:chOff x="3738117" y="1182975"/>
              <a:chExt cx="2340920" cy="1111689"/>
            </a:xfrm>
          </p:grpSpPr>
          <p:pic>
            <p:nvPicPr>
              <p:cNvPr id="4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68417" y="1193494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6" name="Picture 4"/>
              <p:cNvPicPr>
                <a:picLocks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15494" y="1182975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" name="TextBox 6"/>
              <p:cNvSpPr txBox="1"/>
              <p:nvPr/>
            </p:nvSpPr>
            <p:spPr>
              <a:xfrm>
                <a:off x="3738117" y="1925332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51568" y="1914813"/>
                <a:ext cx="12274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 (salt)</a:t>
                </a: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787371" y="117363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346426" y="1059316"/>
            <a:ext cx="458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Question</a:t>
            </a:r>
            <a:r>
              <a:rPr lang="en-US" sz="2400" dirty="0"/>
              <a:t>: what could cause the difference between two values, </a:t>
            </a:r>
            <a:r>
              <a:rPr lang="en-US" sz="2400" dirty="0">
                <a:solidFill>
                  <a:srgbClr val="FF0000"/>
                </a:solidFill>
              </a:rPr>
              <a:t>C1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0000"/>
                </a:solidFill>
              </a:rPr>
              <a:t>T1</a:t>
            </a:r>
            <a:r>
              <a:rPr lang="en-US" sz="2400" dirty="0"/>
              <a:t>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3065" y="4318519"/>
            <a:ext cx="392430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interest:</a:t>
            </a:r>
          </a:p>
          <a:p>
            <a:r>
              <a:rPr lang="en-US" sz="2400" dirty="0"/>
              <a:t>the effect of the </a:t>
            </a:r>
            <a:r>
              <a:rPr lang="en-US" sz="2400" dirty="0">
                <a:solidFill>
                  <a:srgbClr val="FF0000"/>
                </a:solidFill>
              </a:rPr>
              <a:t>salt treatment </a:t>
            </a:r>
            <a:r>
              <a:rPr lang="en-US" sz="2400" dirty="0"/>
              <a:t>on gene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3838" y="2959455"/>
            <a:ext cx="40335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Treatment effect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77933B"/>
                </a:solidFill>
              </a:rPr>
              <a:t>Plant difference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RNA quality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Library preparation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60497B"/>
                </a:solidFill>
              </a:rPr>
              <a:t>Sequencing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>
                <a:solidFill>
                  <a:srgbClr val="E56C0A"/>
                </a:solidFill>
              </a:rPr>
              <a:t>Sampling</a:t>
            </a:r>
          </a:p>
          <a:p>
            <a:pPr marL="457200" indent="-457200">
              <a:buFont typeface="Arial"/>
              <a:buChar char="•"/>
            </a:pPr>
            <a:endParaRPr lang="en-US" sz="2400" dirty="0"/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Sequencing depth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759640" y="3409658"/>
            <a:ext cx="857698" cy="1898942"/>
            <a:chOff x="7759640" y="3409658"/>
            <a:chExt cx="857698" cy="1898942"/>
          </a:xfrm>
        </p:grpSpPr>
        <p:sp>
          <p:nvSpPr>
            <p:cNvPr id="36" name="Rectangle 35"/>
            <p:cNvSpPr/>
            <p:nvPr/>
          </p:nvSpPr>
          <p:spPr>
            <a:xfrm>
              <a:off x="7808384" y="3409658"/>
              <a:ext cx="743939" cy="66727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951789" y="3473759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TRT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08384" y="4052946"/>
              <a:ext cx="743939" cy="430154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808384" y="4482949"/>
              <a:ext cx="743939" cy="42407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808384" y="4896913"/>
              <a:ext cx="743939" cy="41168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759640" y="4008496"/>
              <a:ext cx="8576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914490" y="4536894"/>
              <a:ext cx="5317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Tech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818715" y="496237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Sample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50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3594"/>
            <a:ext cx="8229600" cy="753440"/>
          </a:xfrm>
        </p:spPr>
        <p:txBody>
          <a:bodyPr>
            <a:normAutofit/>
          </a:bodyPr>
          <a:lstStyle/>
          <a:p>
            <a:r>
              <a:rPr lang="en-US" sz="3200" dirty="0"/>
              <a:t>Sampling variance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669" y="1286123"/>
            <a:ext cx="7686094" cy="10013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Sampling variance</a:t>
            </a:r>
            <a:r>
              <a:rPr lang="en-US" sz="2800" dirty="0"/>
              <a:t> derived from the inherent nature of counting experiments</a:t>
            </a:r>
          </a:p>
        </p:txBody>
      </p:sp>
      <p:sp>
        <p:nvSpPr>
          <p:cNvPr id="4" name="Oval 3"/>
          <p:cNvSpPr/>
          <p:nvPr/>
        </p:nvSpPr>
        <p:spPr>
          <a:xfrm>
            <a:off x="457201" y="3141866"/>
            <a:ext cx="3311690" cy="1966301"/>
          </a:xfrm>
          <a:prstGeom prst="ellipse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0338" y="3506984"/>
            <a:ext cx="3158066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total molecules: 10</a:t>
            </a:r>
            <a:r>
              <a:rPr lang="en-US" sz="2400" baseline="30000" dirty="0"/>
              <a:t>9</a:t>
            </a:r>
          </a:p>
          <a:p>
            <a:endParaRPr lang="en-US" sz="2400" dirty="0"/>
          </a:p>
          <a:p>
            <a:r>
              <a:rPr lang="en-US" sz="2400" dirty="0"/>
              <a:t>gene X: 1000 molecules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88272" y="2321273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7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1982903"/>
              </p:ext>
            </p:extLst>
          </p:nvPr>
        </p:nvGraphicFramePr>
        <p:xfrm>
          <a:off x="4188272" y="2689280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4188272" y="4221448"/>
            <a:ext cx="22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Randomly sample 10</a:t>
            </a:r>
            <a:r>
              <a:rPr lang="en-US" baseline="30000" dirty="0"/>
              <a:t>8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394859"/>
              </p:ext>
            </p:extLst>
          </p:nvPr>
        </p:nvGraphicFramePr>
        <p:xfrm>
          <a:off x="4188272" y="4589455"/>
          <a:ext cx="2457973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5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First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Second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Third sampling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269950" y="6014627"/>
            <a:ext cx="66952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Sequence depth (sampling number) matters.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1" grpId="0"/>
      <p:bldP spid="29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Autofit/>
          </a:bodyPr>
          <a:lstStyle/>
          <a:p>
            <a:r>
              <a:rPr lang="en-US" sz="3200" dirty="0"/>
              <a:t>Technical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sp>
          <p:nvSpPr>
            <p:cNvPr id="11" name="TextBox 10"/>
            <p:cNvSpPr txBox="1"/>
            <p:nvPr/>
          </p:nvSpPr>
          <p:spPr>
            <a:xfrm>
              <a:off x="596948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877834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1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sp>
          <p:nvSpPr>
            <p:cNvPr id="16" name="TextBox 15"/>
            <p:cNvSpPr txBox="1"/>
            <p:nvPr/>
          </p:nvSpPr>
          <p:spPr>
            <a:xfrm>
              <a:off x="3170984" y="1775579"/>
              <a:ext cx="1052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Control 3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7453858" y="1775579"/>
              <a:ext cx="7041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TRT 3</a:t>
              </a:r>
            </a:p>
          </p:txBody>
        </p: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407723" y="3076537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568588" y="3075336"/>
            <a:ext cx="1849141" cy="1686153"/>
            <a:chOff x="6568588" y="3075336"/>
            <a:chExt cx="1849141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3568" cy="1053471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4128807"/>
              <a:ext cx="174130" cy="632682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22271" y="3116412"/>
              <a:ext cx="159545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Compare to declare the significance</a:t>
              </a:r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3610064" y="3303421"/>
            <a:ext cx="1142429" cy="2150179"/>
            <a:chOff x="3010120" y="3314109"/>
            <a:chExt cx="1142429" cy="2150179"/>
          </a:xfrm>
        </p:grpSpPr>
        <p:sp>
          <p:nvSpPr>
            <p:cNvPr id="102" name="Rectangle 101"/>
            <p:cNvSpPr/>
            <p:nvPr/>
          </p:nvSpPr>
          <p:spPr>
            <a:xfrm>
              <a:off x="3314939" y="4100752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3314939" y="4433566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3307770" y="4128807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211997" y="4424922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3100912" y="4756402"/>
              <a:ext cx="9454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within groups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010120" y="3314109"/>
              <a:ext cx="1142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Technical</a:t>
              </a:r>
            </a:p>
            <a:p>
              <a:pPr algn="ctr"/>
              <a:r>
                <a:rPr lang="en-US" sz="20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40748" y="3468487"/>
            <a:ext cx="3108301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Technical replication</a:t>
            </a:r>
            <a:r>
              <a:rPr lang="en-US" sz="2400" i="1" dirty="0"/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the same biological sample</a:t>
            </a:r>
            <a:r>
              <a:rPr lang="en-US" sz="2400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07107" y="5407820"/>
            <a:ext cx="2469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Spurious power</a:t>
            </a:r>
          </a:p>
        </p:txBody>
      </p:sp>
      <p:pic>
        <p:nvPicPr>
          <p:cNvPr id="4" name="Picture 3" descr="Screenshot 2017-04-11 09.25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027" y="369332"/>
            <a:ext cx="444346" cy="1174342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4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00062"/>
          </a:xfrm>
        </p:spPr>
        <p:txBody>
          <a:bodyPr>
            <a:no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383" y="940840"/>
            <a:ext cx="7508917" cy="5229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Goal: to identify the DEs between two biological groups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Design: Each group has five biological replicates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To avoid messing up samples across groups, the experiment of each group was conducted separately.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Is this a sound experimental design? Why?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18475" y="4070049"/>
            <a:ext cx="517391" cy="53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48607" y="4075637"/>
            <a:ext cx="457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Bio</a:t>
            </a:r>
          </a:p>
          <a:p>
            <a:r>
              <a:rPr lang="en-US" sz="1400" dirty="0"/>
              <a:t>TRT</a:t>
            </a:r>
          </a:p>
        </p:txBody>
      </p:sp>
      <p:sp>
        <p:nvSpPr>
          <p:cNvPr id="6" name="Rectangle 5"/>
          <p:cNvSpPr/>
          <p:nvPr/>
        </p:nvSpPr>
        <p:spPr>
          <a:xfrm>
            <a:off x="8318475" y="4587233"/>
            <a:ext cx="517391" cy="51643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318475" y="5091203"/>
            <a:ext cx="517391" cy="340939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18475" y="5424017"/>
            <a:ext cx="517391" cy="33098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311713" y="4672172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Bio</a:t>
            </a:r>
          </a:p>
          <a:p>
            <a:pPr algn="ctr"/>
            <a:r>
              <a:rPr lang="en-US" sz="1200" dirty="0"/>
              <a:t>other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36096" y="5161594"/>
            <a:ext cx="4821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Tech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254005" y="543654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3614" y="5755001"/>
            <a:ext cx="1099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between groups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18475" y="5084934"/>
            <a:ext cx="517391" cy="106591"/>
          </a:xfrm>
          <a:prstGeom prst="rect">
            <a:avLst/>
          </a:prstGeom>
          <a:pattFill prst="trellis">
            <a:fgClr>
              <a:schemeClr val="accent4">
                <a:lumMod val="75000"/>
              </a:schemeClr>
            </a:fgClr>
            <a:bgClr>
              <a:prstClr val="white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 flipH="1" flipV="1">
            <a:off x="8855510" y="4144532"/>
            <a:ext cx="224990" cy="1027321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280545" y="4681855"/>
            <a:ext cx="945445" cy="1691651"/>
            <a:chOff x="4237273" y="3695488"/>
            <a:chExt cx="945445" cy="1691651"/>
          </a:xfrm>
        </p:grpSpPr>
        <p:sp>
          <p:nvSpPr>
            <p:cNvPr id="18" name="Rectangle 17"/>
            <p:cNvSpPr/>
            <p:nvPr/>
          </p:nvSpPr>
          <p:spPr>
            <a:xfrm>
              <a:off x="4451300" y="36954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4451300" y="4205158"/>
              <a:ext cx="517391" cy="22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417130" y="3701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69531" y="4164013"/>
              <a:ext cx="4821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Tech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392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0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Biological replication</a:t>
            </a:r>
          </a:p>
        </p:txBody>
      </p:sp>
      <p:grpSp>
        <p:nvGrpSpPr>
          <p:cNvPr id="111" name="Group 110"/>
          <p:cNvGrpSpPr/>
          <p:nvPr/>
        </p:nvGrpSpPr>
        <p:grpSpPr>
          <a:xfrm>
            <a:off x="596948" y="1033222"/>
            <a:ext cx="7561062" cy="1678731"/>
            <a:chOff x="596948" y="1033222"/>
            <a:chExt cx="7561062" cy="1678731"/>
          </a:xfrm>
        </p:grpSpPr>
        <p:grpSp>
          <p:nvGrpSpPr>
            <p:cNvPr id="25" name="Group 24"/>
            <p:cNvGrpSpPr/>
            <p:nvPr/>
          </p:nvGrpSpPr>
          <p:grpSpPr>
            <a:xfrm>
              <a:off x="596948" y="1033222"/>
              <a:ext cx="1052429" cy="1111689"/>
              <a:chOff x="646340" y="1202566"/>
              <a:chExt cx="1052429" cy="1111689"/>
            </a:xfrm>
          </p:grpSpPr>
          <p:pic>
            <p:nvPicPr>
              <p:cNvPr id="9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98711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646340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1</a:t>
                </a:r>
              </a:p>
            </p:txBody>
          </p:sp>
        </p:grpSp>
        <p:grpSp>
          <p:nvGrpSpPr>
            <p:cNvPr id="28" name="Group 27"/>
            <p:cNvGrpSpPr/>
            <p:nvPr/>
          </p:nvGrpSpPr>
          <p:grpSpPr>
            <a:xfrm>
              <a:off x="4877834" y="1033222"/>
              <a:ext cx="704152" cy="1111689"/>
              <a:chOff x="4653217" y="1202566"/>
              <a:chExt cx="704152" cy="1111689"/>
            </a:xfrm>
          </p:grpSpPr>
          <p:pic>
            <p:nvPicPr>
              <p:cNvPr id="1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450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2" name="TextBox 11"/>
              <p:cNvSpPr txBox="1"/>
              <p:nvPr/>
            </p:nvSpPr>
            <p:spPr>
              <a:xfrm>
                <a:off x="4653217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1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808177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26" name="Group 25"/>
            <p:cNvGrpSpPr/>
            <p:nvPr/>
          </p:nvGrpSpPr>
          <p:grpSpPr>
            <a:xfrm>
              <a:off x="1883966" y="1033222"/>
              <a:ext cx="1052429" cy="1111689"/>
              <a:chOff x="1872345" y="1202566"/>
              <a:chExt cx="1052429" cy="1111689"/>
            </a:xfrm>
          </p:grpSpPr>
          <p:pic>
            <p:nvPicPr>
              <p:cNvPr id="13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2471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TextBox 13"/>
              <p:cNvSpPr txBox="1"/>
              <p:nvPr/>
            </p:nvSpPr>
            <p:spPr>
              <a:xfrm>
                <a:off x="1872345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2</a:t>
                </a:r>
              </a:p>
            </p:txBody>
          </p:sp>
        </p:grpSp>
        <p:grpSp>
          <p:nvGrpSpPr>
            <p:cNvPr id="27" name="Group 26"/>
            <p:cNvGrpSpPr/>
            <p:nvPr/>
          </p:nvGrpSpPr>
          <p:grpSpPr>
            <a:xfrm>
              <a:off x="3170984" y="1033222"/>
              <a:ext cx="1052429" cy="1111689"/>
              <a:chOff x="3155296" y="1202566"/>
              <a:chExt cx="1052429" cy="1111689"/>
            </a:xfrm>
          </p:grpSpPr>
          <p:pic>
            <p:nvPicPr>
              <p:cNvPr id="15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0766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6" name="TextBox 15"/>
              <p:cNvSpPr txBox="1"/>
              <p:nvPr/>
            </p:nvSpPr>
            <p:spPr>
              <a:xfrm>
                <a:off x="3155296" y="1944923"/>
                <a:ext cx="10524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Control 3</a:t>
                </a:r>
              </a:p>
            </p:txBody>
          </p:sp>
        </p:grpSp>
        <p:grpSp>
          <p:nvGrpSpPr>
            <p:cNvPr id="29" name="Group 28"/>
            <p:cNvGrpSpPr/>
            <p:nvPr/>
          </p:nvGrpSpPr>
          <p:grpSpPr>
            <a:xfrm>
              <a:off x="6165846" y="1033222"/>
              <a:ext cx="704152" cy="1111689"/>
              <a:chOff x="5954853" y="1202566"/>
              <a:chExt cx="704152" cy="1111689"/>
            </a:xfrm>
          </p:grpSpPr>
          <p:pic>
            <p:nvPicPr>
              <p:cNvPr id="17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33086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TextBox 17"/>
              <p:cNvSpPr txBox="1"/>
              <p:nvPr/>
            </p:nvSpPr>
            <p:spPr>
              <a:xfrm>
                <a:off x="5954853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6109813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grpSp>
          <p:nvGrpSpPr>
            <p:cNvPr id="30" name="Group 29"/>
            <p:cNvGrpSpPr/>
            <p:nvPr/>
          </p:nvGrpSpPr>
          <p:grpSpPr>
            <a:xfrm>
              <a:off x="7453858" y="1033222"/>
              <a:ext cx="704152" cy="1111689"/>
              <a:chOff x="7355074" y="1202566"/>
              <a:chExt cx="704152" cy="1111689"/>
            </a:xfrm>
          </p:grpSpPr>
          <p:pic>
            <p:nvPicPr>
              <p:cNvPr id="20" name="Picture 4"/>
              <p:cNvPicPr>
                <a:picLocks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33307" y="1202566"/>
                <a:ext cx="547687" cy="7318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TextBox 20"/>
              <p:cNvSpPr txBox="1"/>
              <p:nvPr/>
            </p:nvSpPr>
            <p:spPr>
              <a:xfrm>
                <a:off x="7355074" y="1944923"/>
                <a:ext cx="704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TRT 3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7510034" y="1343686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</a:t>
                </a:r>
              </a:p>
            </p:txBody>
          </p:sp>
        </p:grpSp>
        <p:sp>
          <p:nvSpPr>
            <p:cNvPr id="23" name="Left Bracket 22"/>
            <p:cNvSpPr/>
            <p:nvPr/>
          </p:nvSpPr>
          <p:spPr>
            <a:xfrm rot="5400000" flipH="1">
              <a:off x="2355708" y="1071584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Left Bracket 23"/>
            <p:cNvSpPr/>
            <p:nvPr/>
          </p:nvSpPr>
          <p:spPr>
            <a:xfrm rot="5400000" flipH="1">
              <a:off x="6464983" y="1071585"/>
              <a:ext cx="105833" cy="2576973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686035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782492" y="2067451"/>
              <a:ext cx="1471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within groups</a:t>
              </a:r>
            </a:p>
          </p:txBody>
        </p:sp>
        <p:sp>
          <p:nvSpPr>
            <p:cNvPr id="33" name="Left Bracket 32"/>
            <p:cNvSpPr/>
            <p:nvPr/>
          </p:nvSpPr>
          <p:spPr>
            <a:xfrm rot="5400000" flipH="1">
              <a:off x="4447073" y="494587"/>
              <a:ext cx="105834" cy="4241794"/>
            </a:xfrm>
            <a:prstGeom prst="leftBracke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636647" y="2342621"/>
              <a:ext cx="17107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groups</a:t>
              </a:r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5630901" y="3103463"/>
            <a:ext cx="1099384" cy="2331283"/>
            <a:chOff x="5407723" y="3076537"/>
            <a:chExt cx="1099384" cy="2331283"/>
          </a:xfrm>
        </p:grpSpPr>
        <p:sp>
          <p:nvSpPr>
            <p:cNvPr id="53" name="Rectangle 52"/>
            <p:cNvSpPr/>
            <p:nvPr/>
          </p:nvSpPr>
          <p:spPr>
            <a:xfrm>
              <a:off x="5698720" y="3076537"/>
              <a:ext cx="517391" cy="53647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28852" y="3082125"/>
              <a:ext cx="4571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Bio</a:t>
              </a:r>
            </a:p>
            <a:p>
              <a:r>
                <a:rPr lang="en-US" sz="1400" dirty="0"/>
                <a:t>TRT</a:t>
              </a:r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698720" y="3593721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698720" y="4097691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698720" y="4430505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664550" y="3586932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5691551" y="4125746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595778" y="4421861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407723" y="4761489"/>
              <a:ext cx="109938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between groups</a:t>
              </a:r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6791766" y="3102262"/>
            <a:ext cx="2098264" cy="1686153"/>
            <a:chOff x="6568588" y="3075336"/>
            <a:chExt cx="2098264" cy="1686153"/>
          </a:xfrm>
        </p:grpSpPr>
        <p:sp>
          <p:nvSpPr>
            <p:cNvPr id="71" name="Up-Down Arrow 70"/>
            <p:cNvSpPr/>
            <p:nvPr/>
          </p:nvSpPr>
          <p:spPr>
            <a:xfrm>
              <a:off x="6569150" y="3075336"/>
              <a:ext cx="174130" cy="499063"/>
            </a:xfrm>
            <a:prstGeom prst="upDownArrow">
              <a:avLst/>
            </a:prstGeom>
            <a:solidFill>
              <a:srgbClr val="660066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Up-Down Arrow 71"/>
            <p:cNvSpPr/>
            <p:nvPr/>
          </p:nvSpPr>
          <p:spPr>
            <a:xfrm>
              <a:off x="6568588" y="3574399"/>
              <a:ext cx="174130" cy="1187090"/>
            </a:xfrm>
            <a:prstGeom prst="upDownArrow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6804199" y="3111287"/>
              <a:ext cx="18626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Compare to declare the significance</a:t>
              </a:r>
            </a:p>
          </p:txBody>
        </p:sp>
      </p:grpSp>
      <p:sp>
        <p:nvSpPr>
          <p:cNvPr id="74" name="TextBox 73"/>
          <p:cNvSpPr txBox="1"/>
          <p:nvPr/>
        </p:nvSpPr>
        <p:spPr>
          <a:xfrm>
            <a:off x="286078" y="5436343"/>
            <a:ext cx="87272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Use </a:t>
            </a:r>
            <a:r>
              <a:rPr lang="en-US" sz="2400" b="1" i="1" dirty="0"/>
              <a:t>biological replication </a:t>
            </a:r>
            <a:r>
              <a:rPr lang="en-US" sz="2400" dirty="0"/>
              <a:t>instead of technical replication unless you have your own interest.</a:t>
            </a:r>
          </a:p>
          <a:p>
            <a:pPr marL="342900" indent="-342900">
              <a:buAutoNum type="arabicPeriod"/>
            </a:pPr>
            <a:r>
              <a:rPr lang="en-US" sz="2400" dirty="0"/>
              <a:t>More replicates increase the power to detect small effect</a:t>
            </a:r>
          </a:p>
        </p:txBody>
      </p:sp>
      <p:grpSp>
        <p:nvGrpSpPr>
          <p:cNvPr id="113" name="Group 112"/>
          <p:cNvGrpSpPr/>
          <p:nvPr/>
        </p:nvGrpSpPr>
        <p:grpSpPr>
          <a:xfrm>
            <a:off x="4451250" y="2971828"/>
            <a:ext cx="982661" cy="2442237"/>
            <a:chOff x="4228072" y="2944902"/>
            <a:chExt cx="982661" cy="2442237"/>
          </a:xfrm>
        </p:grpSpPr>
        <p:sp>
          <p:nvSpPr>
            <p:cNvPr id="57" name="Rectangle 56"/>
            <p:cNvSpPr/>
            <p:nvPr/>
          </p:nvSpPr>
          <p:spPr>
            <a:xfrm>
              <a:off x="4451300" y="3581188"/>
              <a:ext cx="517391" cy="516431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4451300" y="4085158"/>
              <a:ext cx="517391" cy="34093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4451300" y="4417972"/>
              <a:ext cx="517391" cy="33098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417130" y="3574399"/>
              <a:ext cx="58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Bio</a:t>
              </a:r>
            </a:p>
            <a:p>
              <a:pPr algn="ctr"/>
              <a:r>
                <a:rPr lang="en-US" sz="1400" dirty="0"/>
                <a:t>other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444131" y="4113213"/>
              <a:ext cx="53172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Tech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348358" y="4409328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Sample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237273" y="4740808"/>
              <a:ext cx="945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within groups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228072" y="2944902"/>
              <a:ext cx="98266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Biological</a:t>
              </a:r>
            </a:p>
            <a:p>
              <a:pPr algn="ctr"/>
              <a:r>
                <a:rPr lang="en-US" sz="1600" dirty="0"/>
                <a:t>replicate</a:t>
              </a:r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13297" y="3042901"/>
            <a:ext cx="3027345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rgbClr val="17375E"/>
                </a:solidFill>
              </a:rPr>
              <a:t>Biological replication</a:t>
            </a:r>
            <a:r>
              <a:rPr lang="en-US" sz="2400" b="1" dirty="0">
                <a:solidFill>
                  <a:srgbClr val="17375E"/>
                </a:solidFill>
              </a:rPr>
              <a:t> </a:t>
            </a:r>
            <a:r>
              <a:rPr lang="en-US" sz="2400" dirty="0"/>
              <a:t>refers to the sequencing of multiple libraries derived from </a:t>
            </a:r>
            <a:r>
              <a:rPr lang="en-US" sz="2400" b="1" dirty="0">
                <a:solidFill>
                  <a:srgbClr val="17375E"/>
                </a:solidFill>
              </a:rPr>
              <a:t>different biological samples</a:t>
            </a:r>
            <a:r>
              <a:rPr lang="en-US" sz="2400" dirty="0"/>
              <a:t>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70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1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A9EE7-863C-5380-B5B3-2827FD05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24550"/>
            <a:ext cx="8229600" cy="814574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1D592-D93F-B688-29C0-2359C04F2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1472453"/>
            <a:ext cx="8104909" cy="488389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1:00 am </a:t>
            </a:r>
            <a:r>
              <a:rPr lang="en-US" b="1" dirty="0"/>
              <a:t>Lecture DE</a:t>
            </a:r>
          </a:p>
          <a:p>
            <a:pPr marL="0" indent="0">
              <a:buNone/>
            </a:pPr>
            <a:r>
              <a:rPr lang="en-US" dirty="0"/>
              <a:t>Design of RNA-Seq Experiments and Differential Expression Analysis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2:00 am </a:t>
            </a:r>
            <a:r>
              <a:rPr lang="en-US" b="1" dirty="0"/>
              <a:t>Break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r>
              <a:rPr lang="en-US" dirty="0"/>
              <a:t>2:10 am </a:t>
            </a:r>
            <a:r>
              <a:rPr lang="en-US" b="1" dirty="0"/>
              <a:t>Computer Lab - R</a:t>
            </a:r>
          </a:p>
          <a:p>
            <a:pPr marL="0" indent="0">
              <a:buNone/>
            </a:pPr>
            <a:r>
              <a:rPr lang="en-US" dirty="0"/>
              <a:t>Introduction to R programming</a:t>
            </a:r>
          </a:p>
          <a:p>
            <a:endParaRPr lang="en-US" dirty="0"/>
          </a:p>
          <a:p>
            <a:r>
              <a:rPr lang="en-US" dirty="0"/>
              <a:t>2:00 am </a:t>
            </a:r>
            <a:r>
              <a:rPr lang="en-US" b="1" dirty="0"/>
              <a:t>Break</a:t>
            </a:r>
          </a:p>
          <a:p>
            <a:endParaRPr lang="en-US" dirty="0"/>
          </a:p>
          <a:p>
            <a:r>
              <a:rPr lang="en-US" dirty="0"/>
              <a:t>3:00 – 4:30pm </a:t>
            </a:r>
            <a:r>
              <a:rPr lang="en-US" b="1" dirty="0"/>
              <a:t>Computer Lab - DE</a:t>
            </a:r>
          </a:p>
          <a:p>
            <a:pPr marL="0" indent="0">
              <a:buNone/>
            </a:pPr>
            <a:r>
              <a:rPr lang="en-US" dirty="0"/>
              <a:t>RNA-Seq data analysis using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F1C33-D995-9CC6-672F-2EE7E7FB0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14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62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</a:rPr>
              <a:t>normalization</a:t>
            </a:r>
            <a:r>
              <a:rPr lang="en-US" sz="3200" dirty="0"/>
              <a:t> method: RPKM and FPKM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228" y="1155701"/>
            <a:ext cx="9013772" cy="495299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17375E"/>
                </a:solidFill>
              </a:rPr>
              <a:t>RPKM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Read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of exons per million of total reads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784975" y="28388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290774" y="28388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942706" y="28389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3" name="Group 82"/>
          <p:cNvGrpSpPr/>
          <p:nvPr/>
        </p:nvGrpSpPr>
        <p:grpSpPr>
          <a:xfrm>
            <a:off x="852400" y="2607215"/>
            <a:ext cx="3729873" cy="6350"/>
            <a:chOff x="3299576" y="3971925"/>
            <a:chExt cx="3729873" cy="635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784975" y="2741624"/>
            <a:ext cx="3804499" cy="0"/>
            <a:chOff x="3232151" y="4073525"/>
            <a:chExt cx="3804499" cy="0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/>
          <p:cNvGrpSpPr/>
          <p:nvPr/>
        </p:nvGrpSpPr>
        <p:grpSpPr>
          <a:xfrm>
            <a:off x="1055600" y="2479157"/>
            <a:ext cx="3483074" cy="0"/>
            <a:chOff x="3502776" y="3873500"/>
            <a:chExt cx="3483074" cy="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1191374" y="2351099"/>
            <a:ext cx="2921000" cy="0"/>
            <a:chOff x="3638550" y="3752850"/>
            <a:chExt cx="2921000" cy="0"/>
          </a:xfrm>
        </p:grpSpPr>
        <p:cxnSp>
          <p:nvCxnSpPr>
            <p:cNvPr id="68" name="Straight Connector 67"/>
            <p:cNvCxnSpPr/>
            <p:nvPr/>
          </p:nvCxnSpPr>
          <p:spPr>
            <a:xfrm>
              <a:off x="3638550" y="3752850"/>
              <a:ext cx="29845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992937" y="3752850"/>
              <a:ext cx="3568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4375150" y="3752850"/>
              <a:ext cx="350101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89882" y="3752850"/>
              <a:ext cx="242512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787901" y="375285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5661776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6125325" y="375285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1816098" y="1886517"/>
            <a:ext cx="165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28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258760" y="1912434"/>
            <a:ext cx="105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Control 1</a:t>
            </a:r>
          </a:p>
        </p:txBody>
      </p:sp>
      <p:sp>
        <p:nvSpPr>
          <p:cNvPr id="89" name="Rectangle 88"/>
          <p:cNvSpPr/>
          <p:nvPr/>
        </p:nvSpPr>
        <p:spPr>
          <a:xfrm flipV="1">
            <a:off x="819149" y="4400982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 flipV="1">
            <a:off x="2324948" y="4400984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 flipV="1">
            <a:off x="2976880" y="4401052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/>
          <p:cNvGrpSpPr/>
          <p:nvPr/>
        </p:nvGrpSpPr>
        <p:grpSpPr>
          <a:xfrm>
            <a:off x="886574" y="4169315"/>
            <a:ext cx="3729873" cy="6350"/>
            <a:chOff x="3299576" y="3971925"/>
            <a:chExt cx="3729873" cy="6350"/>
          </a:xfrm>
        </p:grpSpPr>
        <p:cxnSp>
          <p:nvCxnSpPr>
            <p:cNvPr id="93" name="Straight Connector 92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>
            <a:off x="819149" y="4303724"/>
            <a:ext cx="3804499" cy="0"/>
            <a:chOff x="3232151" y="4073525"/>
            <a:chExt cx="3804499" cy="0"/>
          </a:xfrm>
        </p:grpSpPr>
        <p:cxnSp>
          <p:nvCxnSpPr>
            <p:cNvPr id="102" name="Straight Connector 101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/>
          <p:cNvGrpSpPr/>
          <p:nvPr/>
        </p:nvGrpSpPr>
        <p:grpSpPr>
          <a:xfrm>
            <a:off x="1089774" y="4041257"/>
            <a:ext cx="3483074" cy="0"/>
            <a:chOff x="3502776" y="3873500"/>
            <a:chExt cx="3483074" cy="0"/>
          </a:xfrm>
        </p:grpSpPr>
        <p:cxnSp>
          <p:nvCxnSpPr>
            <p:cNvPr id="111" name="Straight Connector 110"/>
            <p:cNvCxnSpPr/>
            <p:nvPr/>
          </p:nvCxnSpPr>
          <p:spPr>
            <a:xfrm>
              <a:off x="3502776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3992937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4482738" y="3873500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5389882" y="3873500"/>
              <a:ext cx="35686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4787901" y="38735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5780002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6226924" y="3873500"/>
              <a:ext cx="43422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6681412" y="3873500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7" name="TextBox 126"/>
          <p:cNvSpPr txBox="1"/>
          <p:nvPr/>
        </p:nvSpPr>
        <p:spPr>
          <a:xfrm>
            <a:off x="744376" y="4538750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2966951" y="4538750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833574" y="3594667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count = </a:t>
            </a:r>
            <a:r>
              <a:rPr lang="en-US" b="1" dirty="0">
                <a:solidFill>
                  <a:srgbClr val="17375E"/>
                </a:solidFill>
              </a:rPr>
              <a:t>18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98367" y="3594667"/>
            <a:ext cx="1347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Treatment 1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4920347" y="1886517"/>
            <a:ext cx="3918060" cy="8803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15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28 * 1000 / 500 / 15 = </a:t>
            </a:r>
            <a:r>
              <a:rPr lang="en-US" b="1" dirty="0">
                <a:solidFill>
                  <a:srgbClr val="008000"/>
                </a:solidFill>
              </a:rPr>
              <a:t>3.7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4920347" y="3513876"/>
            <a:ext cx="3787140" cy="900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total reads: </a:t>
            </a:r>
            <a:r>
              <a:rPr lang="en-US" b="1" dirty="0">
                <a:solidFill>
                  <a:srgbClr val="17375E"/>
                </a:solidFill>
              </a:rPr>
              <a:t>10 millions </a:t>
            </a:r>
            <a:r>
              <a:rPr lang="en-US" dirty="0"/>
              <a:t>of total reads</a:t>
            </a:r>
          </a:p>
          <a:p>
            <a:pPr>
              <a:lnSpc>
                <a:spcPct val="150000"/>
              </a:lnSpc>
            </a:pPr>
            <a:r>
              <a:rPr lang="en-US" dirty="0"/>
              <a:t>RPKM of X = 18 * 1000 / 500 / 10 = </a:t>
            </a:r>
            <a:r>
              <a:rPr lang="en-US" b="1" dirty="0">
                <a:solidFill>
                  <a:srgbClr val="008000"/>
                </a:solidFill>
              </a:rPr>
              <a:t>3.6</a:t>
            </a:r>
            <a:r>
              <a:rPr lang="en-US" dirty="0"/>
              <a:t> 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2328451" y="4927132"/>
            <a:ext cx="816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X</a:t>
            </a:r>
          </a:p>
        </p:txBody>
      </p:sp>
      <p:sp>
        <p:nvSpPr>
          <p:cNvPr id="136" name="Content Placeholder 2"/>
          <p:cNvSpPr txBox="1">
            <a:spLocks/>
          </p:cNvSpPr>
          <p:nvPr/>
        </p:nvSpPr>
        <p:spPr>
          <a:xfrm>
            <a:off x="350499" y="5506015"/>
            <a:ext cx="7937422" cy="105409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17375E"/>
                </a:solidFill>
              </a:rPr>
              <a:t>FPKM</a:t>
            </a:r>
            <a:r>
              <a:rPr lang="en-US" sz="2400" dirty="0"/>
              <a:t>: </a:t>
            </a:r>
            <a:r>
              <a:rPr lang="en-US" sz="2400" b="1" dirty="0">
                <a:solidFill>
                  <a:srgbClr val="17375E"/>
                </a:solidFill>
              </a:rPr>
              <a:t>Fragment</a:t>
            </a:r>
            <a:r>
              <a:rPr lang="en-US" sz="2400" dirty="0"/>
              <a:t> number per </a:t>
            </a:r>
            <a:r>
              <a:rPr lang="en-US" sz="2400" dirty="0" err="1"/>
              <a:t>kilobase</a:t>
            </a:r>
            <a:r>
              <a:rPr lang="en-US" sz="2400" dirty="0"/>
              <a:t> per million of total reads.</a:t>
            </a:r>
          </a:p>
          <a:p>
            <a:pPr marL="0" indent="0">
              <a:buNone/>
            </a:pPr>
            <a:r>
              <a:rPr lang="en-US" sz="2400" dirty="0"/>
              <a:t>Fragment = one pair of paired-end reads or one single-end read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55569" y="4773957"/>
            <a:ext cx="167068" cy="1464116"/>
            <a:chOff x="8242830" y="4538751"/>
            <a:chExt cx="228617" cy="3103562"/>
          </a:xfrm>
        </p:grpSpPr>
        <p:cxnSp>
          <p:nvCxnSpPr>
            <p:cNvPr id="85" name="Straight Connector 84"/>
            <p:cNvCxnSpPr/>
            <p:nvPr/>
          </p:nvCxnSpPr>
          <p:spPr>
            <a:xfrm rot="5400000">
              <a:off x="7348274" y="6088944"/>
              <a:ext cx="1898650" cy="158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 85"/>
            <p:cNvSpPr/>
            <p:nvPr/>
          </p:nvSpPr>
          <p:spPr>
            <a:xfrm>
              <a:off x="8242830" y="4538751"/>
              <a:ext cx="109537" cy="601662"/>
            </a:xfrm>
            <a:prstGeom prst="rect">
              <a:avLst/>
            </a:prstGeom>
            <a:solidFill>
              <a:srgbClr val="660066"/>
            </a:solidFill>
            <a:ln>
              <a:solidFill>
                <a:srgbClr val="660066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8242830" y="7039063"/>
              <a:ext cx="109537" cy="60166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/>
            </a:p>
          </p:txBody>
        </p:sp>
        <p:cxnSp>
          <p:nvCxnSpPr>
            <p:cNvPr id="120" name="Straight Arrow Connector 119"/>
            <p:cNvCxnSpPr/>
            <p:nvPr/>
          </p:nvCxnSpPr>
          <p:spPr>
            <a:xfrm rot="16200000" flipH="1">
              <a:off x="8168217" y="4840376"/>
              <a:ext cx="60325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5400000">
              <a:off x="8068205" y="5542051"/>
              <a:ext cx="801687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/>
            <p:nvPr/>
          </p:nvCxnSpPr>
          <p:spPr>
            <a:xfrm rot="5400000" flipH="1" flipV="1">
              <a:off x="8169823" y="7340688"/>
              <a:ext cx="601662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5400000">
              <a:off x="8068222" y="6651712"/>
              <a:ext cx="801688" cy="158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ectangle 7"/>
          <p:cNvSpPr/>
          <p:nvPr/>
        </p:nvSpPr>
        <p:spPr>
          <a:xfrm>
            <a:off x="6180668" y="2441492"/>
            <a:ext cx="196716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5" name="Rectangle 124"/>
          <p:cNvSpPr/>
          <p:nvPr/>
        </p:nvSpPr>
        <p:spPr>
          <a:xfrm>
            <a:off x="6180668" y="4109320"/>
            <a:ext cx="1921934" cy="26246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20</a:t>
            </a:fld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757073" y="2986192"/>
            <a:ext cx="1649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exon 1 (</a:t>
            </a:r>
            <a:r>
              <a:rPr lang="en-US" b="1" dirty="0">
                <a:solidFill>
                  <a:srgbClr val="17375E"/>
                </a:solidFill>
              </a:rPr>
              <a:t>220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979648" y="2986192"/>
            <a:ext cx="1668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exon 2 (</a:t>
            </a:r>
            <a:r>
              <a:rPr lang="en-US" b="1" dirty="0">
                <a:solidFill>
                  <a:srgbClr val="17375E"/>
                </a:solidFill>
              </a:rPr>
              <a:t>280 </a:t>
            </a:r>
            <a:r>
              <a:rPr lang="en-US" b="1" dirty="0" err="1">
                <a:solidFill>
                  <a:srgbClr val="17375E"/>
                </a:solidFill>
              </a:rPr>
              <a:t>bp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549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/>
      <p:bldP spid="8" grpId="0" animBg="1"/>
      <p:bldP spid="12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371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More about RPKM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76700"/>
            <a:ext cx="8229600" cy="977899"/>
          </a:xfrm>
        </p:spPr>
        <p:txBody>
          <a:bodyPr>
            <a:normAutofit/>
          </a:bodyPr>
          <a:lstStyle/>
          <a:p>
            <a:r>
              <a:rPr lang="en-US" sz="2400" dirty="0"/>
              <a:t>RPKM is not an ideal indicator to compare the expression/accumulation levels between two genes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656804" y="2344319"/>
            <a:ext cx="1505800" cy="1314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2162603" y="2344321"/>
            <a:ext cx="651932" cy="13141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2814535" y="2344389"/>
            <a:ext cx="1639567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24229" y="2112652"/>
            <a:ext cx="3729873" cy="6350"/>
            <a:chOff x="3299576" y="3971925"/>
            <a:chExt cx="3729873" cy="635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29957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787900" y="3975100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80365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75150" y="3975100"/>
              <a:ext cx="35645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389881" y="3975100"/>
              <a:ext cx="16001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5591926" y="3975100"/>
              <a:ext cx="478675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6096001" y="3975100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661149" y="3971925"/>
              <a:ext cx="368300" cy="635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56804" y="2247061"/>
            <a:ext cx="3804499" cy="0"/>
            <a:chOff x="3232151" y="4073525"/>
            <a:chExt cx="3804499" cy="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32321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829051" y="4073525"/>
              <a:ext cx="54609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2716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389881" y="4073525"/>
              <a:ext cx="242513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787900" y="4073525"/>
              <a:ext cx="531825" cy="0"/>
            </a:xfrm>
            <a:prstGeom prst="line">
              <a:avLst/>
            </a:prstGeom>
            <a:ln>
              <a:solidFill>
                <a:srgbClr val="376092"/>
              </a:solidFill>
              <a:prstDash val="dot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683251" y="4073525"/>
              <a:ext cx="546100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280151" y="4073525"/>
              <a:ext cx="438149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32212" y="4073525"/>
              <a:ext cx="304438" cy="0"/>
            </a:xfrm>
            <a:prstGeom prst="line">
              <a:avLst/>
            </a:prstGeom>
            <a:ln w="57150" cmpd="sng">
              <a:solidFill>
                <a:srgbClr val="37609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2144503" y="2552404"/>
            <a:ext cx="830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6" name="Rectangle 45"/>
          <p:cNvSpPr/>
          <p:nvPr/>
        </p:nvSpPr>
        <p:spPr>
          <a:xfrm flipV="1">
            <a:off x="5261949" y="2379678"/>
            <a:ext cx="2544232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>
            <a:off x="5303973" y="2151117"/>
            <a:ext cx="47867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833449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6443049" y="2151117"/>
            <a:ext cx="613834" cy="3175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7082350" y="2151117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5782649" y="176694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5261949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58849" y="2282351"/>
            <a:ext cx="54609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6459983" y="2282351"/>
            <a:ext cx="546100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>
            <a:off x="7056883" y="2282351"/>
            <a:ext cx="438149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7508944" y="2282351"/>
            <a:ext cx="304438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553257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022735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6556734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7003656" y="20198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668348" y="1891826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6022735" y="1891826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438508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02057" y="1891826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6143800" y="25876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84" name="Straight Connector 83"/>
          <p:cNvCxnSpPr/>
          <p:nvPr/>
        </p:nvCxnSpPr>
        <p:spPr>
          <a:xfrm>
            <a:off x="6533757" y="1542993"/>
            <a:ext cx="368300" cy="635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6284963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6775124" y="1769677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5900875" y="1648584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6420737" y="1658553"/>
            <a:ext cx="298451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6775124" y="1658553"/>
            <a:ext cx="356813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6043423" y="1542993"/>
            <a:ext cx="434225" cy="0"/>
          </a:xfrm>
          <a:prstGeom prst="line">
            <a:avLst/>
          </a:prstGeom>
          <a:ln w="57150" cmpd="sng">
            <a:solidFill>
              <a:srgbClr val="37609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1831697" y="1553337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1.5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848584" y="1025345"/>
            <a:ext cx="1258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RPKM = 5.1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387017" y="3236295"/>
            <a:ext cx="855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Can we say that the gene B has higher expression than the gene A?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212553" y="5234882"/>
            <a:ext cx="3159839" cy="966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amplification bias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400" dirty="0"/>
              <a:t>alignment efficiency</a:t>
            </a:r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94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471"/>
            <a:ext cx="8229600" cy="560198"/>
          </a:xfrm>
        </p:spPr>
        <p:txBody>
          <a:bodyPr>
            <a:noAutofit/>
          </a:bodyPr>
          <a:lstStyle/>
          <a:p>
            <a:r>
              <a:rPr lang="en-US" sz="3200" dirty="0"/>
              <a:t>Experimental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306" y="1327548"/>
            <a:ext cx="7644394" cy="4579209"/>
          </a:xfrm>
        </p:spPr>
        <p:txBody>
          <a:bodyPr>
            <a:noAutofit/>
          </a:bodyPr>
          <a:lstStyle/>
          <a:p>
            <a:r>
              <a:rPr lang="en-US" sz="2800" b="1" dirty="0"/>
              <a:t>Sequencing depth</a:t>
            </a:r>
          </a:p>
          <a:p>
            <a:pPr marL="0" indent="0">
              <a:buNone/>
            </a:pPr>
            <a:r>
              <a:rPr lang="en-US" sz="2800" dirty="0"/>
              <a:t>Increasing sequencing depth decreases sampling variance relative to the mean</a:t>
            </a:r>
          </a:p>
          <a:p>
            <a:r>
              <a:rPr lang="en-US" sz="2800" b="1" dirty="0"/>
              <a:t>Biological replication</a:t>
            </a:r>
          </a:p>
          <a:p>
            <a:pPr marL="0" indent="0">
              <a:buNone/>
            </a:pPr>
            <a:r>
              <a:rPr lang="en-US" sz="2800" dirty="0"/>
              <a:t>A reasonable number of biological replication helps accurately estimate variances to achieve reliable statistical inference.</a:t>
            </a:r>
          </a:p>
          <a:p>
            <a:r>
              <a:rPr lang="en-US" sz="2800" b="1" dirty="0"/>
              <a:t>Randomization and </a:t>
            </a:r>
            <a:r>
              <a:rPr lang="en-US" sz="2800" b="1" dirty="0" err="1"/>
              <a:t>unbiasedness</a:t>
            </a:r>
            <a:endParaRPr lang="en-US" sz="2800" b="1" dirty="0"/>
          </a:p>
          <a:p>
            <a:pPr marL="0" indent="0">
              <a:buNone/>
            </a:pPr>
            <a:r>
              <a:rPr lang="en-US" sz="2800" dirty="0"/>
              <a:t>Try to avoid confounding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8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63800"/>
              </p:ext>
            </p:extLst>
          </p:nvPr>
        </p:nvGraphicFramePr>
        <p:xfrm>
          <a:off x="1898650" y="1756220"/>
          <a:ext cx="5346699" cy="3543302"/>
        </p:xfrm>
        <a:graphic>
          <a:graphicData uri="http://schemas.openxmlformats.org/drawingml/2006/table">
            <a:tbl>
              <a:tblPr/>
              <a:tblGrid>
                <a:gridCol w="1606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4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65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912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</a:t>
                      </a:r>
                      <a:r>
                        <a:rPr lang="en-US" sz="20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</a:t>
                      </a: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C*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052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797050" y="5640185"/>
            <a:ext cx="55691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 Log2FC: log2 of fold change (</a:t>
            </a:r>
            <a:r>
              <a:rPr lang="en-US" sz="2400" dirty="0" err="1"/>
              <a:t>trt</a:t>
            </a:r>
            <a:r>
              <a:rPr lang="en-US" sz="2400" dirty="0"/>
              <a:t> / control)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9100"/>
            <a:ext cx="8229600" cy="749300"/>
          </a:xfrm>
        </p:spPr>
        <p:txBody>
          <a:bodyPr>
            <a:normAutofit/>
          </a:bodyPr>
          <a:lstStyle/>
          <a:p>
            <a:r>
              <a:rPr lang="en-US" sz="3200" dirty="0"/>
              <a:t>DE result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942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664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25</a:t>
            </a:fld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809876" y="4051300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469040" y="3378200"/>
            <a:ext cx="1971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8000"/>
                </a:solidFill>
              </a:rPr>
              <a:t>not 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0400941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Single statistical test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526676" y="4610100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343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074347" y="4610100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Oval 16"/>
          <p:cNvSpPr/>
          <p:nvPr/>
        </p:nvSpPr>
        <p:spPr>
          <a:xfrm>
            <a:off x="1519504" y="4051300"/>
            <a:ext cx="330200" cy="330200"/>
          </a:xfrm>
          <a:prstGeom prst="ellipse">
            <a:avLst/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875104" y="3352800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279847" y="2843768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26</a:t>
            </a:fld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457200" y="3413780"/>
            <a:ext cx="139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rejected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79847" y="1689100"/>
            <a:ext cx="3536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H0: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447619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01" y="5313296"/>
            <a:ext cx="87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"A p-value is only statistically valid when a single score is computed."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457200" y="414338"/>
            <a:ext cx="8229600" cy="906462"/>
          </a:xfrm>
        </p:spPr>
        <p:txBody>
          <a:bodyPr/>
          <a:lstStyle/>
          <a:p>
            <a:pPr rtl="0" eaLnBrk="1" latinLnBrk="0" hangingPunct="1"/>
            <a:r>
              <a:rPr lang="en-US" sz="32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Multiple testing correction</a:t>
            </a:r>
            <a:endParaRPr lang="en-US" dirty="0">
              <a:effectLst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241639" y="3644163"/>
            <a:ext cx="6731000" cy="0"/>
          </a:xfrm>
          <a:prstGeom prst="line">
            <a:avLst/>
          </a:prstGeom>
          <a:ln w="5715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8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89310" y="3644163"/>
            <a:ext cx="366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572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628167" y="3905773"/>
            <a:ext cx="6059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p-value when a </a:t>
            </a:r>
            <a:r>
              <a:rPr lang="en-US" sz="2800" dirty="0">
                <a:solidFill>
                  <a:srgbClr val="FF0000"/>
                </a:solidFill>
              </a:rPr>
              <a:t>NULL</a:t>
            </a:r>
            <a:r>
              <a:rPr lang="en-US" sz="2800" dirty="0"/>
              <a:t> hypothesis is true</a:t>
            </a:r>
          </a:p>
        </p:txBody>
      </p:sp>
      <p:sp>
        <p:nvSpPr>
          <p:cNvPr id="10" name="Oval 9"/>
          <p:cNvSpPr/>
          <p:nvPr/>
        </p:nvSpPr>
        <p:spPr>
          <a:xfrm>
            <a:off x="6969472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816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3404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9213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8865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0798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045039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1234467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325205" y="3085363"/>
            <a:ext cx="330200" cy="3302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1590067" y="2386863"/>
            <a:ext cx="0" cy="125730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994810" y="1877831"/>
            <a:ext cx="1196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p</a:t>
            </a:r>
            <a:r>
              <a:rPr lang="en-US" sz="2400" dirty="0"/>
              <a:t> = 0.05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7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03640"/>
          </a:xfrm>
        </p:spPr>
        <p:txBody>
          <a:bodyPr>
            <a:noAutofit/>
          </a:bodyPr>
          <a:lstStyle/>
          <a:p>
            <a:r>
              <a:rPr lang="en-US" sz="3200" dirty="0"/>
              <a:t>P-value distribution under the null hypothesis (e.g., no treatment effect)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11" y="1368779"/>
            <a:ext cx="4222090" cy="4222090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193189" y="2112179"/>
            <a:ext cx="0" cy="2770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733432" y="2204616"/>
            <a:ext cx="395336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 matter how stringent the criteria are, you’ll identify genes with very small p-values and the </a:t>
            </a:r>
            <a:r>
              <a:rPr lang="en-US" sz="2800" dirty="0">
                <a:solidFill>
                  <a:srgbClr val="FF0000"/>
                </a:solidFill>
              </a:rPr>
              <a:t>false discovery rate </a:t>
            </a:r>
            <a:r>
              <a:rPr lang="en-US" sz="2800" dirty="0"/>
              <a:t>(FDR) is 100%.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24511" y="5743335"/>
            <a:ext cx="5332187" cy="6952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When the null hypothesis is true, the p-value is distributed uniformly from 0 to 1.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10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1069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P-value distribution under both the null and non-null hypotheses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0807"/>
            <a:ext cx="9144000" cy="3418228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786174" y="2142518"/>
            <a:ext cx="0" cy="22827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482315" y="5083250"/>
            <a:ext cx="2584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Cutoff: p=0.05</a:t>
            </a:r>
          </a:p>
          <a:p>
            <a:r>
              <a:rPr lang="en-US" dirty="0"/>
              <a:t>FDR=471/(471+989)=32%</a:t>
            </a:r>
          </a:p>
          <a:p>
            <a:endParaRPr lang="en-US" dirty="0"/>
          </a:p>
          <a:p>
            <a:r>
              <a:rPr lang="en-US" dirty="0"/>
              <a:t>Cutoff: p=0.01</a:t>
            </a:r>
          </a:p>
          <a:p>
            <a:r>
              <a:rPr lang="en-US" dirty="0"/>
              <a:t>FDR=102/(102+912)=10%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303860" y="5083251"/>
            <a:ext cx="2610068" cy="923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When the null hypothesis is true, the p-value is distributed uniformly.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58025" y="5083250"/>
            <a:ext cx="2928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the null hypothesis is false, the p-value distribution is skewed toward 0.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02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8746" y="1961885"/>
            <a:ext cx="7002730" cy="2934229"/>
          </a:xfrm>
        </p:spPr>
        <p:txBody>
          <a:bodyPr>
            <a:normAutofit/>
          </a:bodyPr>
          <a:lstStyle/>
          <a:p>
            <a:pPr lvl="0">
              <a:lnSpc>
                <a:spcPct val="120000"/>
              </a:lnSpc>
            </a:pPr>
            <a:r>
              <a:rPr lang="en-US" dirty="0"/>
              <a:t>RNA-seq procedure</a:t>
            </a:r>
          </a:p>
          <a:p>
            <a:pPr>
              <a:lnSpc>
                <a:spcPct val="120000"/>
              </a:lnSpc>
            </a:pPr>
            <a:r>
              <a:rPr lang="en-US" dirty="0"/>
              <a:t>Experimental design</a:t>
            </a:r>
          </a:p>
          <a:p>
            <a:pPr>
              <a:lnSpc>
                <a:spcPct val="120000"/>
              </a:lnSpc>
            </a:pPr>
            <a:r>
              <a:rPr lang="en-US" dirty="0"/>
              <a:t>Multiple testing correction</a:t>
            </a:r>
          </a:p>
          <a:p>
            <a:pPr>
              <a:lnSpc>
                <a:spcPct val="120000"/>
              </a:lnSpc>
            </a:pPr>
            <a:r>
              <a:rPr lang="en-US" dirty="0"/>
              <a:t>Data 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BE025-71F6-D5A7-FABD-DE092A3C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85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11" y="1580138"/>
            <a:ext cx="4480212" cy="42238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5368"/>
            <a:ext cx="8229600" cy="51420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Multiple test correction – FDR method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676109" y="2132118"/>
            <a:ext cx="0" cy="30410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56771" y="2426582"/>
            <a:ext cx="28828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P-values &lt; 0.00009</a:t>
            </a:r>
          </a:p>
          <a:p>
            <a:r>
              <a:rPr lang="en-US" sz="2400" dirty="0"/>
              <a:t>DE=992</a:t>
            </a:r>
          </a:p>
          <a:p>
            <a:r>
              <a:rPr lang="en-US" sz="2400" dirty="0"/>
              <a:t>False DE=99</a:t>
            </a:r>
          </a:p>
          <a:p>
            <a:endParaRPr lang="en-US" sz="2400" dirty="0"/>
          </a:p>
          <a:p>
            <a:r>
              <a:rPr lang="en-US" sz="2400" dirty="0"/>
              <a:t>FDR 10%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1533837" y="4082466"/>
            <a:ext cx="3545016" cy="0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96436" y="4600223"/>
            <a:ext cx="554272" cy="26811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15900" y="4469043"/>
            <a:ext cx="12234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False positive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159935" y="2854020"/>
            <a:ext cx="469605" cy="342900"/>
          </a:xfrm>
          <a:prstGeom prst="straightConnector1">
            <a:avLst/>
          </a:prstGeom>
          <a:ln>
            <a:solidFill>
              <a:schemeClr val="accent4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15900" y="2388482"/>
            <a:ext cx="12234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True positive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24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0" grpId="0"/>
      <p:bldP spid="2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2100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False discovery rate (concept)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8450" y="1380068"/>
            <a:ext cx="87058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example, among 10,000 tests (10,000 genes), 100 significant genes are declared, in which 10 gene is falsely rejected. In this case, the false discovery rate is 10%.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054017"/>
              </p:ext>
            </p:extLst>
          </p:nvPr>
        </p:nvGraphicFramePr>
        <p:xfrm>
          <a:off x="457200" y="3530600"/>
          <a:ext cx="8267700" cy="1892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1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763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True</a:t>
                      </a:r>
                      <a:r>
                        <a:rPr lang="en-US" sz="2400" baseline="0" dirty="0"/>
                        <a:t> n</a:t>
                      </a:r>
                      <a:r>
                        <a:rPr lang="en-US" sz="2400" dirty="0"/>
                        <a:t>ull hypothesis </a:t>
                      </a:r>
                      <a:r>
                        <a:rPr lang="en-US" sz="2400" baseline="0" dirty="0"/>
                        <a:t>(H</a:t>
                      </a:r>
                      <a:r>
                        <a:rPr lang="en-US" sz="2400" baseline="-25000" dirty="0"/>
                        <a:t>0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False</a:t>
                      </a:r>
                      <a:r>
                        <a:rPr lang="en-US" sz="2400" baseline="0" dirty="0"/>
                        <a:t> null </a:t>
                      </a:r>
                      <a:r>
                        <a:rPr lang="en-US" sz="2400" dirty="0"/>
                        <a:t>hypothesis</a:t>
                      </a:r>
                      <a:r>
                        <a:rPr lang="en-US" sz="2400" baseline="0" dirty="0"/>
                        <a:t> (H</a:t>
                      </a:r>
                      <a:r>
                        <a:rPr lang="en-US" sz="2400" baseline="-25000" dirty="0"/>
                        <a:t>1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0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Rejected</a:t>
                      </a:r>
                    </a:p>
                    <a:p>
                      <a:pPr>
                        <a:lnSpc>
                          <a:spcPct val="80000"/>
                        </a:lnSpc>
                      </a:pPr>
                      <a:r>
                        <a:rPr lang="en-US" sz="2400" dirty="0"/>
                        <a:t>(Declared</a:t>
                      </a:r>
                      <a:r>
                        <a:rPr lang="en-US" sz="2400" baseline="0" dirty="0"/>
                        <a:t> significance)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90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lang="en-US" sz="2400" dirty="0"/>
                        <a:t>100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679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69912"/>
          </a:xfrm>
        </p:spPr>
        <p:txBody>
          <a:bodyPr>
            <a:noAutofit/>
          </a:bodyPr>
          <a:lstStyle/>
          <a:p>
            <a:r>
              <a:rPr lang="en-US" sz="3200" baseline="0" dirty="0"/>
              <a:t>q-values (adjusted p-values)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30768"/>
            <a:ext cx="8386233" cy="13517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17375E"/>
                </a:solidFill>
              </a:rPr>
              <a:t>q-value </a:t>
            </a:r>
            <a:r>
              <a:rPr lang="en-US" sz="2800" dirty="0"/>
              <a:t>is </a:t>
            </a:r>
            <a:r>
              <a:rPr lang="en-US" sz="2800" b="1" dirty="0">
                <a:solidFill>
                  <a:schemeClr val="tx2">
                    <a:lumMod val="75000"/>
                  </a:schemeClr>
                </a:solidFill>
              </a:rPr>
              <a:t>the smallest FDR </a:t>
            </a:r>
            <a:r>
              <a:rPr lang="en-US" sz="2800" dirty="0"/>
              <a:t>for which we can reject the null hypothesis for that one test and all others with smaller p-values.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645027"/>
              </p:ext>
            </p:extLst>
          </p:nvPr>
        </p:nvGraphicFramePr>
        <p:xfrm>
          <a:off x="673100" y="2237157"/>
          <a:ext cx="2476500" cy="4107180"/>
        </p:xfrm>
        <a:graphic>
          <a:graphicData uri="http://schemas.openxmlformats.org/drawingml/2006/table">
            <a:tbl>
              <a:tblPr/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q-values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0.063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0.171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0.155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0.442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0.197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0.247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0.269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0.539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0.396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0.656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0.493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0.526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0.702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0.622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0.777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0.782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0.862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0.958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0.925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0.974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0.992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6398167"/>
            <a:ext cx="2953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tests: m = 20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558800" y="3237346"/>
            <a:ext cx="7044266" cy="1877785"/>
            <a:chOff x="558800" y="2856023"/>
            <a:chExt cx="7044266" cy="1877785"/>
          </a:xfrm>
        </p:grpSpPr>
        <p:sp>
          <p:nvSpPr>
            <p:cNvPr id="8" name="TextBox 7"/>
            <p:cNvSpPr txBox="1"/>
            <p:nvPr/>
          </p:nvSpPr>
          <p:spPr>
            <a:xfrm>
              <a:off x="4350973" y="4210588"/>
              <a:ext cx="32520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8000"/>
                  </a:solidFill>
                </a:rPr>
                <a:t>10% FDR, q-values &lt; 0.1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58800" y="2856023"/>
              <a:ext cx="2726267" cy="0"/>
            </a:xfrm>
            <a:prstGeom prst="line">
              <a:avLst/>
            </a:prstGeom>
            <a:ln w="38100" cmpd="sng">
              <a:solidFill>
                <a:srgbClr val="008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58800" y="2832101"/>
            <a:ext cx="7086599" cy="1550143"/>
            <a:chOff x="558800" y="2819401"/>
            <a:chExt cx="7086599" cy="155014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558800" y="2819401"/>
              <a:ext cx="2726267" cy="0"/>
            </a:xfrm>
            <a:prstGeom prst="line">
              <a:avLst/>
            </a:prstGeom>
            <a:ln w="38100" cmpd="sng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50973" y="3846324"/>
              <a:ext cx="32944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FF0000"/>
                  </a:solidFill>
                </a:rPr>
                <a:t>5% FDR, q-values &lt; 0.05</a:t>
              </a:r>
              <a:endParaRPr lang="en-US" sz="24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58800" y="3611035"/>
            <a:ext cx="6968066" cy="2274038"/>
            <a:chOff x="558800" y="3598335"/>
            <a:chExt cx="6968066" cy="2274038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558800" y="3598335"/>
              <a:ext cx="2726267" cy="0"/>
            </a:xfrm>
            <a:prstGeom prst="line">
              <a:avLst/>
            </a:prstGeom>
            <a:ln w="38100" cmpd="sng">
              <a:solidFill>
                <a:srgbClr val="0000F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350973" y="5349153"/>
              <a:ext cx="31758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sz="2400" dirty="0">
                  <a:solidFill>
                    <a:srgbClr val="0000FF"/>
                  </a:solidFill>
                </a:rPr>
                <a:t>20% FDR, q-values &lt; 0.2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3606800" y="2237157"/>
            <a:ext cx="508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FDR (False Discovery Rate) method (BH) is a method to calculate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q-values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adjusted p-values</a:t>
            </a:r>
            <a:r>
              <a:rPr lang="en-US" sz="2400" dirty="0"/>
              <a:t>/</a:t>
            </a:r>
            <a:r>
              <a:rPr lang="en-US" sz="2400" dirty="0">
                <a:solidFill>
                  <a:srgbClr val="376092"/>
                </a:solidFill>
              </a:rPr>
              <a:t>corrected p-values</a:t>
            </a:r>
            <a:r>
              <a:rPr lang="en-US" sz="2400" dirty="0"/>
              <a:t> based on p-values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9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6640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7781"/>
            <a:ext cx="8229600" cy="41878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If we identify 500 differential expression (DE) genes using the 5% FDR to account for multiple tests. Which one below is a better description?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1. I am 95% confident that 500 genes are DE.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2. The 5% genes (25 genes) in the set are expected to be false DE genes.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713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752966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752967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305648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326163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4267" y="5756489"/>
            <a:ext cx="7009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you perform an RNA-</a:t>
            </a:r>
            <a:r>
              <a:rPr lang="en-US" sz="2400" dirty="0" err="1"/>
              <a:t>Seq</a:t>
            </a:r>
            <a:r>
              <a:rPr lang="en-US" sz="2400" dirty="0"/>
              <a:t> experiment, which one would you hope to obtain? Why?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5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00516"/>
          </a:xfrm>
        </p:spPr>
        <p:txBody>
          <a:bodyPr>
            <a:normAutofit/>
          </a:bodyPr>
          <a:lstStyle/>
          <a:p>
            <a:r>
              <a:rPr lang="en-US" sz="3200" dirty="0"/>
              <a:t>P-value histograms from real studies</a:t>
            </a:r>
          </a:p>
        </p:txBody>
      </p:sp>
      <p:pic>
        <p:nvPicPr>
          <p:cNvPr id="4" name="Picture 3" descr="Screen Shot 2014-05-27 at 1.12.1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010" y="1651683"/>
            <a:ext cx="3837188" cy="3537100"/>
          </a:xfrm>
          <a:prstGeom prst="rect">
            <a:avLst/>
          </a:prstGeom>
        </p:spPr>
      </p:pic>
      <p:pic>
        <p:nvPicPr>
          <p:cNvPr id="5" name="Picture 4" descr="Screen Shot 2014-05-27 at 1.11.13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940" y="1651684"/>
            <a:ext cx="3855977" cy="35370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35567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56034" y="5188783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p-values</a:t>
            </a:r>
          </a:p>
        </p:txBody>
      </p:sp>
      <p:sp>
        <p:nvSpPr>
          <p:cNvPr id="9" name="TextBox 8"/>
          <p:cNvSpPr txBox="1"/>
          <p:nvPr/>
        </p:nvSpPr>
        <p:spPr>
          <a:xfrm rot="16200000">
            <a:off x="-282166" y="3209298"/>
            <a:ext cx="12631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Number of genes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8854" y="5851017"/>
            <a:ext cx="2691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1,370, FDR=5%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19629" y="5851017"/>
            <a:ext cx="2302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 = 0, FDR=20%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460429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639962" y="145691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1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q-values/FDR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1270C7-5725-67C9-787D-D6D913559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360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5500" y="366605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25500" y="102841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500" y="169022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825500" y="235203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825500" y="3013849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825500" y="3675660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825500" y="4337471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5500" y="4999282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5500" y="5661093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25500" y="6322905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631950" y="76030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631950" y="142211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631950" y="208392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631950" y="274573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631950" y="340754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631950" y="406936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631950" y="473117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631950" y="539298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631950" y="6054793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25800" y="180691"/>
            <a:ext cx="2984500" cy="579614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32" name="Title 48"/>
          <p:cNvSpPr txBox="1">
            <a:spLocks/>
          </p:cNvSpPr>
          <p:nvPr/>
        </p:nvSpPr>
        <p:spPr>
          <a:xfrm>
            <a:off x="2794000" y="1104033"/>
            <a:ext cx="5359400" cy="579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randomization, replication, RNA quality</a:t>
            </a:r>
          </a:p>
        </p:txBody>
      </p:sp>
      <p:sp>
        <p:nvSpPr>
          <p:cNvPr id="33" name="Title 48"/>
          <p:cNvSpPr txBox="1">
            <a:spLocks/>
          </p:cNvSpPr>
          <p:nvPr/>
        </p:nvSpPr>
        <p:spPr>
          <a:xfrm>
            <a:off x="2794000" y="2093864"/>
            <a:ext cx="6223000" cy="1581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short or long reads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 or paired-end reads, read length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sequencing depths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&gt;20 million short reads for most experiments)</a:t>
            </a:r>
          </a:p>
        </p:txBody>
      </p:sp>
      <p:sp>
        <p:nvSpPr>
          <p:cNvPr id="34" name="Title 48"/>
          <p:cNvSpPr txBox="1">
            <a:spLocks/>
          </p:cNvSpPr>
          <p:nvPr/>
        </p:nvSpPr>
        <p:spPr>
          <a:xfrm>
            <a:off x="2794000" y="3675660"/>
            <a:ext cx="5524495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intron-spanning aligners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(e.g., STAR, HiSAT2)</a:t>
            </a:r>
          </a:p>
        </p:txBody>
      </p:sp>
      <p:sp>
        <p:nvSpPr>
          <p:cNvPr id="35" name="Title 48"/>
          <p:cNvSpPr txBox="1">
            <a:spLocks/>
          </p:cNvSpPr>
          <p:nvPr/>
        </p:nvSpPr>
        <p:spPr>
          <a:xfrm>
            <a:off x="2794000" y="5392982"/>
            <a:ext cx="6223000" cy="9298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count data statistical analysis (DESeq2 &amp;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edgeR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l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multiple test p-value adjustment (FDR method)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0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7584" y="2489602"/>
            <a:ext cx="5484832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 (</a:t>
            </a:r>
            <a:r>
              <a:rPr lang="en-US" sz="2000" dirty="0" err="1">
                <a:solidFill>
                  <a:schemeClr val="tx1"/>
                </a:solidFill>
              </a:rPr>
              <a:t>fastq</a:t>
            </a:r>
            <a:r>
              <a:rPr lang="en-US" sz="2000" dirty="0">
                <a:solidFill>
                  <a:schemeClr val="tx1"/>
                </a:solidFill>
              </a:rPr>
              <a:t> read data)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584" y="3151413"/>
            <a:ext cx="5484832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 (STAR, or others)</a:t>
            </a:r>
          </a:p>
        </p:txBody>
      </p:sp>
      <p:sp>
        <p:nvSpPr>
          <p:cNvPr id="8" name="Rectangle 7"/>
          <p:cNvSpPr/>
          <p:nvPr/>
        </p:nvSpPr>
        <p:spPr>
          <a:xfrm>
            <a:off x="227584" y="3813224"/>
            <a:ext cx="5484832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000000"/>
                </a:solidFill>
              </a:rPr>
              <a:t>read counts (HT-</a:t>
            </a:r>
            <a:r>
              <a:rPr lang="en-US" sz="2000" dirty="0" err="1">
                <a:solidFill>
                  <a:srgbClr val="000000"/>
                </a:solidFill>
              </a:rPr>
              <a:t>Seq</a:t>
            </a:r>
            <a:r>
              <a:rPr lang="en-US" sz="2000" dirty="0">
                <a:solidFill>
                  <a:srgbClr val="000000"/>
                </a:solidFill>
              </a:rPr>
              <a:t>, STAR)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7584" y="4475035"/>
            <a:ext cx="5484832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 (DESeq2, </a:t>
            </a:r>
            <a:r>
              <a:rPr lang="en-US" sz="2000" dirty="0" err="1">
                <a:solidFill>
                  <a:schemeClr val="tx1"/>
                </a:solidFill>
              </a:rPr>
              <a:t>edgeR</a:t>
            </a:r>
            <a:r>
              <a:rPr lang="en-US" sz="2000" dirty="0">
                <a:solidFill>
                  <a:schemeClr val="tx1"/>
                </a:solidFill>
              </a:rPr>
              <a:t>, or others)</a:t>
            </a:r>
          </a:p>
        </p:txBody>
      </p:sp>
      <p:sp>
        <p:nvSpPr>
          <p:cNvPr id="10" name="Rectangle 9"/>
          <p:cNvSpPr/>
          <p:nvPr/>
        </p:nvSpPr>
        <p:spPr>
          <a:xfrm>
            <a:off x="227584" y="5136846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q-values (FDR method)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27584" y="5798658"/>
            <a:ext cx="5484832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6" name="Straight Arrow Connector 15"/>
          <p:cNvCxnSpPr>
            <a:stCxn id="6" idx="2"/>
            <a:endCxn id="7" idx="0"/>
          </p:cNvCxnSpPr>
          <p:nvPr/>
        </p:nvCxnSpPr>
        <p:spPr>
          <a:xfrm>
            <a:off x="2970000" y="2883302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>
            <a:off x="2970000" y="3545113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9" idx="0"/>
          </p:cNvCxnSpPr>
          <p:nvPr/>
        </p:nvCxnSpPr>
        <p:spPr>
          <a:xfrm>
            <a:off x="2970000" y="420692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2"/>
            <a:endCxn id="10" idx="0"/>
          </p:cNvCxnSpPr>
          <p:nvPr/>
        </p:nvCxnSpPr>
        <p:spPr>
          <a:xfrm>
            <a:off x="2970000" y="486873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2"/>
            <a:endCxn id="11" idx="0"/>
          </p:cNvCxnSpPr>
          <p:nvPr/>
        </p:nvCxnSpPr>
        <p:spPr>
          <a:xfrm>
            <a:off x="2970000" y="5530546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ight Brace 27"/>
          <p:cNvSpPr/>
          <p:nvPr/>
        </p:nvSpPr>
        <p:spPr>
          <a:xfrm>
            <a:off x="5932959" y="264519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221947" y="3144022"/>
            <a:ext cx="22980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Bioinformatics</a:t>
            </a:r>
          </a:p>
        </p:txBody>
      </p:sp>
      <p:sp>
        <p:nvSpPr>
          <p:cNvPr id="30" name="Right Brace 29"/>
          <p:cNvSpPr/>
          <p:nvPr/>
        </p:nvSpPr>
        <p:spPr>
          <a:xfrm>
            <a:off x="5932959" y="4577211"/>
            <a:ext cx="288988" cy="150583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6221947" y="5068437"/>
            <a:ext cx="2810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Statistical analysis</a:t>
            </a:r>
          </a:p>
        </p:txBody>
      </p:sp>
      <p:sp>
        <p:nvSpPr>
          <p:cNvPr id="32" name="Title 31"/>
          <p:cNvSpPr>
            <a:spLocks noGrp="1"/>
          </p:cNvSpPr>
          <p:nvPr>
            <p:ph type="title" idx="4294967295"/>
          </p:nvPr>
        </p:nvSpPr>
        <p:spPr>
          <a:xfrm>
            <a:off x="457200" y="553262"/>
            <a:ext cx="8229600" cy="1608147"/>
          </a:xfrm>
        </p:spPr>
        <p:txBody>
          <a:bodyPr>
            <a:noAutofit/>
          </a:bodyPr>
          <a:lstStyle/>
          <a:p>
            <a:pPr rtl="0" eaLnBrk="1" latinLnBrk="0" hangingPunct="1"/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Bioinformatics and Statistics (</a:t>
            </a:r>
            <a:r>
              <a:rPr lang="en-US" sz="4800" kern="1200" dirty="0" err="1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Illumina</a:t>
            </a:r>
            <a:r>
              <a:rPr lang="en-US" sz="4800" kern="1200" dirty="0">
                <a:solidFill>
                  <a:srgbClr val="000000"/>
                </a:solidFill>
                <a:effectLst/>
                <a:latin typeface="Calibri"/>
                <a:ea typeface="+mn-ea"/>
                <a:cs typeface="+mn-cs"/>
              </a:rPr>
              <a:t> data)</a:t>
            </a:r>
            <a:endParaRPr lang="en-US" sz="4800" dirty="0">
              <a:effectLst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CBC817-BFF3-FC86-79FF-5E2F529D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246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904170"/>
          </a:xfrm>
        </p:spPr>
        <p:txBody>
          <a:bodyPr>
            <a:normAutofit/>
          </a:bodyPr>
          <a:lstStyle/>
          <a:p>
            <a:r>
              <a:rPr lang="en-US" sz="3200" b="1" dirty="0"/>
              <a:t>STAR</a:t>
            </a:r>
            <a:r>
              <a:rPr lang="en-US" sz="3200" dirty="0"/>
              <a:t> pipeline – from reads to counts</a:t>
            </a:r>
            <a:endParaRPr lang="en-US" sz="3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087508" y="1178808"/>
            <a:ext cx="7599292" cy="21462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Required files: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Reference genome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fasta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file)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Gene information (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gff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or </a:t>
            </a:r>
            <a:r>
              <a:rPr lang="en-US" sz="2800" dirty="0" err="1">
                <a:solidFill>
                  <a:schemeClr val="accent3">
                    <a:lumMod val="50000"/>
                  </a:schemeClr>
                </a:solidFill>
              </a:rPr>
              <a:t>gtf</a:t>
            </a:r>
            <a:r>
              <a:rPr lang="en-US" sz="2800" dirty="0">
                <a:solidFill>
                  <a:schemeClr val="accent3">
                    <a:lumMod val="50000"/>
                  </a:schemeClr>
                </a:solidFill>
              </a:rPr>
              <a:t> gene annotation)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Reads (</a:t>
            </a:r>
            <a:r>
              <a:rPr lang="en-US" sz="2800" dirty="0" err="1">
                <a:solidFill>
                  <a:schemeClr val="accent6">
                    <a:lumMod val="50000"/>
                  </a:schemeClr>
                </a:solidFill>
              </a:rPr>
              <a:t>fastq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 files) – your own data</a:t>
            </a:r>
          </a:p>
        </p:txBody>
      </p:sp>
      <p:sp>
        <p:nvSpPr>
          <p:cNvPr id="3" name="Rectangle 2"/>
          <p:cNvSpPr/>
          <p:nvPr/>
        </p:nvSpPr>
        <p:spPr>
          <a:xfrm>
            <a:off x="346602" y="3354757"/>
            <a:ext cx="83401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Many reference genomes and </a:t>
            </a:r>
            <a:r>
              <a:rPr lang="en-US" sz="2400" dirty="0" err="1"/>
              <a:t>gff</a:t>
            </a:r>
            <a:r>
              <a:rPr lang="en-US" sz="2400" dirty="0"/>
              <a:t>/</a:t>
            </a:r>
            <a:r>
              <a:rPr lang="en-US" sz="2400" dirty="0" err="1"/>
              <a:t>gtf</a:t>
            </a:r>
            <a:r>
              <a:rPr lang="en-US" sz="2400" dirty="0"/>
              <a:t> files are available at:</a:t>
            </a:r>
          </a:p>
          <a:p>
            <a:r>
              <a:rPr lang="en-US" sz="2400" dirty="0">
                <a:hlinkClick r:id="rId2"/>
              </a:rPr>
              <a:t>http://ensembl.org/info/data/ftp</a:t>
            </a:r>
            <a:endParaRPr lang="en-US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1087508" y="4354508"/>
            <a:ext cx="6983650" cy="2310248"/>
            <a:chOff x="1087508" y="4354508"/>
            <a:chExt cx="6983650" cy="2310248"/>
          </a:xfrm>
        </p:grpSpPr>
        <p:pic>
          <p:nvPicPr>
            <p:cNvPr id="5" name="Picture 4" descr="Screenshot 2018-06-05 09.29.10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7508" y="4420351"/>
              <a:ext cx="6983650" cy="2188577"/>
            </a:xfrm>
            <a:prstGeom prst="rect">
              <a:avLst/>
            </a:prstGeom>
          </p:spPr>
        </p:pic>
        <p:sp>
          <p:nvSpPr>
            <p:cNvPr id="7" name="Rounded Rectangle 6"/>
            <p:cNvSpPr/>
            <p:nvPr/>
          </p:nvSpPr>
          <p:spPr>
            <a:xfrm>
              <a:off x="2149067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7387364" y="4354508"/>
              <a:ext cx="683794" cy="2310248"/>
            </a:xfrm>
            <a:prstGeom prst="roundRect">
              <a:avLst/>
            </a:prstGeom>
            <a:noFill/>
            <a:ln w="1905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4624D-9049-E6CB-E4C4-4E0AB3F2B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9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Screen Shot 2015-04-25 at 3.07.11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6160" y="4662620"/>
            <a:ext cx="1820333" cy="17667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978400" cy="766762"/>
          </a:xfrm>
        </p:spPr>
        <p:txBody>
          <a:bodyPr>
            <a:normAutofit/>
          </a:bodyPr>
          <a:lstStyle/>
          <a:p>
            <a:r>
              <a:rPr lang="en-US" sz="3200" dirty="0"/>
              <a:t>Gene expression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386" y="2447939"/>
            <a:ext cx="3160881" cy="2823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7889" y="5271659"/>
            <a:ext cx="37140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DNA to protein in eukaryote</a:t>
            </a:r>
          </a:p>
        </p:txBody>
      </p:sp>
      <p:pic>
        <p:nvPicPr>
          <p:cNvPr id="8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334"/>
          <a:stretch/>
        </p:blipFill>
        <p:spPr>
          <a:xfrm>
            <a:off x="6045729" y="96836"/>
            <a:ext cx="2446338" cy="1932582"/>
          </a:xfrm>
        </p:spPr>
      </p:pic>
      <p:sp>
        <p:nvSpPr>
          <p:cNvPr id="9" name="TextBox 8"/>
          <p:cNvSpPr txBox="1"/>
          <p:nvPr/>
        </p:nvSpPr>
        <p:spPr>
          <a:xfrm>
            <a:off x="1262498" y="5725089"/>
            <a:ext cx="32648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nature.com</a:t>
            </a:r>
            <a:r>
              <a:rPr lang="en-US" sz="1000" dirty="0"/>
              <a:t>/</a:t>
            </a:r>
            <a:r>
              <a:rPr lang="en-US" sz="1000" dirty="0" err="1"/>
              <a:t>scitable</a:t>
            </a:r>
            <a:r>
              <a:rPr lang="en-US" sz="1000" dirty="0"/>
              <a:t>/</a:t>
            </a:r>
            <a:r>
              <a:rPr lang="en-US" sz="1000" dirty="0" err="1"/>
              <a:t>topicpage</a:t>
            </a:r>
            <a:r>
              <a:rPr lang="en-US" sz="1000" dirty="0"/>
              <a:t>/gene-expression-14121669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7662" y="2476499"/>
            <a:ext cx="2484405" cy="190076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06863" y="4008995"/>
            <a:ext cx="8467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 err="1"/>
              <a:t>caps.ncbs.res.in</a:t>
            </a:r>
            <a:endParaRPr lang="en-US" sz="800" dirty="0"/>
          </a:p>
        </p:txBody>
      </p:sp>
      <p:sp>
        <p:nvSpPr>
          <p:cNvPr id="12" name="Rectangle 11"/>
          <p:cNvSpPr/>
          <p:nvPr/>
        </p:nvSpPr>
        <p:spPr>
          <a:xfrm>
            <a:off x="6436160" y="6237217"/>
            <a:ext cx="837089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err="1"/>
              <a:t>cragenomica.es</a:t>
            </a:r>
            <a:endParaRPr lang="en-US" sz="800" dirty="0"/>
          </a:p>
        </p:txBody>
      </p:sp>
      <p:sp>
        <p:nvSpPr>
          <p:cNvPr id="14" name="TextBox 13"/>
          <p:cNvSpPr txBox="1"/>
          <p:nvPr/>
        </p:nvSpPr>
        <p:spPr>
          <a:xfrm>
            <a:off x="5728627" y="4207989"/>
            <a:ext cx="3255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Adaptation to environmental change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86498" y="2029418"/>
            <a:ext cx="3339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Expression profiles in different tissues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519" y="6429414"/>
            <a:ext cx="22493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Response to biotic stress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6136" y="1500727"/>
            <a:ext cx="50375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What is the expression level of a gene?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A5F01-5942-BCB4-DAE0-C482CD425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16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736855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- </a:t>
            </a:r>
            <a:r>
              <a:rPr lang="en-US" sz="3200" b="1" dirty="0"/>
              <a:t>reference indexing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386660" y="4160303"/>
            <a:ext cx="62865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STAR --</a:t>
            </a:r>
            <a:r>
              <a:rPr lang="en-US" sz="2800" dirty="0" err="1"/>
              <a:t>runMode</a:t>
            </a:r>
            <a:r>
              <a:rPr lang="en-US" sz="2800" dirty="0"/>
              <a:t> </a:t>
            </a:r>
            <a:r>
              <a:rPr lang="en-US" sz="2800" dirty="0" err="1"/>
              <a:t>genomeGenerate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genomeDir</a:t>
            </a:r>
            <a:r>
              <a:rPr lang="en-US" sz="2800" dirty="0"/>
              <a:t> .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genomeFastaFiles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reference.fas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sjdbGTFfile</a:t>
            </a:r>
            <a:r>
              <a:rPr lang="en-US" sz="2800" dirty="0"/>
              <a:t> </a:t>
            </a:r>
            <a:r>
              <a:rPr lang="en-US" sz="2800" b="1" dirty="0" err="1">
                <a:solidFill>
                  <a:srgbClr val="FF0000"/>
                </a:solidFill>
              </a:rPr>
              <a:t>genes.gtf</a:t>
            </a:r>
            <a:r>
              <a:rPr lang="en-US" sz="2800" dirty="0"/>
              <a:t> \</a:t>
            </a:r>
          </a:p>
          <a:p>
            <a:r>
              <a:rPr lang="en-US" sz="2800" dirty="0"/>
              <a:t>          --</a:t>
            </a:r>
            <a:r>
              <a:rPr lang="en-US" sz="2800" dirty="0" err="1"/>
              <a:t>runThreadN</a:t>
            </a:r>
            <a:r>
              <a:rPr lang="en-US" sz="2800" dirty="0"/>
              <a:t> 4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31357" y="1352906"/>
            <a:ext cx="4651073" cy="2464181"/>
            <a:chOff x="3629763" y="1780767"/>
            <a:chExt cx="4651073" cy="2464181"/>
          </a:xfrm>
        </p:grpSpPr>
        <p:sp>
          <p:nvSpPr>
            <p:cNvPr id="6" name="Oval 5"/>
            <p:cNvSpPr/>
            <p:nvPr/>
          </p:nvSpPr>
          <p:spPr>
            <a:xfrm>
              <a:off x="4545298" y="1780767"/>
              <a:ext cx="2584306" cy="130857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“sorted or indexed” genome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629763" y="3541000"/>
              <a:ext cx="1893165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reads</a:t>
              </a:r>
            </a:p>
          </p:txBody>
        </p:sp>
        <p:sp>
          <p:nvSpPr>
            <p:cNvPr id="8" name="Curved Down Arrow 7"/>
            <p:cNvSpPr/>
            <p:nvPr/>
          </p:nvSpPr>
          <p:spPr>
            <a:xfrm>
              <a:off x="4515401" y="3105741"/>
              <a:ext cx="2738230" cy="388910"/>
            </a:xfrm>
            <a:prstGeom prst="curvedDownArrow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068794" y="3534276"/>
              <a:ext cx="2212042" cy="703948"/>
            </a:xfrm>
            <a:prstGeom prst="ellipse">
              <a:avLst/>
            </a:prstGeom>
            <a:noFill/>
            <a:ln>
              <a:solidFill>
                <a:schemeClr val="tx2">
                  <a:lumMod val="40000"/>
                  <a:lumOff val="6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alignments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9260" y="3183050"/>
              <a:ext cx="123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one by one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B52D9E-2F27-F6FC-DD6B-C2247150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7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2893" y="185738"/>
            <a:ext cx="8229600" cy="878992"/>
          </a:xfrm>
        </p:spPr>
        <p:txBody>
          <a:bodyPr>
            <a:normAutofit/>
          </a:bodyPr>
          <a:lstStyle/>
          <a:p>
            <a:r>
              <a:rPr lang="en-US" sz="3200" dirty="0"/>
              <a:t>Reads to counts – </a:t>
            </a:r>
            <a:r>
              <a:rPr lang="en-US" sz="3200" b="1" dirty="0"/>
              <a:t>alignment and read counting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66838" y="1257599"/>
            <a:ext cx="6063679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STAR</a:t>
            </a:r>
            <a:r>
              <a:rPr lang="en-US" dirty="0"/>
              <a:t> --</a:t>
            </a:r>
            <a:r>
              <a:rPr lang="en-US" dirty="0" err="1"/>
              <a:t>genomeDir</a:t>
            </a:r>
            <a:r>
              <a:rPr lang="en-US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reference.fas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readFilesIn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read1.fq read2.fq </a:t>
            </a:r>
            <a:r>
              <a:rPr lang="en-US" dirty="0"/>
              <a:t>\</a:t>
            </a:r>
          </a:p>
          <a:p>
            <a:r>
              <a:rPr lang="en-US" dirty="0"/>
              <a:t>     --</a:t>
            </a:r>
            <a:r>
              <a:rPr lang="en-US" dirty="0" err="1"/>
              <a:t>alignIntronMax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alignMatesGapMax</a:t>
            </a:r>
            <a:r>
              <a:rPr lang="en-US" dirty="0"/>
              <a:t> 100000 \</a:t>
            </a:r>
          </a:p>
          <a:p>
            <a:r>
              <a:rPr lang="en-US" dirty="0"/>
              <a:t>     --</a:t>
            </a:r>
            <a:r>
              <a:rPr lang="en-US" dirty="0" err="1"/>
              <a:t>outFileNamePrefix</a:t>
            </a:r>
            <a:r>
              <a:rPr lang="en-US" dirty="0"/>
              <a:t> output \</a:t>
            </a:r>
          </a:p>
          <a:p>
            <a:r>
              <a:rPr lang="en-US" dirty="0"/>
              <a:t>     --</a:t>
            </a:r>
            <a:r>
              <a:rPr lang="en-US" dirty="0" err="1"/>
              <a:t>outSAMattrIHstart</a:t>
            </a:r>
            <a:r>
              <a:rPr lang="en-US" dirty="0"/>
              <a:t> 0 \</a:t>
            </a:r>
          </a:p>
          <a:p>
            <a:r>
              <a:rPr lang="en-US" dirty="0"/>
              <a:t>     --</a:t>
            </a:r>
            <a:r>
              <a:rPr lang="en-US" dirty="0" err="1"/>
              <a:t>outSAMmultNmax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outSAMstrandField</a:t>
            </a:r>
            <a:r>
              <a:rPr lang="en-US" dirty="0"/>
              <a:t> </a:t>
            </a:r>
            <a:r>
              <a:rPr lang="en-US" dirty="0" err="1"/>
              <a:t>intronMotif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outFilterIntronMotifs</a:t>
            </a:r>
            <a:r>
              <a:rPr lang="en-US" dirty="0"/>
              <a:t> </a:t>
            </a:r>
            <a:r>
              <a:rPr lang="en-US" dirty="0" err="1"/>
              <a:t>RemoveNoncanonicalUnannotated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outSAMtype</a:t>
            </a:r>
            <a:r>
              <a:rPr lang="en-US" dirty="0"/>
              <a:t> BAM </a:t>
            </a:r>
            <a:r>
              <a:rPr lang="en-US" dirty="0" err="1"/>
              <a:t>SortedByCoordinate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quantMode</a:t>
            </a:r>
            <a:r>
              <a:rPr lang="en-US" dirty="0"/>
              <a:t> </a:t>
            </a:r>
            <a:r>
              <a:rPr lang="en-US" dirty="0" err="1"/>
              <a:t>GeneCounts</a:t>
            </a:r>
            <a:r>
              <a:rPr lang="en-US" dirty="0"/>
              <a:t>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outFilterMismatchNmax</a:t>
            </a:r>
            <a:r>
              <a:rPr lang="en-US" dirty="0"/>
              <a:t> 5 \</a:t>
            </a:r>
          </a:p>
          <a:p>
            <a:r>
              <a:rPr lang="en-US" dirty="0"/>
              <a:t>     --</a:t>
            </a:r>
            <a:r>
              <a:rPr lang="en-US" dirty="0" err="1"/>
              <a:t>outFilterMismatchNoverLmax</a:t>
            </a:r>
            <a:r>
              <a:rPr lang="en-US" dirty="0"/>
              <a:t> 0.05 \</a:t>
            </a:r>
          </a:p>
          <a:p>
            <a:r>
              <a:rPr lang="en-US" dirty="0"/>
              <a:t>     --</a:t>
            </a:r>
            <a:r>
              <a:rPr lang="en-US" dirty="0" err="1"/>
              <a:t>outFilterMatchNmin</a:t>
            </a:r>
            <a:r>
              <a:rPr lang="en-US" dirty="0"/>
              <a:t> 50 \</a:t>
            </a:r>
          </a:p>
          <a:p>
            <a:r>
              <a:rPr lang="en-US" dirty="0"/>
              <a:t>     --</a:t>
            </a:r>
            <a:r>
              <a:rPr lang="en-US" dirty="0" err="1"/>
              <a:t>outSJfilterReads</a:t>
            </a:r>
            <a:r>
              <a:rPr lang="en-US" dirty="0"/>
              <a:t> Unique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outFilterMultimapNmax</a:t>
            </a:r>
            <a:r>
              <a:rPr lang="en-US" dirty="0"/>
              <a:t> 1 \</a:t>
            </a:r>
          </a:p>
          <a:p>
            <a:r>
              <a:rPr lang="en-US" dirty="0"/>
              <a:t>     --</a:t>
            </a:r>
            <a:r>
              <a:rPr lang="en-US" dirty="0" err="1"/>
              <a:t>outSAMmapqUnique</a:t>
            </a:r>
            <a:r>
              <a:rPr lang="en-US" dirty="0"/>
              <a:t> 60 \</a:t>
            </a:r>
          </a:p>
          <a:p>
            <a:r>
              <a:rPr lang="en-US" dirty="0"/>
              <a:t>     --</a:t>
            </a:r>
            <a:r>
              <a:rPr lang="en-US" dirty="0" err="1"/>
              <a:t>outFilterMultimapScoreRange</a:t>
            </a:r>
            <a:r>
              <a:rPr lang="en-US" dirty="0"/>
              <a:t>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AB8C4-3BF6-69BB-198F-0449C7274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100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3081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gene 1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6,075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gene</a:t>
                      </a:r>
                      <a:r>
                        <a:rPr lang="en-US" sz="2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295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457200" y="439738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/>
              <a:t>Count matrix: Read</a:t>
            </a:r>
            <a:r>
              <a:rPr lang="en-US" sz="3200" baseline="0" dirty="0"/>
              <a:t> counts (Raw) per gene</a:t>
            </a:r>
            <a:endParaRPr lang="en-US" sz="3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59300" y="2654142"/>
          <a:ext cx="3251200" cy="16256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2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sample 3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5,934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3,370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377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 169 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/>
                        </a:rPr>
                        <a:t>...</a:t>
                      </a:r>
                    </a:p>
                  </a:txBody>
                  <a:tcPr marL="12700" marR="12700" marT="1270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71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comparisons of read counts among samples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83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7806"/>
          </a:xfrm>
        </p:spPr>
        <p:txBody>
          <a:bodyPr>
            <a:normAutofit/>
          </a:bodyPr>
          <a:lstStyle/>
          <a:p>
            <a:r>
              <a:rPr lang="en-US" sz="3200" dirty="0"/>
              <a:t>Scatter plot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45" y="1691133"/>
            <a:ext cx="3988945" cy="4188392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1687192" y="2243097"/>
            <a:ext cx="584305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4795029" y="1691133"/>
            <a:ext cx="3988945" cy="4188392"/>
            <a:chOff x="4795029" y="1691133"/>
            <a:chExt cx="3988945" cy="418839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5029" y="1691133"/>
              <a:ext cx="3988945" cy="4188392"/>
            </a:xfrm>
            <a:prstGeom prst="rect">
              <a:avLst/>
            </a:prstGeom>
          </p:spPr>
        </p:pic>
        <p:cxnSp>
          <p:nvCxnSpPr>
            <p:cNvPr id="13" name="Straight Connector 12"/>
            <p:cNvCxnSpPr/>
            <p:nvPr/>
          </p:nvCxnSpPr>
          <p:spPr>
            <a:xfrm>
              <a:off x="5949674" y="2243097"/>
              <a:ext cx="991970" cy="0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5E83D-D68A-F4BF-42CC-9A6157FE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0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8473"/>
          </a:xfrm>
        </p:spPr>
        <p:txBody>
          <a:bodyPr>
            <a:normAutofit/>
          </a:bodyPr>
          <a:lstStyle/>
          <a:p>
            <a:r>
              <a:rPr lang="en-US" sz="3200" dirty="0"/>
              <a:t>Pair-wise scatter plot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884" y="907345"/>
            <a:ext cx="6421884" cy="570088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4580467" y="1069622"/>
            <a:ext cx="2751667" cy="3482613"/>
            <a:chOff x="4571999" y="1143000"/>
            <a:chExt cx="2751667" cy="3482613"/>
          </a:xfrm>
        </p:grpSpPr>
        <p:sp>
          <p:nvSpPr>
            <p:cNvPr id="4" name="Rectangle 3"/>
            <p:cNvSpPr/>
            <p:nvPr/>
          </p:nvSpPr>
          <p:spPr>
            <a:xfrm>
              <a:off x="4572000" y="1143000"/>
              <a:ext cx="881944" cy="3478389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1999" y="3831157"/>
              <a:ext cx="2751667" cy="794456"/>
            </a:xfrm>
            <a:prstGeom prst="rect">
              <a:avLst/>
            </a:prstGeom>
            <a:noFill/>
            <a:ln w="28575" cmpd="sng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E5983-A421-3D64-66A4-0D61714BD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36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3944"/>
            <a:ext cx="8229600" cy="635000"/>
          </a:xfrm>
        </p:spPr>
        <p:txBody>
          <a:bodyPr>
            <a:normAutofit/>
          </a:bodyPr>
          <a:lstStyle/>
          <a:p>
            <a:r>
              <a:rPr lang="en-US" sz="3200" dirty="0"/>
              <a:t>Principal Component Analysis (PCA)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1818" y="1186443"/>
            <a:ext cx="4430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PCA is a mathematical algorithm that reduces the dimensionality of the data while retaining most of the variation in the data set.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857611" y="1199143"/>
          <a:ext cx="3829189" cy="1853301"/>
        </p:xfrm>
        <a:graphic>
          <a:graphicData uri="http://schemas.openxmlformats.org/drawingml/2006/table">
            <a:tbl>
              <a:tblPr/>
              <a:tblGrid>
                <a:gridCol w="547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70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Control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Treatment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2679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2360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2563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3398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3012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381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397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723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635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30000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859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467" y="3397100"/>
            <a:ext cx="3414887" cy="341488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11614" y="3041881"/>
            <a:ext cx="340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and standardized data</a:t>
            </a:r>
          </a:p>
        </p:txBody>
      </p:sp>
      <p:pic>
        <p:nvPicPr>
          <p:cNvPr id="13" name="Picture 12" descr="Screen Shot 2014-05-30 at 1.42.5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00" y="4010542"/>
            <a:ext cx="2705100" cy="246157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36600" y="6472117"/>
            <a:ext cx="2146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Nature Biotech, 2008, 26:303-4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75168" y="2582130"/>
          <a:ext cx="3922180" cy="1138873"/>
        </p:xfrm>
        <a:graphic>
          <a:graphicData uri="http://schemas.openxmlformats.org/drawingml/2006/table">
            <a:tbl>
              <a:tblPr/>
              <a:tblGrid>
                <a:gridCol w="7844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4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Feature/variable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John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Mike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Jack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Justin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Weight 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lb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Height (cm)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178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1918908" y="4279551"/>
            <a:ext cx="1564343" cy="1408656"/>
            <a:chOff x="1918908" y="4279551"/>
            <a:chExt cx="1564343" cy="1408656"/>
          </a:xfrm>
        </p:grpSpPr>
        <p:cxnSp>
          <p:nvCxnSpPr>
            <p:cNvPr id="16" name="Straight Connector 15"/>
            <p:cNvCxnSpPr/>
            <p:nvPr/>
          </p:nvCxnSpPr>
          <p:spPr>
            <a:xfrm flipH="1">
              <a:off x="2291249" y="5318875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630503" y="5318875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PC1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2298344" y="4286646"/>
              <a:ext cx="1184907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4726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 rot="16200000">
              <a:off x="1831579" y="4610100"/>
              <a:ext cx="543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PC2</a:t>
              </a: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304208" y="4279551"/>
              <a:ext cx="7095" cy="1039324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2630503" y="4852432"/>
              <a:ext cx="89634" cy="89634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3212592" y="4738430"/>
              <a:ext cx="89634" cy="8963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/>
            <p:cNvSpPr/>
            <p:nvPr/>
          </p:nvSpPr>
          <p:spPr>
            <a:xfrm>
              <a:off x="2540869" y="4927898"/>
              <a:ext cx="89634" cy="8963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/>
            <p:cNvSpPr/>
            <p:nvPr/>
          </p:nvSpPr>
          <p:spPr>
            <a:xfrm>
              <a:off x="3129675" y="4556141"/>
              <a:ext cx="89634" cy="89634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44BD2-E527-0E2B-F7C7-131B3669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57975"/>
            <a:ext cx="8229600" cy="1401993"/>
          </a:xfrm>
        </p:spPr>
        <p:txBody>
          <a:bodyPr>
            <a:normAutofit/>
          </a:bodyPr>
          <a:lstStyle/>
          <a:p>
            <a:r>
              <a:rPr lang="en-US" dirty="0"/>
              <a:t>Overview of differential expression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7A8A55-1724-7A91-521D-2226A7C4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724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2776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Volcano plot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916" y="1658058"/>
            <a:ext cx="4882444" cy="4882444"/>
          </a:xfrm>
          <a:prstGeom prst="rect">
            <a:avLst/>
          </a:prstGeom>
        </p:spPr>
      </p:pic>
      <p:pic>
        <p:nvPicPr>
          <p:cNvPr id="5" name="Picture 4" descr="Screen Shot 2014-05-31 at 12.33.47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9722" y="175429"/>
            <a:ext cx="1961445" cy="1306239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32645" y="2827867"/>
          <a:ext cx="3395133" cy="2360243"/>
        </p:xfrm>
        <a:graphic>
          <a:graphicData uri="http://schemas.openxmlformats.org/drawingml/2006/table">
            <a:tbl>
              <a:tblPr/>
              <a:tblGrid>
                <a:gridCol w="934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2475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 Result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GeneID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Log2FC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p-value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-log10(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pvalue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2.42E-05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4.62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0.130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0.140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-0.07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0.811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0.09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…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7656A-35E5-A648-6DEB-F2B73CF9B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3387"/>
            <a:ext cx="8229600" cy="684389"/>
          </a:xfrm>
        </p:spPr>
        <p:txBody>
          <a:bodyPr>
            <a:normAutofit/>
          </a:bodyPr>
          <a:lstStyle/>
          <a:p>
            <a:r>
              <a:rPr lang="en-US" sz="3200" dirty="0"/>
              <a:t>MA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628388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More at: </a:t>
            </a:r>
            <a:r>
              <a:rPr lang="en-US" sz="1200" dirty="0" err="1"/>
              <a:t>en.wikipedia.org</a:t>
            </a:r>
            <a:r>
              <a:rPr lang="en-US" sz="1200" dirty="0"/>
              <a:t>/wiki/</a:t>
            </a:r>
            <a:r>
              <a:rPr lang="en-US" sz="1200" dirty="0" err="1"/>
              <a:t>MA_plot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284153" y="1134723"/>
            <a:ext cx="3552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 (log ratios) and A (mean average)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222" y="1264166"/>
            <a:ext cx="4564944" cy="4564944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57200" y="2370667"/>
          <a:ext cx="3578577" cy="2089857"/>
        </p:xfrm>
        <a:graphic>
          <a:graphicData uri="http://schemas.openxmlformats.org/drawingml/2006/table">
            <a:tbl>
              <a:tblPr/>
              <a:tblGrid>
                <a:gridCol w="841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8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556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GeneID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Mean RPKM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 mean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log2FC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0.51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-0.29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-0.89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-0.72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2.34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-0.36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6.14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-0.07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47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 </a:t>
                      </a:r>
                    </a:p>
                  </a:txBody>
                  <a:tcPr marL="12700" marR="12700" marT="1270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E3A83-A894-C947-402D-8EA8B5AB1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89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155" y="228600"/>
            <a:ext cx="8229600" cy="825499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Approaches for quantification of gene expression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351698" y="20929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57951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966434" y="1845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1199731" y="17256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42612" y="172767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1510884" y="14860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59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205984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862201" y="21116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594548" y="22209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1423734" y="18407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1576184" y="1707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94115" y="18713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94115" y="22158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199962" y="22067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1433259" y="21045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047512" y="19821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439512" y="19715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4005" y="254645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56822" y="27530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9815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134041" y="28864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1367338" y="27841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981591" y="26617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910219" y="278612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773125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678491" y="25444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1295966" y="246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1029808" y="23050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1373591" y="26511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91341" y="288212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743791" y="2766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761722" y="29127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1600866" y="31203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1215119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1607119" y="29874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21361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2288603" y="19642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2521900" y="18364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136153" y="16970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2064781" y="183842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2423920" y="14774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833053" y="15797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2558226" y="15927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2528153" y="16864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184370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31650" y="20823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2745903" y="19600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954924" y="18171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069167" y="1683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137903" y="19494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2522131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755428" y="21982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369681" y="20758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1914605" y="232408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>
            <a:off x="15362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688690" y="18916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1921987" y="17723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2079938" y="2533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1464868" y="17743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2233140" y="15326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1850615" y="145271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3186711" y="23135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>
            <a:off x="1928240" y="163937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>
            <a:off x="2145990" y="188735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>
            <a:off x="2298440" y="1754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3374067" y="18607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/>
          <p:cNvCxnSpPr/>
          <p:nvPr/>
        </p:nvCxnSpPr>
        <p:spPr>
          <a:xfrm>
            <a:off x="3374067" y="22053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>
            <a:off x="23037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/>
          <p:nvPr/>
        </p:nvCxnSpPr>
        <p:spPr>
          <a:xfrm>
            <a:off x="2456210" y="29801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>
            <a:off x="2689507" y="28778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>
            <a:off x="2303760" y="27554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2232388" y="28798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>
            <a:off x="259152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/>
          <p:nvPr/>
        </p:nvCxnSpPr>
        <p:spPr>
          <a:xfrm>
            <a:off x="3000660" y="26381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/>
          <p:nvPr/>
        </p:nvCxnSpPr>
        <p:spPr>
          <a:xfrm>
            <a:off x="3233957" y="25358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/>
          <p:nvPr/>
        </p:nvCxnSpPr>
        <p:spPr>
          <a:xfrm>
            <a:off x="2848210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2695760" y="27449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/>
          <p:nvPr/>
        </p:nvCxnSpPr>
        <p:spPr>
          <a:xfrm>
            <a:off x="2913510" y="29758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/>
          <p:nvPr/>
        </p:nvCxnSpPr>
        <p:spPr>
          <a:xfrm>
            <a:off x="3122531" y="28585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/>
          <p:nvPr/>
        </p:nvCxnSpPr>
        <p:spPr>
          <a:xfrm>
            <a:off x="3236774" y="27424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>
            <a:off x="2537288" y="30916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2048691" y="2997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553077" y="24168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2306598" y="24135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1836376" y="19966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>
            <a:off x="614378" y="2044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>
            <a:off x="847675" y="19251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/>
          <p:cNvCxnSpPr/>
          <p:nvPr/>
        </p:nvCxnSpPr>
        <p:spPr>
          <a:xfrm>
            <a:off x="390556" y="19271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>
            <a:off x="1158828" y="16854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853928" y="17922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>
            <a:off x="510145" y="23110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/>
          <p:cNvCxnSpPr/>
          <p:nvPr/>
        </p:nvCxnSpPr>
        <p:spPr>
          <a:xfrm>
            <a:off x="1242492" y="242043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1071678" y="204018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>
            <a:off x="1224128" y="190703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847906" y="24062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>
            <a:off x="1081203" y="230398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/>
          <p:nvPr/>
        </p:nvCxnSpPr>
        <p:spPr>
          <a:xfrm>
            <a:off x="695456" y="218160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1087456" y="2171044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/>
          <p:cNvCxnSpPr/>
          <p:nvPr/>
        </p:nvCxnSpPr>
        <p:spPr>
          <a:xfrm>
            <a:off x="6295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/>
          <p:cNvCxnSpPr/>
          <p:nvPr/>
        </p:nvCxnSpPr>
        <p:spPr>
          <a:xfrm>
            <a:off x="1015282" y="29835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421069" y="26268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326435" y="27439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>
            <a:off x="943910" y="26639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>
            <a:off x="677752" y="25044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>
            <a:off x="1021535" y="285065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/>
          <p:cNvCxnSpPr/>
          <p:nvPr/>
        </p:nvCxnSpPr>
        <p:spPr>
          <a:xfrm>
            <a:off x="1239285" y="308159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1391735" y="29654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/>
          <p:cNvCxnSpPr/>
          <p:nvPr/>
        </p:nvCxnSpPr>
        <p:spPr>
          <a:xfrm>
            <a:off x="17840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/>
          <p:nvPr/>
        </p:nvCxnSpPr>
        <p:spPr>
          <a:xfrm>
            <a:off x="1936547" y="216374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/>
          <p:cNvCxnSpPr/>
          <p:nvPr/>
        </p:nvCxnSpPr>
        <p:spPr>
          <a:xfrm>
            <a:off x="2169844" y="20359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784097" y="18964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>
            <a:off x="1712725" y="203789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/>
          <p:cNvCxnSpPr/>
          <p:nvPr/>
        </p:nvCxnSpPr>
        <p:spPr>
          <a:xfrm>
            <a:off x="2503664" y="2464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/>
          <p:cNvCxnSpPr/>
          <p:nvPr/>
        </p:nvCxnSpPr>
        <p:spPr>
          <a:xfrm>
            <a:off x="2480997" y="17791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/>
          <p:cNvCxnSpPr/>
          <p:nvPr/>
        </p:nvCxnSpPr>
        <p:spPr>
          <a:xfrm>
            <a:off x="2714294" y="1676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/>
          <p:cNvCxnSpPr/>
          <p:nvPr/>
        </p:nvCxnSpPr>
        <p:spPr>
          <a:xfrm>
            <a:off x="2328547" y="15545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2176097" y="18859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1832314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2779594" y="228184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/>
          <p:cNvCxnSpPr/>
          <p:nvPr/>
        </p:nvCxnSpPr>
        <p:spPr>
          <a:xfrm>
            <a:off x="2393847" y="21594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/>
          <p:cNvCxnSpPr/>
          <p:nvPr/>
        </p:nvCxnSpPr>
        <p:spPr>
          <a:xfrm>
            <a:off x="2602868" y="201660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>
            <a:off x="2717111" y="188345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/>
          <p:cNvCxnSpPr/>
          <p:nvPr/>
        </p:nvCxnSpPr>
        <p:spPr>
          <a:xfrm>
            <a:off x="2785847" y="2148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/>
          <p:nvPr/>
        </p:nvCxnSpPr>
        <p:spPr>
          <a:xfrm>
            <a:off x="2170075" y="24999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/>
          <p:nvPr/>
        </p:nvCxnSpPr>
        <p:spPr>
          <a:xfrm>
            <a:off x="2403372" y="23976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/>
          <p:nvPr/>
        </p:nvCxnSpPr>
        <p:spPr>
          <a:xfrm>
            <a:off x="2017625" y="22753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>
            <a:off x="1562549" y="252355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/>
          <p:nvPr/>
        </p:nvCxnSpPr>
        <p:spPr>
          <a:xfrm>
            <a:off x="3394330" y="203390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/>
          <p:cNvCxnSpPr/>
          <p:nvPr/>
        </p:nvCxnSpPr>
        <p:spPr>
          <a:xfrm>
            <a:off x="1727882" y="273336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/>
          <p:cNvCxnSpPr/>
          <p:nvPr/>
        </p:nvCxnSpPr>
        <p:spPr>
          <a:xfrm>
            <a:off x="3170508" y="19165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2250922" y="234762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1498559" y="1652179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/>
          <p:cNvCxnSpPr/>
          <p:nvPr/>
        </p:nvCxnSpPr>
        <p:spPr>
          <a:xfrm>
            <a:off x="2834655" y="251299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/>
          <p:cNvCxnSpPr/>
          <p:nvPr/>
        </p:nvCxnSpPr>
        <p:spPr>
          <a:xfrm>
            <a:off x="1588120" y="24273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/>
          <p:cNvCxnSpPr/>
          <p:nvPr/>
        </p:nvCxnSpPr>
        <p:spPr>
          <a:xfrm>
            <a:off x="3290097" y="23005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/>
          <p:cNvCxnSpPr/>
          <p:nvPr/>
        </p:nvCxnSpPr>
        <p:spPr>
          <a:xfrm>
            <a:off x="1946384" y="19536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/>
          <p:cNvCxnSpPr/>
          <p:nvPr/>
        </p:nvCxnSpPr>
        <p:spPr>
          <a:xfrm>
            <a:off x="3022011" y="20602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/>
          <p:cNvCxnSpPr/>
          <p:nvPr/>
        </p:nvCxnSpPr>
        <p:spPr>
          <a:xfrm>
            <a:off x="3022011" y="24047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/>
          <p:cNvCxnSpPr/>
          <p:nvPr/>
        </p:nvCxnSpPr>
        <p:spPr>
          <a:xfrm>
            <a:off x="2127302" y="31609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/>
          <p:cNvCxnSpPr/>
          <p:nvPr/>
        </p:nvCxnSpPr>
        <p:spPr>
          <a:xfrm>
            <a:off x="3475408" y="217104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19517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>
            <a:off x="2337451" y="30773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/>
          <p:nvPr/>
        </p:nvCxnSpPr>
        <p:spPr>
          <a:xfrm>
            <a:off x="1951704" y="29549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1880332" y="30793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223947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/>
          <p:cNvCxnSpPr/>
          <p:nvPr/>
        </p:nvCxnSpPr>
        <p:spPr>
          <a:xfrm>
            <a:off x="2648604" y="283763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/>
          <p:cNvCxnSpPr/>
          <p:nvPr/>
        </p:nvCxnSpPr>
        <p:spPr>
          <a:xfrm>
            <a:off x="2881901" y="27353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/>
          <p:cNvCxnSpPr/>
          <p:nvPr/>
        </p:nvCxnSpPr>
        <p:spPr>
          <a:xfrm>
            <a:off x="2496154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/>
          <p:cNvCxnSpPr/>
          <p:nvPr/>
        </p:nvCxnSpPr>
        <p:spPr>
          <a:xfrm>
            <a:off x="2343704" y="294436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/>
          <p:cNvCxnSpPr/>
          <p:nvPr/>
        </p:nvCxnSpPr>
        <p:spPr>
          <a:xfrm>
            <a:off x="2770475" y="30580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/>
          <p:cNvCxnSpPr/>
          <p:nvPr/>
        </p:nvCxnSpPr>
        <p:spPr>
          <a:xfrm>
            <a:off x="2884718" y="294191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/>
          <p:cNvCxnSpPr/>
          <p:nvPr/>
        </p:nvCxnSpPr>
        <p:spPr>
          <a:xfrm>
            <a:off x="3201021" y="261628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3457704" y="24939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/>
          <p:cNvCxnSpPr/>
          <p:nvPr/>
        </p:nvCxnSpPr>
        <p:spPr>
          <a:xfrm>
            <a:off x="1954542" y="261298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/>
          <p:cNvCxnSpPr/>
          <p:nvPr/>
        </p:nvCxnSpPr>
        <p:spPr>
          <a:xfrm>
            <a:off x="1484320" y="219615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/>
          <p:cNvCxnSpPr/>
          <p:nvPr/>
        </p:nvCxnSpPr>
        <p:spPr>
          <a:xfrm>
            <a:off x="329469" y="2157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/>
          <p:cNvCxnSpPr/>
          <p:nvPr/>
        </p:nvCxnSpPr>
        <p:spPr>
          <a:xfrm>
            <a:off x="562766" y="203787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/>
          <p:cNvCxnSpPr/>
          <p:nvPr/>
        </p:nvCxnSpPr>
        <p:spPr>
          <a:xfrm>
            <a:off x="873919" y="179820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/>
          <p:cNvCxnSpPr/>
          <p:nvPr/>
        </p:nvCxnSpPr>
        <p:spPr>
          <a:xfrm>
            <a:off x="569019" y="19049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/>
          <p:cNvCxnSpPr/>
          <p:nvPr/>
        </p:nvCxnSpPr>
        <p:spPr>
          <a:xfrm>
            <a:off x="957583" y="253316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>
            <a:off x="786769" y="215291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939219" y="20197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>
            <a:off x="562997" y="251899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796294" y="24167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410547" y="229433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802547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/>
          <p:cNvCxnSpPr/>
          <p:nvPr/>
        </p:nvCxnSpPr>
        <p:spPr>
          <a:xfrm>
            <a:off x="1041526" y="285666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659001" y="277672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/>
          <p:cNvCxnSpPr/>
          <p:nvPr/>
        </p:nvCxnSpPr>
        <p:spPr>
          <a:xfrm>
            <a:off x="392843" y="261720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/>
          <p:nvPr/>
        </p:nvCxnSpPr>
        <p:spPr>
          <a:xfrm>
            <a:off x="736626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/>
          <p:cNvCxnSpPr/>
          <p:nvPr/>
        </p:nvCxnSpPr>
        <p:spPr>
          <a:xfrm>
            <a:off x="1106826" y="30782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>
            <a:off x="1499188" y="189192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>
            <a:off x="1651638" y="227648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>
            <a:off x="1884935" y="214863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/>
          <p:cNvCxnSpPr/>
          <p:nvPr/>
        </p:nvCxnSpPr>
        <p:spPr>
          <a:xfrm>
            <a:off x="1499188" y="20092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/>
          <p:cNvCxnSpPr/>
          <p:nvPr/>
        </p:nvCxnSpPr>
        <p:spPr>
          <a:xfrm>
            <a:off x="1390133" y="256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/>
          <p:cNvCxnSpPr/>
          <p:nvPr/>
        </p:nvCxnSpPr>
        <p:spPr>
          <a:xfrm>
            <a:off x="1786955" y="15483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/>
          <p:cNvCxnSpPr/>
          <p:nvPr/>
        </p:nvCxnSpPr>
        <p:spPr>
          <a:xfrm>
            <a:off x="799469" y="261611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/>
          <p:cNvCxnSpPr/>
          <p:nvPr/>
        </p:nvCxnSpPr>
        <p:spPr>
          <a:xfrm>
            <a:off x="2429385" y="178964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/>
          <p:cNvCxnSpPr/>
          <p:nvPr/>
        </p:nvCxnSpPr>
        <p:spPr>
          <a:xfrm>
            <a:off x="1891188" y="199864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/>
          <p:cNvCxnSpPr/>
          <p:nvPr/>
        </p:nvCxnSpPr>
        <p:spPr>
          <a:xfrm>
            <a:off x="1547405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/>
          <p:cNvCxnSpPr/>
          <p:nvPr/>
        </p:nvCxnSpPr>
        <p:spPr>
          <a:xfrm>
            <a:off x="2494685" y="239457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/>
          <p:cNvCxnSpPr/>
          <p:nvPr/>
        </p:nvCxnSpPr>
        <p:spPr>
          <a:xfrm>
            <a:off x="2108938" y="22722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2317959" y="212934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/>
          <p:cNvCxnSpPr/>
          <p:nvPr/>
        </p:nvCxnSpPr>
        <p:spPr>
          <a:xfrm>
            <a:off x="2432202" y="199619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/>
          <p:cNvCxnSpPr/>
          <p:nvPr/>
        </p:nvCxnSpPr>
        <p:spPr>
          <a:xfrm>
            <a:off x="2500938" y="2261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/>
          <p:cNvCxnSpPr/>
          <p:nvPr/>
        </p:nvCxnSpPr>
        <p:spPr>
          <a:xfrm>
            <a:off x="1885166" y="261270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/>
          <p:cNvCxnSpPr/>
          <p:nvPr/>
        </p:nvCxnSpPr>
        <p:spPr>
          <a:xfrm>
            <a:off x="2118463" y="251043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/>
          <p:cNvCxnSpPr/>
          <p:nvPr/>
        </p:nvCxnSpPr>
        <p:spPr>
          <a:xfrm>
            <a:off x="1732716" y="2388051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/>
          <p:cNvCxnSpPr/>
          <p:nvPr/>
        </p:nvCxnSpPr>
        <p:spPr>
          <a:xfrm>
            <a:off x="1277640" y="2636287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/>
          <p:cNvCxnSpPr/>
          <p:nvPr/>
        </p:nvCxnSpPr>
        <p:spPr>
          <a:xfrm>
            <a:off x="2956971" y="178764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/>
          <p:cNvCxnSpPr/>
          <p:nvPr/>
        </p:nvCxnSpPr>
        <p:spPr>
          <a:xfrm>
            <a:off x="3109421" y="214664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/>
          <p:cNvCxnSpPr/>
          <p:nvPr/>
        </p:nvCxnSpPr>
        <p:spPr>
          <a:xfrm>
            <a:off x="3342718" y="20273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/>
          <p:cNvCxnSpPr/>
          <p:nvPr/>
        </p:nvCxnSpPr>
        <p:spPr>
          <a:xfrm>
            <a:off x="1442973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/>
          <p:cNvCxnSpPr/>
          <p:nvPr/>
        </p:nvCxnSpPr>
        <p:spPr>
          <a:xfrm>
            <a:off x="2885599" y="202931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/>
          <p:cNvCxnSpPr/>
          <p:nvPr/>
        </p:nvCxnSpPr>
        <p:spPr>
          <a:xfrm>
            <a:off x="2748505" y="167056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/>
          <p:cNvCxnSpPr/>
          <p:nvPr/>
        </p:nvCxnSpPr>
        <p:spPr>
          <a:xfrm>
            <a:off x="2549746" y="262572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3310871" y="18943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>
            <a:off x="3005188" y="24132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3503221" y="214235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/>
          <p:cNvCxnSpPr/>
          <p:nvPr/>
        </p:nvCxnSpPr>
        <p:spPr>
          <a:xfrm>
            <a:off x="2737102" y="217297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/>
          <p:cNvCxnSpPr/>
          <p:nvPr/>
        </p:nvCxnSpPr>
        <p:spPr>
          <a:xfrm>
            <a:off x="2737102" y="251751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/>
          <p:cNvCxnSpPr/>
          <p:nvPr/>
        </p:nvCxnSpPr>
        <p:spPr>
          <a:xfrm>
            <a:off x="3342949" y="250843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/>
          <p:cNvCxnSpPr/>
          <p:nvPr/>
        </p:nvCxnSpPr>
        <p:spPr>
          <a:xfrm>
            <a:off x="3576246" y="2406157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/>
          <p:cNvCxnSpPr/>
          <p:nvPr/>
        </p:nvCxnSpPr>
        <p:spPr>
          <a:xfrm>
            <a:off x="3190499" y="2283778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/>
          <p:cNvCxnSpPr/>
          <p:nvPr/>
        </p:nvCxnSpPr>
        <p:spPr>
          <a:xfrm>
            <a:off x="1666795" y="295037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/>
          <p:cNvCxnSpPr/>
          <p:nvPr/>
        </p:nvCxnSpPr>
        <p:spPr>
          <a:xfrm>
            <a:off x="1666795" y="306766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/>
          <p:cNvCxnSpPr/>
          <p:nvPr/>
        </p:nvCxnSpPr>
        <p:spPr>
          <a:xfrm>
            <a:off x="195456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/>
          <p:cNvCxnSpPr/>
          <p:nvPr/>
        </p:nvCxnSpPr>
        <p:spPr>
          <a:xfrm>
            <a:off x="2363695" y="2950373"/>
            <a:ext cx="304900" cy="0"/>
          </a:xfrm>
          <a:prstGeom prst="line">
            <a:avLst/>
          </a:prstGeom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/>
          <p:cNvCxnSpPr/>
          <p:nvPr/>
        </p:nvCxnSpPr>
        <p:spPr>
          <a:xfrm>
            <a:off x="2596992" y="2848094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/>
          <p:cNvCxnSpPr/>
          <p:nvPr/>
        </p:nvCxnSpPr>
        <p:spPr>
          <a:xfrm>
            <a:off x="2211245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/>
          <p:cNvCxnSpPr/>
          <p:nvPr/>
        </p:nvCxnSpPr>
        <p:spPr>
          <a:xfrm>
            <a:off x="2058795" y="305710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/>
          <p:cNvCxnSpPr/>
          <p:nvPr/>
        </p:nvCxnSpPr>
        <p:spPr>
          <a:xfrm>
            <a:off x="2599809" y="305464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/>
          <p:cNvCxnSpPr/>
          <p:nvPr/>
        </p:nvCxnSpPr>
        <p:spPr>
          <a:xfrm>
            <a:off x="3124578" y="2846100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/>
          <p:cNvCxnSpPr/>
          <p:nvPr/>
        </p:nvCxnSpPr>
        <p:spPr>
          <a:xfrm>
            <a:off x="3124578" y="2963389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/>
          <p:cNvCxnSpPr/>
          <p:nvPr/>
        </p:nvCxnSpPr>
        <p:spPr>
          <a:xfrm>
            <a:off x="2916112" y="2729022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3172795" y="2606643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/>
          <p:cNvCxnSpPr/>
          <p:nvPr/>
        </p:nvCxnSpPr>
        <p:spPr>
          <a:xfrm>
            <a:off x="1669633" y="2725715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>
            <a:off x="1199411" y="2308886"/>
            <a:ext cx="304900" cy="0"/>
          </a:xfrm>
          <a:prstGeom prst="line">
            <a:avLst/>
          </a:prstGeom>
          <a:ln w="5715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Oval 496"/>
          <p:cNvSpPr/>
          <p:nvPr/>
        </p:nvSpPr>
        <p:spPr>
          <a:xfrm>
            <a:off x="130909" y="1365673"/>
            <a:ext cx="3898900" cy="1906282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TextBox 500"/>
          <p:cNvSpPr txBox="1"/>
          <p:nvPr/>
        </p:nvSpPr>
        <p:spPr>
          <a:xfrm>
            <a:off x="622919" y="3688834"/>
            <a:ext cx="13398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Northern</a:t>
            </a:r>
          </a:p>
          <a:p>
            <a:pPr algn="ctr"/>
            <a:r>
              <a:rPr lang="en-US" sz="2400" dirty="0"/>
              <a:t>blot</a:t>
            </a:r>
          </a:p>
        </p:txBody>
      </p:sp>
      <p:grpSp>
        <p:nvGrpSpPr>
          <p:cNvPr id="504" name="Group 503"/>
          <p:cNvGrpSpPr/>
          <p:nvPr/>
        </p:nvGrpSpPr>
        <p:grpSpPr>
          <a:xfrm>
            <a:off x="670786" y="4547750"/>
            <a:ext cx="1234979" cy="2006600"/>
            <a:chOff x="963261" y="3867928"/>
            <a:chExt cx="938086" cy="2006600"/>
          </a:xfrm>
        </p:grpSpPr>
        <p:pic>
          <p:nvPicPr>
            <p:cNvPr id="502" name="Picture 501" descr="Screen Shot 2015-04-22 at 2.45.25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3261" y="3867928"/>
              <a:ext cx="938086" cy="2006600"/>
            </a:xfrm>
            <a:prstGeom prst="rect">
              <a:avLst/>
            </a:prstGeom>
          </p:spPr>
        </p:pic>
        <p:sp>
          <p:nvSpPr>
            <p:cNvPr id="503" name="TextBox 502"/>
            <p:cNvSpPr txBox="1"/>
            <p:nvPr/>
          </p:nvSpPr>
          <p:spPr>
            <a:xfrm>
              <a:off x="1096252" y="5595778"/>
              <a:ext cx="66290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err="1"/>
                <a:t>biochemj.org</a:t>
              </a:r>
              <a:endParaRPr lang="en-US" sz="1000" dirty="0"/>
            </a:p>
          </p:txBody>
        </p:sp>
      </p:grpSp>
      <p:sp>
        <p:nvSpPr>
          <p:cNvPr id="505" name="TextBox 504"/>
          <p:cNvSpPr txBox="1"/>
          <p:nvPr/>
        </p:nvSpPr>
        <p:spPr>
          <a:xfrm>
            <a:off x="4292555" y="1436137"/>
            <a:ext cx="4394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How can we measure the accumulative level of transcripts of </a:t>
            </a:r>
            <a:r>
              <a:rPr lang="en-US" sz="2400" b="1" dirty="0">
                <a:solidFill>
                  <a:srgbClr val="FF0000"/>
                </a:solidFill>
              </a:rPr>
              <a:t>a given gene </a:t>
            </a:r>
            <a:r>
              <a:rPr lang="en-US" sz="2400" dirty="0"/>
              <a:t>in millions/billions of transcripts?</a:t>
            </a:r>
          </a:p>
        </p:txBody>
      </p:sp>
      <p:sp>
        <p:nvSpPr>
          <p:cNvPr id="600" name="TextBox 599"/>
          <p:cNvSpPr txBox="1"/>
          <p:nvPr/>
        </p:nvSpPr>
        <p:spPr>
          <a:xfrm>
            <a:off x="2748518" y="3688834"/>
            <a:ext cx="1247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/>
              <a:t>qRT</a:t>
            </a:r>
            <a:r>
              <a:rPr lang="en-US" sz="2400" dirty="0"/>
              <a:t>-PCR</a:t>
            </a:r>
          </a:p>
        </p:txBody>
      </p:sp>
      <p:sp>
        <p:nvSpPr>
          <p:cNvPr id="601" name="TextBox 600"/>
          <p:cNvSpPr txBox="1"/>
          <p:nvPr/>
        </p:nvSpPr>
        <p:spPr>
          <a:xfrm>
            <a:off x="4782145" y="3688834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microarray</a:t>
            </a:r>
          </a:p>
        </p:txBody>
      </p:sp>
      <p:sp>
        <p:nvSpPr>
          <p:cNvPr id="507" name="TextBox 506"/>
          <p:cNvSpPr txBox="1"/>
          <p:nvPr/>
        </p:nvSpPr>
        <p:spPr>
          <a:xfrm>
            <a:off x="6767072" y="5086409"/>
            <a:ext cx="19698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RNA-seq</a:t>
            </a:r>
          </a:p>
        </p:txBody>
      </p:sp>
      <p:grpSp>
        <p:nvGrpSpPr>
          <p:cNvPr id="509" name="Group 508"/>
          <p:cNvGrpSpPr/>
          <p:nvPr/>
        </p:nvGrpSpPr>
        <p:grpSpPr>
          <a:xfrm>
            <a:off x="4871045" y="4616822"/>
            <a:ext cx="1413619" cy="1968499"/>
            <a:chOff x="4925362" y="4616822"/>
            <a:chExt cx="1413619" cy="1968499"/>
          </a:xfrm>
        </p:grpSpPr>
        <p:pic>
          <p:nvPicPr>
            <p:cNvPr id="506" name="Picture 505" descr="Screen Shot 2015-04-22 at 2.51.14 PM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362" y="4616822"/>
              <a:ext cx="1413619" cy="1968499"/>
            </a:xfrm>
            <a:prstGeom prst="rect">
              <a:avLst/>
            </a:prstGeom>
          </p:spPr>
        </p:pic>
        <p:sp>
          <p:nvSpPr>
            <p:cNvPr id="508" name="TextBox 507"/>
            <p:cNvSpPr txBox="1"/>
            <p:nvPr/>
          </p:nvSpPr>
          <p:spPr>
            <a:xfrm>
              <a:off x="5000897" y="6279490"/>
              <a:ext cx="126188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err="1"/>
                <a:t>csmbio.csm.jmu.edu</a:t>
              </a:r>
              <a:endParaRPr lang="en-US" sz="1000" dirty="0"/>
            </a:p>
          </p:txBody>
        </p:sp>
      </p:grpSp>
      <p:pic>
        <p:nvPicPr>
          <p:cNvPr id="511" name="Picture 510" descr="Screen Shot 2015-04-22 at 2.55.20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950" y="4686875"/>
            <a:ext cx="1496345" cy="1898446"/>
          </a:xfrm>
          <a:prstGeom prst="rect">
            <a:avLst/>
          </a:prstGeom>
        </p:spPr>
      </p:pic>
      <p:sp>
        <p:nvSpPr>
          <p:cNvPr id="512" name="Rectangle 511"/>
          <p:cNvSpPr/>
          <p:nvPr/>
        </p:nvSpPr>
        <p:spPr>
          <a:xfrm>
            <a:off x="2877565" y="6259924"/>
            <a:ext cx="9797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 err="1"/>
              <a:t>quantabio.com</a:t>
            </a:r>
            <a:endParaRPr lang="en-US" sz="1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6F201C-6116-34AE-7C19-6C926F38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586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4362"/>
          </a:xfrm>
        </p:spPr>
        <p:txBody>
          <a:bodyPr>
            <a:normAutofit/>
          </a:bodyPr>
          <a:lstStyle/>
          <a:p>
            <a:r>
              <a:rPr lang="en-US" sz="3200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1900"/>
            <a:ext cx="8229600" cy="4894263"/>
          </a:xfrm>
        </p:spPr>
        <p:txBody>
          <a:bodyPr>
            <a:normAutofit/>
          </a:bodyPr>
          <a:lstStyle/>
          <a:p>
            <a:r>
              <a:rPr lang="en-US" sz="2800" b="1" dirty="0"/>
              <a:t>Biological replication </a:t>
            </a:r>
            <a:r>
              <a:rPr lang="en-US" sz="2800" dirty="0"/>
              <a:t>rather than technical replication are typically needed for an RNA-</a:t>
            </a:r>
            <a:r>
              <a:rPr lang="en-US" sz="2800" dirty="0" err="1"/>
              <a:t>Seq</a:t>
            </a:r>
            <a:r>
              <a:rPr lang="en-US" sz="2800" dirty="0"/>
              <a:t> experiment.</a:t>
            </a:r>
          </a:p>
          <a:p>
            <a:r>
              <a:rPr lang="en-US" sz="2800" dirty="0"/>
              <a:t>P-values need to be corrected to account for </a:t>
            </a:r>
            <a:r>
              <a:rPr lang="en-US" sz="2800" b="1" dirty="0"/>
              <a:t>multiple tests</a:t>
            </a:r>
            <a:r>
              <a:rPr lang="en-US" sz="2800" dirty="0"/>
              <a:t>. The FDR method is a reliable approach for the correction.</a:t>
            </a:r>
          </a:p>
          <a:p>
            <a:r>
              <a:rPr lang="en-US" sz="2800" dirty="0"/>
              <a:t>Many bioinformatics pipelines and statistical methods have been developed. Most methods work fine but </a:t>
            </a:r>
            <a:r>
              <a:rPr lang="en-US" sz="2800" b="1" dirty="0"/>
              <a:t>parameters</a:t>
            </a:r>
            <a:r>
              <a:rPr lang="en-US" sz="2800" dirty="0"/>
              <a:t> in each method need to be carefully selected.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EE66-ED22-6DB7-54D5-DF4A8055D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97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9449-A514-4A71-6A92-90849F9E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9463B-7218-B9F7-FE0A-0F6398E1D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0" y="1417638"/>
            <a:ext cx="8417859" cy="4776483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400" dirty="0" err="1"/>
              <a:t>Benjamini</a:t>
            </a:r>
            <a:r>
              <a:rPr lang="en-US" sz="2400" dirty="0"/>
              <a:t> Y, et al. 1995. Controlling the False Discovery Rate - a Practical and Powerful Approach to Multiple Testing. Journal of the Royal Statistical Society Series B-Methodological 57:289-300.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Conesa A, et al. 2016. A survey of best practices for RNA-seq data analysis. Genome Biol 17:13.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Love MI, et al. 2014. Moderated estimation of fold change and dispersion for RNA-seq data with DESeq2. Genome Biol 15:550.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Robinson MD, et al. 2010. </a:t>
            </a:r>
            <a:r>
              <a:rPr lang="en-US" sz="2400" dirty="0" err="1"/>
              <a:t>edgeR</a:t>
            </a:r>
            <a:r>
              <a:rPr lang="en-US" sz="2400" dirty="0"/>
              <a:t>: a Bioconductor package for differential expression analysis of digital gene expression data. Bioinformatics 26:139-140.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44DC95-0670-AABB-72CB-46157A6F8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3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7200" y="237067"/>
            <a:ext cx="8148635" cy="491066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Rationale of RNA-seq (mRNA sequencing)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612809" y="1682746"/>
            <a:ext cx="1535110" cy="1023983"/>
            <a:chOff x="5696478" y="1479995"/>
            <a:chExt cx="3898900" cy="1906282"/>
          </a:xfrm>
        </p:grpSpPr>
        <p:cxnSp>
          <p:nvCxnSpPr>
            <p:cNvPr id="199" name="Straight Connector 198"/>
            <p:cNvCxnSpPr/>
            <p:nvPr/>
          </p:nvCxnSpPr>
          <p:spPr>
            <a:xfrm>
              <a:off x="7008542" y="296042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>
              <a:off x="6504788" y="214985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>
            <a:xfrm>
              <a:off x="6368115" y="24138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7064757" y="213929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6365037" y="27462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8373665" y="275581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7493552" y="285579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7684033" y="257746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5917267" y="22072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5923520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6532003" y="1959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765300" y="18399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308181" y="18419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7076453" y="16003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972328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6771553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27770" y="2225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7160117" y="2335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989303" y="1955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41753" y="18218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159684" y="198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159684" y="2330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765531" y="23211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998828" y="22188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6613081" y="20964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7005081" y="208590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019574" y="26607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022391" y="28673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65471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699610" y="30007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6932907" y="28984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547160" y="27760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475788" y="29004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338694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7244060" y="26587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861535" y="257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595377" y="2419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39160" y="27655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156910" y="29964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309360" y="28803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6327291" y="302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7166435" y="3234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780688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7172688" y="3101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77017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7854172" y="20786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8087469" y="19507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7701722" y="1811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888699" y="195275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7989489" y="15917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8398622" y="16940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8123795" y="17070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093722" y="18007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7749939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697219" y="21967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8311472" y="20743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520493" y="19314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634736" y="17983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8703472" y="20637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8087700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8320997" y="231255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7935250" y="21901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480174" y="24384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71018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7254259" y="20059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7487556" y="1886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7645507" y="2648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30437" y="188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7798709" y="1646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7416184" y="15670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8752280" y="242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7493809" y="17536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7711559" y="20016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864009" y="1868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8939636" y="197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8939636" y="2319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78693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8021779" y="30944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8255076" y="29921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869329" y="28697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7797957" y="29941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815709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8566229" y="27524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8799526" y="26502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413779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8261329" y="2859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8479079" y="309016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8688100" y="29728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8802343" y="2856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102857" y="3206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614260" y="31122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9118646" y="25311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72167" y="25278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401945" y="21110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179947" y="2158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413244" y="20394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956125" y="20414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6724397" y="17997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6419497" y="19065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6075714" y="2425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6808061" y="25347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6637247" y="2154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6789697" y="20213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6413475" y="25205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6646772" y="24183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6261025" y="229592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6653025" y="228536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61951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6580851" y="3097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5986638" y="2741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6892004" y="28582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6509479" y="27783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6243321" y="26187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6587104" y="29649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>
            <a:xfrm>
              <a:off x="6804854" y="319591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6957304" y="30798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73496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/>
            <p:cNvCxnSpPr/>
            <p:nvPr/>
          </p:nvCxnSpPr>
          <p:spPr>
            <a:xfrm>
              <a:off x="7502116" y="22780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7735413" y="21502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7349666" y="2010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>
              <a:off x="7278294" y="21522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8069233" y="2578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/>
            <p:cNvCxnSpPr/>
            <p:nvPr/>
          </p:nvCxnSpPr>
          <p:spPr>
            <a:xfrm>
              <a:off x="8046566" y="18935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>
              <a:off x="8279863" y="1791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7894116" y="16688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7741666" y="20002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7397883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8345163" y="23961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7959416" y="22737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8168437" y="21309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8282680" y="199778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351416" y="2263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7735644" y="26142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7968941" y="25120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7583194" y="23896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7128118" y="263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8959899" y="21482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>
              <a:off x="7293451" y="284768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>
              <a:off x="8736077" y="2030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7816491" y="24619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7064128" y="1766501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/>
            <p:cNvCxnSpPr/>
            <p:nvPr/>
          </p:nvCxnSpPr>
          <p:spPr>
            <a:xfrm>
              <a:off x="8400224" y="26273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/>
            <p:nvPr/>
          </p:nvCxnSpPr>
          <p:spPr>
            <a:xfrm>
              <a:off x="7153689" y="2541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8855666" y="24148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7770303" y="206799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8587580" y="21745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8587580" y="2519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7692871" y="32752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9040977" y="228536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75172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>
              <a:off x="7903020" y="3191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7517273" y="30692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7445901" y="31936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/>
            <p:nvPr/>
          </p:nvCxnSpPr>
          <p:spPr>
            <a:xfrm>
              <a:off x="780504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8214173" y="295196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>
              <a:off x="8447470" y="28496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8061723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7909273" y="305869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8336044" y="31723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8450287" y="305623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8766590" y="273061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9023273" y="26082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7520111" y="272730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7049889" y="231047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5895038" y="2271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6128335" y="21521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>
            <a:xfrm>
              <a:off x="6439488" y="19125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>
              <a:off x="6091580" y="19404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>
              <a:off x="6523152" y="264748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>
              <a:off x="6352338" y="2267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>
              <a:off x="5849007" y="2586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>
              <a:off x="6361863" y="253103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5976116" y="240866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>
            <a:xfrm>
              <a:off x="6607095" y="297098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6224570" y="289105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5958412" y="2731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>
            <a:xfrm>
              <a:off x="6302195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6672395" y="3192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7064757" y="20062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>
              <a:off x="7217207" y="23908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/>
            <p:cNvCxnSpPr/>
            <p:nvPr/>
          </p:nvCxnSpPr>
          <p:spPr>
            <a:xfrm>
              <a:off x="7450504" y="226295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6955702" y="268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7352524" y="16626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7994954" y="19039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7456757" y="2112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7112974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8060254" y="25089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7674507" y="23865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7883528" y="2243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7997771" y="211051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8066507" y="23759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7450735" y="27270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/>
            <p:cNvCxnSpPr/>
            <p:nvPr/>
          </p:nvCxnSpPr>
          <p:spPr>
            <a:xfrm>
              <a:off x="7298285" y="250237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6843209" y="27506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/>
            <p:cNvCxnSpPr/>
            <p:nvPr/>
          </p:nvCxnSpPr>
          <p:spPr>
            <a:xfrm>
              <a:off x="8522540" y="190196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/>
            <p:cNvCxnSpPr/>
            <p:nvPr/>
          </p:nvCxnSpPr>
          <p:spPr>
            <a:xfrm>
              <a:off x="8674990" y="22609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/>
            <p:cNvCxnSpPr/>
            <p:nvPr/>
          </p:nvCxnSpPr>
          <p:spPr>
            <a:xfrm>
              <a:off x="8908287" y="21416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8451168" y="214363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/>
            <p:cNvCxnSpPr/>
            <p:nvPr/>
          </p:nvCxnSpPr>
          <p:spPr>
            <a:xfrm>
              <a:off x="8572423" y="178489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/>
            <p:cNvCxnSpPr/>
            <p:nvPr/>
          </p:nvCxnSpPr>
          <p:spPr>
            <a:xfrm>
              <a:off x="8876440" y="20086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/>
            <p:cNvCxnSpPr/>
            <p:nvPr/>
          </p:nvCxnSpPr>
          <p:spPr>
            <a:xfrm>
              <a:off x="8570757" y="2527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/>
            <p:cNvCxnSpPr/>
            <p:nvPr/>
          </p:nvCxnSpPr>
          <p:spPr>
            <a:xfrm>
              <a:off x="9068790" y="22566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8302671" y="228729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/>
            <p:cNvCxnSpPr/>
            <p:nvPr/>
          </p:nvCxnSpPr>
          <p:spPr>
            <a:xfrm>
              <a:off x="8302671" y="263183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>
              <a:off x="8994536" y="26227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>
              <a:off x="9141815" y="252047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>
              <a:off x="8756068" y="2398100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>
              <a:off x="72323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>
              <a:off x="7232364" y="318198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>
              <a:off x="7520131" y="296241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>
              <a:off x="7929264" y="3064695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>
              <a:off x="8162561" y="29624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>
              <a:off x="7776814" y="2840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>
              <a:off x="7624364" y="31714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>
              <a:off x="8165378" y="31689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>
              <a:off x="8690147" y="29604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>
              <a:off x="8690147" y="30777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>
              <a:off x="8740031" y="2843344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>
              <a:off x="9060934" y="27209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>
              <a:off x="6764980" y="242320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7" name="Oval 226"/>
            <p:cNvSpPr/>
            <p:nvPr/>
          </p:nvSpPr>
          <p:spPr>
            <a:xfrm>
              <a:off x="5696478" y="1479995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7279509" y="1682746"/>
            <a:ext cx="1535110" cy="1023983"/>
            <a:chOff x="5483568" y="3926862"/>
            <a:chExt cx="3898900" cy="1906282"/>
          </a:xfrm>
        </p:grpSpPr>
        <p:cxnSp>
          <p:nvCxnSpPr>
            <p:cNvPr id="360" name="Straight Connector 359"/>
            <p:cNvCxnSpPr/>
            <p:nvPr/>
          </p:nvCxnSpPr>
          <p:spPr>
            <a:xfrm>
              <a:off x="6851218" y="4213368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325"/>
            <p:cNvCxnSpPr/>
            <p:nvPr/>
          </p:nvCxnSpPr>
          <p:spPr>
            <a:xfrm>
              <a:off x="6440115" y="4732233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/>
            <p:cNvCxnSpPr/>
            <p:nvPr/>
          </p:nvCxnSpPr>
          <p:spPr>
            <a:xfrm>
              <a:off x="7853597" y="4822829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>
              <a:off x="5704357" y="46541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>
              <a:off x="5710610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>
              <a:off x="6319093" y="4406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/>
            <p:cNvCxnSpPr/>
            <p:nvPr/>
          </p:nvCxnSpPr>
          <p:spPr>
            <a:xfrm>
              <a:off x="6552390" y="42868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/>
            <p:cNvCxnSpPr/>
            <p:nvPr/>
          </p:nvCxnSpPr>
          <p:spPr>
            <a:xfrm>
              <a:off x="6095271" y="428885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/>
            <p:cNvCxnSpPr/>
            <p:nvPr/>
          </p:nvCxnSpPr>
          <p:spPr>
            <a:xfrm>
              <a:off x="6863543" y="40471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/>
            <p:cNvCxnSpPr/>
            <p:nvPr/>
          </p:nvCxnSpPr>
          <p:spPr>
            <a:xfrm>
              <a:off x="5759418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/>
            <p:cNvCxnSpPr/>
            <p:nvPr/>
          </p:nvCxnSpPr>
          <p:spPr>
            <a:xfrm>
              <a:off x="6558643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/>
            <p:cNvCxnSpPr/>
            <p:nvPr/>
          </p:nvCxnSpPr>
          <p:spPr>
            <a:xfrm>
              <a:off x="6214860" y="46727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>
              <a:off x="6947207" y="47821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>
              <a:off x="6776393" y="44019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>
              <a:off x="6928843" y="4268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>
              <a:off x="5946774" y="44325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>
              <a:off x="5946774" y="47770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>
              <a:off x="6552621" y="47679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>
              <a:off x="6785918" y="46657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>
              <a:off x="6400171" y="45433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>
              <a:off x="6792171" y="45327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>
              <a:off x="5806664" y="510764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>
              <a:off x="5809481" y="53141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>
              <a:off x="63342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>
              <a:off x="6486700" y="54475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>
              <a:off x="6719997" y="53453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>
              <a:off x="6334250" y="52229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>
              <a:off x="6262878" y="534731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>
              <a:off x="6125784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>
              <a:off x="7031150" y="51056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>
              <a:off x="6648625" y="502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/>
            <p:cNvCxnSpPr/>
            <p:nvPr/>
          </p:nvCxnSpPr>
          <p:spPr>
            <a:xfrm>
              <a:off x="6382467" y="48661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>
              <a:off x="6726250" y="52123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>
              <a:off x="6944000" y="544331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>
              <a:off x="7096450" y="5327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>
              <a:off x="6114381" y="54739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>
              <a:off x="6953525" y="56815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>
              <a:off x="6567778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/>
            <p:cNvCxnSpPr/>
            <p:nvPr/>
          </p:nvCxnSpPr>
          <p:spPr>
            <a:xfrm>
              <a:off x="6959778" y="55486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>
              <a:off x="74888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>
              <a:off x="7641262" y="45254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>
              <a:off x="7874559" y="43976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>
              <a:off x="7488812" y="42581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>
              <a:off x="7417440" y="439961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/>
            <p:cNvCxnSpPr/>
            <p:nvPr/>
          </p:nvCxnSpPr>
          <p:spPr>
            <a:xfrm>
              <a:off x="7776579" y="40386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>
              <a:off x="8185712" y="41409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>
              <a:off x="7910885" y="41539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/>
            <p:cNvCxnSpPr/>
            <p:nvPr/>
          </p:nvCxnSpPr>
          <p:spPr>
            <a:xfrm>
              <a:off x="7880812" y="42476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/>
            <p:cNvCxnSpPr/>
            <p:nvPr/>
          </p:nvCxnSpPr>
          <p:spPr>
            <a:xfrm>
              <a:off x="7537029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/>
            <p:cNvCxnSpPr/>
            <p:nvPr/>
          </p:nvCxnSpPr>
          <p:spPr>
            <a:xfrm>
              <a:off x="8484309" y="46435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/>
            <p:cNvCxnSpPr/>
            <p:nvPr/>
          </p:nvCxnSpPr>
          <p:spPr>
            <a:xfrm>
              <a:off x="8098562" y="45211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/>
            <p:cNvCxnSpPr/>
            <p:nvPr/>
          </p:nvCxnSpPr>
          <p:spPr>
            <a:xfrm>
              <a:off x="8307583" y="43783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8421826" y="4245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>
              <a:off x="8490562" y="45106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/>
            <p:cNvCxnSpPr/>
            <p:nvPr/>
          </p:nvCxnSpPr>
          <p:spPr>
            <a:xfrm>
              <a:off x="7874790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/>
            <p:cNvCxnSpPr/>
            <p:nvPr/>
          </p:nvCxnSpPr>
          <p:spPr>
            <a:xfrm>
              <a:off x="8108087" y="47594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7722340" y="46370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>
              <a:off x="7267264" y="48852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68888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/>
            <p:cNvCxnSpPr/>
            <p:nvPr/>
          </p:nvCxnSpPr>
          <p:spPr>
            <a:xfrm>
              <a:off x="7041349" y="44528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/>
            <p:cNvCxnSpPr/>
            <p:nvPr/>
          </p:nvCxnSpPr>
          <p:spPr>
            <a:xfrm>
              <a:off x="7274646" y="43335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/>
            <p:cNvCxnSpPr/>
            <p:nvPr/>
          </p:nvCxnSpPr>
          <p:spPr>
            <a:xfrm>
              <a:off x="7432597" y="5095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/>
            <p:cNvCxnSpPr/>
            <p:nvPr/>
          </p:nvCxnSpPr>
          <p:spPr>
            <a:xfrm>
              <a:off x="6817527" y="43354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7585799" y="40938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7203274" y="401390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/>
            <p:cNvCxnSpPr/>
            <p:nvPr/>
          </p:nvCxnSpPr>
          <p:spPr>
            <a:xfrm>
              <a:off x="8539370" y="48747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/>
            <p:cNvCxnSpPr/>
            <p:nvPr/>
          </p:nvCxnSpPr>
          <p:spPr>
            <a:xfrm>
              <a:off x="7280899" y="420056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>
              <a:off x="7498649" y="444854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/>
            <p:cNvCxnSpPr/>
            <p:nvPr/>
          </p:nvCxnSpPr>
          <p:spPr>
            <a:xfrm>
              <a:off x="7651099" y="4315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>
              <a:off x="8726726" y="44219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/>
            <p:cNvCxnSpPr/>
            <p:nvPr/>
          </p:nvCxnSpPr>
          <p:spPr>
            <a:xfrm>
              <a:off x="8726726" y="47665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/>
            <p:cNvCxnSpPr/>
            <p:nvPr/>
          </p:nvCxnSpPr>
          <p:spPr>
            <a:xfrm>
              <a:off x="76564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/>
            <p:cNvCxnSpPr/>
            <p:nvPr/>
          </p:nvCxnSpPr>
          <p:spPr>
            <a:xfrm>
              <a:off x="7808869" y="55413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>
              <a:off x="8042166" y="54390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>
              <a:off x="7656419" y="53166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/>
            <p:cNvCxnSpPr/>
            <p:nvPr/>
          </p:nvCxnSpPr>
          <p:spPr>
            <a:xfrm>
              <a:off x="7585047" y="54410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/>
            <p:cNvCxnSpPr/>
            <p:nvPr/>
          </p:nvCxnSpPr>
          <p:spPr>
            <a:xfrm>
              <a:off x="794418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>
              <a:off x="8353319" y="51993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/>
            <p:cNvCxnSpPr/>
            <p:nvPr/>
          </p:nvCxnSpPr>
          <p:spPr>
            <a:xfrm>
              <a:off x="8586616" y="50970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/>
            <p:cNvCxnSpPr/>
            <p:nvPr/>
          </p:nvCxnSpPr>
          <p:spPr>
            <a:xfrm>
              <a:off x="8200869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/>
            <p:cNvCxnSpPr/>
            <p:nvPr/>
          </p:nvCxnSpPr>
          <p:spPr>
            <a:xfrm>
              <a:off x="8048419" y="53060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/>
            <p:cNvCxnSpPr/>
            <p:nvPr/>
          </p:nvCxnSpPr>
          <p:spPr>
            <a:xfrm>
              <a:off x="8266169" y="55370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>
              <a:off x="8475190" y="54197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/>
            <p:cNvCxnSpPr/>
            <p:nvPr/>
          </p:nvCxnSpPr>
          <p:spPr>
            <a:xfrm>
              <a:off x="8589433" y="53036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/>
            <p:cNvCxnSpPr/>
            <p:nvPr/>
          </p:nvCxnSpPr>
          <p:spPr>
            <a:xfrm>
              <a:off x="7889947" y="56528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/>
            <p:cNvCxnSpPr/>
            <p:nvPr/>
          </p:nvCxnSpPr>
          <p:spPr>
            <a:xfrm>
              <a:off x="7401350" y="5559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/>
            <p:cNvCxnSpPr/>
            <p:nvPr/>
          </p:nvCxnSpPr>
          <p:spPr>
            <a:xfrm>
              <a:off x="8905736" y="49780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/>
            <p:cNvCxnSpPr/>
            <p:nvPr/>
          </p:nvCxnSpPr>
          <p:spPr>
            <a:xfrm>
              <a:off x="7659257" y="49747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/>
            <p:cNvCxnSpPr/>
            <p:nvPr/>
          </p:nvCxnSpPr>
          <p:spPr>
            <a:xfrm>
              <a:off x="7189035" y="45578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/>
            <p:cNvCxnSpPr/>
            <p:nvPr/>
          </p:nvCxnSpPr>
          <p:spPr>
            <a:xfrm>
              <a:off x="5967037" y="4605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/>
            <p:cNvCxnSpPr/>
            <p:nvPr/>
          </p:nvCxnSpPr>
          <p:spPr>
            <a:xfrm>
              <a:off x="6200334" y="44863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/>
            <p:cNvCxnSpPr/>
            <p:nvPr/>
          </p:nvCxnSpPr>
          <p:spPr>
            <a:xfrm>
              <a:off x="5743215" y="44883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/>
            <p:cNvCxnSpPr/>
            <p:nvPr/>
          </p:nvCxnSpPr>
          <p:spPr>
            <a:xfrm>
              <a:off x="6511487" y="42466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>
              <a:off x="6206587" y="43533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/>
            <p:cNvCxnSpPr/>
            <p:nvPr/>
          </p:nvCxnSpPr>
          <p:spPr>
            <a:xfrm>
              <a:off x="5862804" y="48722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/>
            <p:cNvCxnSpPr/>
            <p:nvPr/>
          </p:nvCxnSpPr>
          <p:spPr>
            <a:xfrm>
              <a:off x="6595151" y="498162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/>
            <p:cNvCxnSpPr/>
            <p:nvPr/>
          </p:nvCxnSpPr>
          <p:spPr>
            <a:xfrm>
              <a:off x="6424337" y="460137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/>
            <p:cNvCxnSpPr/>
            <p:nvPr/>
          </p:nvCxnSpPr>
          <p:spPr>
            <a:xfrm>
              <a:off x="6576787" y="446822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/>
            <p:cNvCxnSpPr/>
            <p:nvPr/>
          </p:nvCxnSpPr>
          <p:spPr>
            <a:xfrm>
              <a:off x="6200565" y="49674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Connector 323"/>
            <p:cNvCxnSpPr/>
            <p:nvPr/>
          </p:nvCxnSpPr>
          <p:spPr>
            <a:xfrm>
              <a:off x="6433862" y="486517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Connector 324"/>
            <p:cNvCxnSpPr/>
            <p:nvPr/>
          </p:nvCxnSpPr>
          <p:spPr>
            <a:xfrm>
              <a:off x="6048115" y="474279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/>
            <p:cNvCxnSpPr/>
            <p:nvPr/>
          </p:nvCxnSpPr>
          <p:spPr>
            <a:xfrm>
              <a:off x="59821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/>
            <p:cNvCxnSpPr/>
            <p:nvPr/>
          </p:nvCxnSpPr>
          <p:spPr>
            <a:xfrm>
              <a:off x="6367941" y="55447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/>
            <p:cNvCxnSpPr/>
            <p:nvPr/>
          </p:nvCxnSpPr>
          <p:spPr>
            <a:xfrm>
              <a:off x="5773728" y="51880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/>
            <p:cNvCxnSpPr/>
            <p:nvPr/>
          </p:nvCxnSpPr>
          <p:spPr>
            <a:xfrm>
              <a:off x="6679094" y="53051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/>
            <p:cNvCxnSpPr/>
            <p:nvPr/>
          </p:nvCxnSpPr>
          <p:spPr>
            <a:xfrm>
              <a:off x="6296569" y="52251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/>
            <p:cNvCxnSpPr/>
            <p:nvPr/>
          </p:nvCxnSpPr>
          <p:spPr>
            <a:xfrm>
              <a:off x="6030411" y="50656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/>
            <p:cNvCxnSpPr/>
            <p:nvPr/>
          </p:nvCxnSpPr>
          <p:spPr>
            <a:xfrm>
              <a:off x="6374194" y="541184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/>
            <p:cNvCxnSpPr/>
            <p:nvPr/>
          </p:nvCxnSpPr>
          <p:spPr>
            <a:xfrm>
              <a:off x="6591944" y="564278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/>
            <p:cNvCxnSpPr/>
            <p:nvPr/>
          </p:nvCxnSpPr>
          <p:spPr>
            <a:xfrm>
              <a:off x="6744394" y="55266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/>
            <p:cNvCxnSpPr/>
            <p:nvPr/>
          </p:nvCxnSpPr>
          <p:spPr>
            <a:xfrm>
              <a:off x="71367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/>
            <p:cNvCxnSpPr/>
            <p:nvPr/>
          </p:nvCxnSpPr>
          <p:spPr>
            <a:xfrm>
              <a:off x="7289206" y="472493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/>
            <p:cNvCxnSpPr/>
            <p:nvPr/>
          </p:nvCxnSpPr>
          <p:spPr>
            <a:xfrm>
              <a:off x="7522503" y="45970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/>
            <p:cNvCxnSpPr/>
            <p:nvPr/>
          </p:nvCxnSpPr>
          <p:spPr>
            <a:xfrm>
              <a:off x="7136756" y="44576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/>
            <p:cNvCxnSpPr/>
            <p:nvPr/>
          </p:nvCxnSpPr>
          <p:spPr>
            <a:xfrm>
              <a:off x="7065384" y="459908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/>
            <p:cNvCxnSpPr/>
            <p:nvPr/>
          </p:nvCxnSpPr>
          <p:spPr>
            <a:xfrm>
              <a:off x="7856323" y="5025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/>
            <p:cNvCxnSpPr/>
            <p:nvPr/>
          </p:nvCxnSpPr>
          <p:spPr>
            <a:xfrm>
              <a:off x="7833656" y="43403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8066953" y="4238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>
              <a:off x="7681206" y="41157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/>
            <p:cNvCxnSpPr/>
            <p:nvPr/>
          </p:nvCxnSpPr>
          <p:spPr>
            <a:xfrm>
              <a:off x="7528756" y="44471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/>
            <p:cNvCxnSpPr/>
            <p:nvPr/>
          </p:nvCxnSpPr>
          <p:spPr>
            <a:xfrm>
              <a:off x="7184973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/>
            <p:cNvCxnSpPr/>
            <p:nvPr/>
          </p:nvCxnSpPr>
          <p:spPr>
            <a:xfrm>
              <a:off x="8132253" y="484303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/>
            <p:cNvCxnSpPr/>
            <p:nvPr/>
          </p:nvCxnSpPr>
          <p:spPr>
            <a:xfrm>
              <a:off x="7746506" y="47206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/>
            <p:cNvCxnSpPr/>
            <p:nvPr/>
          </p:nvCxnSpPr>
          <p:spPr>
            <a:xfrm>
              <a:off x="7955527" y="457779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/>
            <p:cNvCxnSpPr/>
            <p:nvPr/>
          </p:nvCxnSpPr>
          <p:spPr>
            <a:xfrm>
              <a:off x="8069770" y="444464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8138506" y="4710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/>
            <p:cNvCxnSpPr/>
            <p:nvPr/>
          </p:nvCxnSpPr>
          <p:spPr>
            <a:xfrm>
              <a:off x="7522734" y="50611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/>
            <p:cNvCxnSpPr/>
            <p:nvPr/>
          </p:nvCxnSpPr>
          <p:spPr>
            <a:xfrm>
              <a:off x="7756031" y="49588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/>
            <p:cNvCxnSpPr/>
            <p:nvPr/>
          </p:nvCxnSpPr>
          <p:spPr>
            <a:xfrm>
              <a:off x="7370284" y="48365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/>
            <p:cNvCxnSpPr/>
            <p:nvPr/>
          </p:nvCxnSpPr>
          <p:spPr>
            <a:xfrm>
              <a:off x="6915208" y="508474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/>
            <p:cNvCxnSpPr/>
            <p:nvPr/>
          </p:nvCxnSpPr>
          <p:spPr>
            <a:xfrm>
              <a:off x="8746989" y="459509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/>
            <p:cNvCxnSpPr/>
            <p:nvPr/>
          </p:nvCxnSpPr>
          <p:spPr>
            <a:xfrm>
              <a:off x="7080541" y="529455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/>
            <p:cNvCxnSpPr/>
            <p:nvPr/>
          </p:nvCxnSpPr>
          <p:spPr>
            <a:xfrm>
              <a:off x="8523167" y="44777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/>
            <p:cNvCxnSpPr/>
            <p:nvPr/>
          </p:nvCxnSpPr>
          <p:spPr>
            <a:xfrm>
              <a:off x="7603581" y="490881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/>
            <p:cNvCxnSpPr/>
            <p:nvPr/>
          </p:nvCxnSpPr>
          <p:spPr>
            <a:xfrm>
              <a:off x="8187314" y="507418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/>
            <p:cNvCxnSpPr/>
            <p:nvPr/>
          </p:nvCxnSpPr>
          <p:spPr>
            <a:xfrm>
              <a:off x="6940779" y="49885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/>
            <p:cNvCxnSpPr/>
            <p:nvPr/>
          </p:nvCxnSpPr>
          <p:spPr>
            <a:xfrm>
              <a:off x="8642756" y="48616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/>
            <p:cNvCxnSpPr/>
            <p:nvPr/>
          </p:nvCxnSpPr>
          <p:spPr>
            <a:xfrm>
              <a:off x="7299043" y="45148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/>
            <p:cNvCxnSpPr/>
            <p:nvPr/>
          </p:nvCxnSpPr>
          <p:spPr>
            <a:xfrm>
              <a:off x="8374670" y="46214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/>
            <p:cNvCxnSpPr/>
            <p:nvPr/>
          </p:nvCxnSpPr>
          <p:spPr>
            <a:xfrm>
              <a:off x="8374670" y="49659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/>
            <p:cNvCxnSpPr/>
            <p:nvPr/>
          </p:nvCxnSpPr>
          <p:spPr>
            <a:xfrm>
              <a:off x="7479961" y="57220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/>
            <p:cNvCxnSpPr/>
            <p:nvPr/>
          </p:nvCxnSpPr>
          <p:spPr>
            <a:xfrm>
              <a:off x="8828067" y="473223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/>
            <p:cNvCxnSpPr/>
            <p:nvPr/>
          </p:nvCxnSpPr>
          <p:spPr>
            <a:xfrm>
              <a:off x="73043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/>
            <p:cNvCxnSpPr/>
            <p:nvPr/>
          </p:nvCxnSpPr>
          <p:spPr>
            <a:xfrm>
              <a:off x="7690110" y="56384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/>
            <p:cNvCxnSpPr/>
            <p:nvPr/>
          </p:nvCxnSpPr>
          <p:spPr>
            <a:xfrm>
              <a:off x="7304363" y="55161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/>
            <p:cNvCxnSpPr/>
            <p:nvPr/>
          </p:nvCxnSpPr>
          <p:spPr>
            <a:xfrm>
              <a:off x="7232991" y="56404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/>
            <p:cNvCxnSpPr/>
            <p:nvPr/>
          </p:nvCxnSpPr>
          <p:spPr>
            <a:xfrm>
              <a:off x="759213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/>
            <p:cNvCxnSpPr/>
            <p:nvPr/>
          </p:nvCxnSpPr>
          <p:spPr>
            <a:xfrm>
              <a:off x="8001263" y="539882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/>
            <p:cNvCxnSpPr/>
            <p:nvPr/>
          </p:nvCxnSpPr>
          <p:spPr>
            <a:xfrm>
              <a:off x="8234560" y="52965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/>
            <p:cNvCxnSpPr/>
            <p:nvPr/>
          </p:nvCxnSpPr>
          <p:spPr>
            <a:xfrm>
              <a:off x="7848813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/>
            <p:cNvCxnSpPr/>
            <p:nvPr/>
          </p:nvCxnSpPr>
          <p:spPr>
            <a:xfrm>
              <a:off x="7696363" y="550555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/>
            <p:cNvCxnSpPr/>
            <p:nvPr/>
          </p:nvCxnSpPr>
          <p:spPr>
            <a:xfrm>
              <a:off x="8123134" y="56192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/>
            <p:cNvCxnSpPr/>
            <p:nvPr/>
          </p:nvCxnSpPr>
          <p:spPr>
            <a:xfrm>
              <a:off x="8237377" y="550310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/>
            <p:cNvCxnSpPr/>
            <p:nvPr/>
          </p:nvCxnSpPr>
          <p:spPr>
            <a:xfrm>
              <a:off x="8553680" y="517747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/>
            <p:cNvCxnSpPr/>
            <p:nvPr/>
          </p:nvCxnSpPr>
          <p:spPr>
            <a:xfrm>
              <a:off x="8810363" y="50550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/>
            <p:cNvCxnSpPr/>
            <p:nvPr/>
          </p:nvCxnSpPr>
          <p:spPr>
            <a:xfrm>
              <a:off x="7307201" y="517417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/>
            <p:cNvCxnSpPr/>
            <p:nvPr/>
          </p:nvCxnSpPr>
          <p:spPr>
            <a:xfrm>
              <a:off x="6836979" y="475734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/>
            <p:cNvCxnSpPr/>
            <p:nvPr/>
          </p:nvCxnSpPr>
          <p:spPr>
            <a:xfrm>
              <a:off x="5682128" y="4718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/>
            <p:cNvCxnSpPr/>
            <p:nvPr/>
          </p:nvCxnSpPr>
          <p:spPr>
            <a:xfrm>
              <a:off x="5915425" y="459906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/>
            <p:cNvCxnSpPr/>
            <p:nvPr/>
          </p:nvCxnSpPr>
          <p:spPr>
            <a:xfrm>
              <a:off x="6226578" y="435939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/>
            <p:cNvCxnSpPr/>
            <p:nvPr/>
          </p:nvCxnSpPr>
          <p:spPr>
            <a:xfrm>
              <a:off x="5921678" y="44661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/>
            <p:cNvCxnSpPr/>
            <p:nvPr/>
          </p:nvCxnSpPr>
          <p:spPr>
            <a:xfrm>
              <a:off x="6310242" y="509435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/>
            <p:cNvCxnSpPr/>
            <p:nvPr/>
          </p:nvCxnSpPr>
          <p:spPr>
            <a:xfrm>
              <a:off x="6139428" y="471410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/>
            <p:cNvCxnSpPr/>
            <p:nvPr/>
          </p:nvCxnSpPr>
          <p:spPr>
            <a:xfrm>
              <a:off x="6291878" y="45809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/>
            <p:cNvCxnSpPr/>
            <p:nvPr/>
          </p:nvCxnSpPr>
          <p:spPr>
            <a:xfrm>
              <a:off x="5915656" y="508018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/>
            <p:cNvCxnSpPr/>
            <p:nvPr/>
          </p:nvCxnSpPr>
          <p:spPr>
            <a:xfrm>
              <a:off x="6148953" y="49779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/>
            <p:cNvCxnSpPr/>
            <p:nvPr/>
          </p:nvCxnSpPr>
          <p:spPr>
            <a:xfrm>
              <a:off x="5763206" y="485552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/>
            <p:cNvCxnSpPr/>
            <p:nvPr/>
          </p:nvCxnSpPr>
          <p:spPr>
            <a:xfrm>
              <a:off x="6155206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>
              <a:off x="6394185" y="541784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/>
            <p:nvPr/>
          </p:nvCxnSpPr>
          <p:spPr>
            <a:xfrm>
              <a:off x="6011660" y="533791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5745502" y="517839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089285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>
              <a:off x="6459485" y="56394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>
              <a:off x="6851847" y="445310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7004297" y="483767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/>
            <p:cNvCxnSpPr/>
            <p:nvPr/>
          </p:nvCxnSpPr>
          <p:spPr>
            <a:xfrm>
              <a:off x="7237594" y="470982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/>
            <p:cNvCxnSpPr/>
            <p:nvPr/>
          </p:nvCxnSpPr>
          <p:spPr>
            <a:xfrm>
              <a:off x="6851847" y="45703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/>
            <p:cNvCxnSpPr/>
            <p:nvPr/>
          </p:nvCxnSpPr>
          <p:spPr>
            <a:xfrm>
              <a:off x="6742792" y="512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/>
            <p:cNvCxnSpPr/>
            <p:nvPr/>
          </p:nvCxnSpPr>
          <p:spPr>
            <a:xfrm>
              <a:off x="7139614" y="41095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/>
            <p:cNvCxnSpPr/>
            <p:nvPr/>
          </p:nvCxnSpPr>
          <p:spPr>
            <a:xfrm>
              <a:off x="6152128" y="517730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>
              <a:off x="7782044" y="435083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/>
            <p:nvPr/>
          </p:nvCxnSpPr>
          <p:spPr>
            <a:xfrm>
              <a:off x="7243847" y="455983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900064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7847344" y="495576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>
              <a:off x="7461597" y="48333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>
              <a:off x="7670618" y="469053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/>
            <p:cNvCxnSpPr/>
            <p:nvPr/>
          </p:nvCxnSpPr>
          <p:spPr>
            <a:xfrm>
              <a:off x="7237825" y="517389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/>
            <p:cNvCxnSpPr/>
            <p:nvPr/>
          </p:nvCxnSpPr>
          <p:spPr>
            <a:xfrm>
              <a:off x="7471122" y="507161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7" name="Straight Connector 416"/>
            <p:cNvCxnSpPr/>
            <p:nvPr/>
          </p:nvCxnSpPr>
          <p:spPr>
            <a:xfrm>
              <a:off x="7085375" y="4949240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/>
            <p:cNvCxnSpPr/>
            <p:nvPr/>
          </p:nvCxnSpPr>
          <p:spPr>
            <a:xfrm>
              <a:off x="6630299" y="519747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/>
            <p:cNvCxnSpPr/>
            <p:nvPr/>
          </p:nvCxnSpPr>
          <p:spPr>
            <a:xfrm>
              <a:off x="8309630" y="4348836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>
              <a:off x="8462080" y="470782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/>
            <p:nvPr/>
          </p:nvCxnSpPr>
          <p:spPr>
            <a:xfrm>
              <a:off x="8695377" y="45885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795632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8238258" y="459049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>
              <a:off x="8101164" y="423175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>
              <a:off x="7902405" y="518691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8663530" y="44555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/>
            <p:cNvCxnSpPr/>
            <p:nvPr/>
          </p:nvCxnSpPr>
          <p:spPr>
            <a:xfrm>
              <a:off x="8357847" y="49744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/>
            <p:cNvCxnSpPr/>
            <p:nvPr/>
          </p:nvCxnSpPr>
          <p:spPr>
            <a:xfrm>
              <a:off x="8855880" y="470354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/>
            <p:cNvCxnSpPr/>
            <p:nvPr/>
          </p:nvCxnSpPr>
          <p:spPr>
            <a:xfrm>
              <a:off x="8089761" y="473416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/>
            <p:cNvCxnSpPr/>
            <p:nvPr/>
          </p:nvCxnSpPr>
          <p:spPr>
            <a:xfrm>
              <a:off x="8089761" y="507870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/>
            <p:cNvCxnSpPr/>
            <p:nvPr/>
          </p:nvCxnSpPr>
          <p:spPr>
            <a:xfrm>
              <a:off x="8695608" y="506962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>
              <a:off x="8928905" y="4967346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/>
            <p:nvPr/>
          </p:nvCxnSpPr>
          <p:spPr>
            <a:xfrm>
              <a:off x="8543158" y="4844967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70194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7019454" y="562885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>
              <a:off x="730722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>
              <a:off x="7716354" y="5511562"/>
              <a:ext cx="304900" cy="0"/>
            </a:xfrm>
            <a:prstGeom prst="line">
              <a:avLst/>
            </a:prstGeom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7949651" y="5409283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/>
            <p:cNvCxnSpPr/>
            <p:nvPr/>
          </p:nvCxnSpPr>
          <p:spPr>
            <a:xfrm>
              <a:off x="7563904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/>
            <p:cNvCxnSpPr/>
            <p:nvPr/>
          </p:nvCxnSpPr>
          <p:spPr>
            <a:xfrm>
              <a:off x="7411454" y="561829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/>
            <p:cNvCxnSpPr/>
            <p:nvPr/>
          </p:nvCxnSpPr>
          <p:spPr>
            <a:xfrm>
              <a:off x="7952468" y="561583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/>
            <p:cNvCxnSpPr/>
            <p:nvPr/>
          </p:nvCxnSpPr>
          <p:spPr>
            <a:xfrm>
              <a:off x="8477237" y="5407289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/>
            <p:cNvCxnSpPr/>
            <p:nvPr/>
          </p:nvCxnSpPr>
          <p:spPr>
            <a:xfrm>
              <a:off x="8477237" y="5524578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>
              <a:off x="8268771" y="5290211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/>
            <p:nvPr/>
          </p:nvCxnSpPr>
          <p:spPr>
            <a:xfrm>
              <a:off x="8525454" y="5167832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7022292" y="5286904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52070" y="4870075"/>
              <a:ext cx="304900" cy="0"/>
            </a:xfrm>
            <a:prstGeom prst="line">
              <a:avLst/>
            </a:prstGeom>
            <a:ln w="57150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Oval 447"/>
            <p:cNvSpPr/>
            <p:nvPr/>
          </p:nvSpPr>
          <p:spPr>
            <a:xfrm>
              <a:off x="5483568" y="3926862"/>
              <a:ext cx="3898900" cy="1906282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9" name="TextBox 448"/>
          <p:cNvSpPr txBox="1"/>
          <p:nvPr/>
        </p:nvSpPr>
        <p:spPr>
          <a:xfrm>
            <a:off x="6028637" y="2861662"/>
            <a:ext cx="652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 </a:t>
            </a:r>
          </a:p>
        </p:txBody>
      </p:sp>
      <p:sp>
        <p:nvSpPr>
          <p:cNvPr id="450" name="TextBox 449"/>
          <p:cNvSpPr txBox="1"/>
          <p:nvPr/>
        </p:nvSpPr>
        <p:spPr>
          <a:xfrm>
            <a:off x="5195111" y="942334"/>
            <a:ext cx="3945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 millions of transcripts in each sample</a:t>
            </a:r>
          </a:p>
        </p:txBody>
      </p:sp>
      <p:sp>
        <p:nvSpPr>
          <p:cNvPr id="451" name="TextBox 450"/>
          <p:cNvSpPr txBox="1"/>
          <p:nvPr/>
        </p:nvSpPr>
        <p:spPr>
          <a:xfrm>
            <a:off x="5282142" y="1303909"/>
            <a:ext cx="3903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Including transcripts from </a:t>
            </a:r>
            <a:r>
              <a:rPr lang="en-US" sz="1600" dirty="0">
                <a:solidFill>
                  <a:srgbClr val="FF0000"/>
                </a:solidFill>
              </a:rPr>
              <a:t>a gene</a:t>
            </a:r>
            <a:r>
              <a:rPr lang="en-US" sz="1600" dirty="0"/>
              <a:t> of interest</a:t>
            </a:r>
          </a:p>
        </p:txBody>
      </p:sp>
      <p:sp>
        <p:nvSpPr>
          <p:cNvPr id="452" name="TextBox 451"/>
          <p:cNvSpPr txBox="1"/>
          <p:nvPr/>
        </p:nvSpPr>
        <p:spPr>
          <a:xfrm>
            <a:off x="7914413" y="2861662"/>
            <a:ext cx="340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cxnSp>
        <p:nvCxnSpPr>
          <p:cNvPr id="454" name="Straight Connector 453"/>
          <p:cNvCxnSpPr/>
          <p:nvPr/>
        </p:nvCxnSpPr>
        <p:spPr>
          <a:xfrm>
            <a:off x="5514656" y="37159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5" name="TextBox 454"/>
          <p:cNvSpPr txBox="1"/>
          <p:nvPr/>
        </p:nvSpPr>
        <p:spPr>
          <a:xfrm>
            <a:off x="5521185" y="3683242"/>
            <a:ext cx="2991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1,000 transcripts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6028637" y="4093456"/>
            <a:ext cx="23635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0                       0</a:t>
            </a:r>
          </a:p>
        </p:txBody>
      </p:sp>
      <p:sp>
        <p:nvSpPr>
          <p:cNvPr id="457" name="TextBox 456"/>
          <p:cNvSpPr txBox="1"/>
          <p:nvPr/>
        </p:nvSpPr>
        <p:spPr>
          <a:xfrm>
            <a:off x="6028637" y="5192342"/>
            <a:ext cx="2592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10                      1</a:t>
            </a:r>
          </a:p>
        </p:txBody>
      </p:sp>
      <p:sp>
        <p:nvSpPr>
          <p:cNvPr id="458" name="TextBox 457"/>
          <p:cNvSpPr txBox="1"/>
          <p:nvPr/>
        </p:nvSpPr>
        <p:spPr>
          <a:xfrm>
            <a:off x="5521185" y="4698756"/>
            <a:ext cx="3357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sequence </a:t>
            </a:r>
            <a:r>
              <a:rPr lang="en-US" sz="2000" b="1" dirty="0">
                <a:solidFill>
                  <a:srgbClr val="17375E"/>
                </a:solidFill>
              </a:rPr>
              <a:t>1 million transcripts</a:t>
            </a:r>
          </a:p>
        </p:txBody>
      </p:sp>
      <p:sp>
        <p:nvSpPr>
          <p:cNvPr id="464" name="Rectangle 463"/>
          <p:cNvSpPr/>
          <p:nvPr/>
        </p:nvSpPr>
        <p:spPr>
          <a:xfrm flipV="1">
            <a:off x="330199" y="1505142"/>
            <a:ext cx="4580469" cy="1479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5" name="TextBox 464"/>
          <p:cNvSpPr txBox="1"/>
          <p:nvPr/>
        </p:nvSpPr>
        <p:spPr>
          <a:xfrm>
            <a:off x="1744134" y="1038264"/>
            <a:ext cx="1462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467" name="Rectangle 466"/>
          <p:cNvSpPr/>
          <p:nvPr/>
        </p:nvSpPr>
        <p:spPr>
          <a:xfrm flipV="1">
            <a:off x="330200" y="2613677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9" name="Rectangle 468"/>
          <p:cNvSpPr/>
          <p:nvPr/>
        </p:nvSpPr>
        <p:spPr>
          <a:xfrm flipV="1">
            <a:off x="1413934" y="2613676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Rectangle 469"/>
          <p:cNvSpPr/>
          <p:nvPr/>
        </p:nvSpPr>
        <p:spPr>
          <a:xfrm flipV="1">
            <a:off x="2065867" y="2613744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/>
          <p:cNvSpPr/>
          <p:nvPr/>
        </p:nvSpPr>
        <p:spPr>
          <a:xfrm flipV="1">
            <a:off x="2777067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2" name="Rectangle 471"/>
          <p:cNvSpPr/>
          <p:nvPr/>
        </p:nvSpPr>
        <p:spPr>
          <a:xfrm flipV="1">
            <a:off x="3208867" y="2616259"/>
            <a:ext cx="558801" cy="12451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/>
          <p:cNvSpPr/>
          <p:nvPr/>
        </p:nvSpPr>
        <p:spPr>
          <a:xfrm flipV="1">
            <a:off x="4199468" y="2613743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/>
          <p:cNvSpPr/>
          <p:nvPr/>
        </p:nvSpPr>
        <p:spPr>
          <a:xfrm flipV="1">
            <a:off x="3767668" y="2613794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/>
          <p:cNvSpPr/>
          <p:nvPr/>
        </p:nvSpPr>
        <p:spPr>
          <a:xfrm flipV="1">
            <a:off x="849507" y="3526301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/>
          <p:cNvSpPr/>
          <p:nvPr/>
        </p:nvSpPr>
        <p:spPr>
          <a:xfrm flipV="1">
            <a:off x="1929008" y="3526300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7" name="Rectangle 476"/>
          <p:cNvSpPr/>
          <p:nvPr/>
        </p:nvSpPr>
        <p:spPr>
          <a:xfrm flipV="1">
            <a:off x="2625696" y="3526301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/>
          <p:cNvSpPr/>
          <p:nvPr/>
        </p:nvSpPr>
        <p:spPr>
          <a:xfrm flipV="1">
            <a:off x="3180264" y="3526301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8" name="Parallelogram 497"/>
          <p:cNvSpPr/>
          <p:nvPr/>
        </p:nvSpPr>
        <p:spPr>
          <a:xfrm flipH="1">
            <a:off x="330196" y="2758018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9" name="Parallelogram 498"/>
          <p:cNvSpPr/>
          <p:nvPr/>
        </p:nvSpPr>
        <p:spPr>
          <a:xfrm>
            <a:off x="1920543" y="2753742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0" name="Parallelogram 499"/>
          <p:cNvSpPr/>
          <p:nvPr/>
        </p:nvSpPr>
        <p:spPr>
          <a:xfrm>
            <a:off x="2640208" y="2751824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" name="Parallelogram 500"/>
          <p:cNvSpPr/>
          <p:nvPr/>
        </p:nvSpPr>
        <p:spPr>
          <a:xfrm>
            <a:off x="3201429" y="2758018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2" name="Down Arrow 501"/>
          <p:cNvSpPr/>
          <p:nvPr/>
        </p:nvSpPr>
        <p:spPr>
          <a:xfrm>
            <a:off x="2286000" y="1961450"/>
            <a:ext cx="397933" cy="368619"/>
          </a:xfrm>
          <a:prstGeom prst="downArrow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3" name="TextBox 502"/>
          <p:cNvSpPr txBox="1"/>
          <p:nvPr/>
        </p:nvSpPr>
        <p:spPr>
          <a:xfrm>
            <a:off x="601133" y="2296437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504" name="TextBox 503"/>
          <p:cNvSpPr txBox="1"/>
          <p:nvPr/>
        </p:nvSpPr>
        <p:spPr>
          <a:xfrm>
            <a:off x="1364275" y="2296437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sp>
        <p:nvSpPr>
          <p:cNvPr id="505" name="TextBox 504"/>
          <p:cNvSpPr txBox="1"/>
          <p:nvPr/>
        </p:nvSpPr>
        <p:spPr>
          <a:xfrm>
            <a:off x="1525262" y="3727450"/>
            <a:ext cx="177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mRNA/transcript</a:t>
            </a:r>
          </a:p>
        </p:txBody>
      </p:sp>
      <p:sp>
        <p:nvSpPr>
          <p:cNvPr id="506" name="TextBox 505"/>
          <p:cNvSpPr txBox="1"/>
          <p:nvPr/>
        </p:nvSpPr>
        <p:spPr>
          <a:xfrm>
            <a:off x="271992" y="4248509"/>
            <a:ext cx="5010150" cy="1559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Essentially, RNA-seq is designed to measure mRNA accumulation levels of genes by 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1) recognizing transcripts based on sequences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2) and quantifying transcripts of each gene</a:t>
            </a:r>
          </a:p>
        </p:txBody>
      </p:sp>
      <p:cxnSp>
        <p:nvCxnSpPr>
          <p:cNvPr id="507" name="Straight Connector 506"/>
          <p:cNvCxnSpPr/>
          <p:nvPr/>
        </p:nvCxnSpPr>
        <p:spPr>
          <a:xfrm>
            <a:off x="5514656" y="5735205"/>
            <a:ext cx="3312292" cy="0"/>
          </a:xfrm>
          <a:prstGeom prst="line">
            <a:avLst/>
          </a:prstGeom>
          <a:ln w="38100" cmpd="sng">
            <a:solidFill>
              <a:schemeClr val="bg1">
                <a:lumMod val="65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8" name="Down Arrow 507"/>
          <p:cNvSpPr/>
          <p:nvPr/>
        </p:nvSpPr>
        <p:spPr>
          <a:xfrm>
            <a:off x="7107848" y="5794333"/>
            <a:ext cx="199470" cy="269200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9" name="TextBox 508"/>
          <p:cNvSpPr txBox="1"/>
          <p:nvPr/>
        </p:nvSpPr>
        <p:spPr>
          <a:xfrm>
            <a:off x="6007768" y="6070600"/>
            <a:ext cx="2852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expression (DE)?</a:t>
            </a:r>
          </a:p>
        </p:txBody>
      </p:sp>
      <p:sp>
        <p:nvSpPr>
          <p:cNvPr id="453" name="Slide Number Placeholder 452">
            <a:extLst>
              <a:ext uri="{FF2B5EF4-FFF2-40B4-BE49-F238E27FC236}">
                <a16:creationId xmlns:a16="http://schemas.microsoft.com/office/drawing/2014/main" id="{753E3668-D657-6272-E09E-18B231EAB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56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38850" y="32538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8850" y="98719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6038850" y="164900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8850" y="231081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6038850" y="2972628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6038850" y="363443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6038850" y="429625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38850" y="495806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38850" y="561987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FDR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38850" y="628168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6845300" y="71908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6845300" y="138089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6845300" y="204270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6845300" y="270451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6845300" y="336632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6845300" y="402813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6845300" y="468995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6845300" y="535176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6845300" y="601357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400300" y="1328806"/>
            <a:ext cx="2895600" cy="112299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RNA to sequencing reads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413000" y="3288379"/>
            <a:ext cx="2895600" cy="112299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reads to read counts per gene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400300" y="5024046"/>
            <a:ext cx="2895600" cy="1122999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 counts to significant genes</a:t>
            </a:r>
          </a:p>
        </p:txBody>
      </p: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3670300" cy="712557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RNA-</a:t>
            </a:r>
            <a:r>
              <a:rPr lang="en-US" sz="3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Seq</a:t>
            </a:r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procedure</a:t>
            </a:r>
          </a:p>
        </p:txBody>
      </p:sp>
      <p:sp>
        <p:nvSpPr>
          <p:cNvPr id="50" name="Left Brace 49"/>
          <p:cNvSpPr/>
          <p:nvPr/>
        </p:nvSpPr>
        <p:spPr>
          <a:xfrm>
            <a:off x="5435600" y="581793"/>
            <a:ext cx="330200" cy="2529708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/>
          <p:cNvSpPr/>
          <p:nvPr/>
        </p:nvSpPr>
        <p:spPr>
          <a:xfrm>
            <a:off x="5435600" y="3185952"/>
            <a:ext cx="330200" cy="1322550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Left Brace 51"/>
          <p:cNvSpPr/>
          <p:nvPr/>
        </p:nvSpPr>
        <p:spPr>
          <a:xfrm>
            <a:off x="5422900" y="4588349"/>
            <a:ext cx="330200" cy="1964851"/>
          </a:xfrm>
          <a:prstGeom prst="leftBrace">
            <a:avLst>
              <a:gd name="adj1" fmla="val 8333"/>
              <a:gd name="adj2" fmla="val 50483"/>
            </a:avLst>
          </a:prstGeom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1511300" y="158550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</a:p>
        </p:txBody>
      </p:sp>
      <p:sp>
        <p:nvSpPr>
          <p:cNvPr id="54" name="Oval 53"/>
          <p:cNvSpPr/>
          <p:nvPr/>
        </p:nvSpPr>
        <p:spPr>
          <a:xfrm>
            <a:off x="1511300" y="3543546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</a:p>
        </p:txBody>
      </p:sp>
      <p:sp>
        <p:nvSpPr>
          <p:cNvPr id="55" name="Oval 54"/>
          <p:cNvSpPr/>
          <p:nvPr/>
        </p:nvSpPr>
        <p:spPr>
          <a:xfrm>
            <a:off x="1511300" y="5283322"/>
            <a:ext cx="685800" cy="596899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7C7B0A-EE07-32EB-7B75-A6F0490EB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369834"/>
            <a:ext cx="1612900" cy="3937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total RNA</a:t>
            </a:r>
          </a:p>
        </p:txBody>
      </p:sp>
      <p:sp>
        <p:nvSpPr>
          <p:cNvPr id="4" name="Rectangle 3"/>
          <p:cNvSpPr/>
          <p:nvPr/>
        </p:nvSpPr>
        <p:spPr>
          <a:xfrm>
            <a:off x="406400" y="1031645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mRNA</a:t>
            </a:r>
          </a:p>
        </p:txBody>
      </p:sp>
      <p:sp>
        <p:nvSpPr>
          <p:cNvPr id="5" name="Rectangle 4"/>
          <p:cNvSpPr/>
          <p:nvPr/>
        </p:nvSpPr>
        <p:spPr>
          <a:xfrm>
            <a:off x="406400" y="1693456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DNA library</a:t>
            </a:r>
          </a:p>
        </p:txBody>
      </p:sp>
      <p:sp>
        <p:nvSpPr>
          <p:cNvPr id="6" name="Rectangle 5"/>
          <p:cNvSpPr/>
          <p:nvPr/>
        </p:nvSpPr>
        <p:spPr>
          <a:xfrm>
            <a:off x="406400" y="2355267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rgbClr val="BFBFBF"/>
                </a:solidFill>
              </a:rPr>
              <a:t>sequencing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400" y="3017078"/>
            <a:ext cx="1612900" cy="393700"/>
          </a:xfrm>
          <a:prstGeom prst="rect">
            <a:avLst/>
          </a:prstGeom>
          <a:solidFill>
            <a:srgbClr val="FCD5B5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reads</a:t>
            </a:r>
          </a:p>
        </p:txBody>
      </p:sp>
      <p:sp>
        <p:nvSpPr>
          <p:cNvPr id="8" name="Rectangle 7"/>
          <p:cNvSpPr/>
          <p:nvPr/>
        </p:nvSpPr>
        <p:spPr>
          <a:xfrm>
            <a:off x="406400" y="3678889"/>
            <a:ext cx="1612900" cy="3937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alignment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406400" y="4340700"/>
            <a:ext cx="1612900" cy="393700"/>
          </a:xfrm>
          <a:prstGeom prst="rect">
            <a:avLst/>
          </a:prstGeom>
          <a:solidFill>
            <a:srgbClr val="CCC1DA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read counts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400" y="5002511"/>
            <a:ext cx="1612900" cy="3937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statistical test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06400" y="5664322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q-values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06400" y="6326134"/>
            <a:ext cx="1612900" cy="393700"/>
          </a:xfrm>
          <a:prstGeom prst="rect">
            <a:avLst/>
          </a:prstGeom>
          <a:solidFill>
            <a:srgbClr val="D7E4BD"/>
          </a:solidFill>
          <a:ln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significance</a:t>
            </a:r>
          </a:p>
        </p:txBody>
      </p:sp>
      <p:cxnSp>
        <p:nvCxnSpPr>
          <p:cNvPr id="14" name="Straight Arrow Connector 13"/>
          <p:cNvCxnSpPr>
            <a:stCxn id="2" idx="2"/>
            <a:endCxn id="4" idx="0"/>
          </p:cNvCxnSpPr>
          <p:nvPr/>
        </p:nvCxnSpPr>
        <p:spPr>
          <a:xfrm>
            <a:off x="1212850" y="763534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2"/>
            <a:endCxn id="5" idx="0"/>
          </p:cNvCxnSpPr>
          <p:nvPr/>
        </p:nvCxnSpPr>
        <p:spPr>
          <a:xfrm>
            <a:off x="1212850" y="1425345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2"/>
            <a:endCxn id="6" idx="0"/>
          </p:cNvCxnSpPr>
          <p:nvPr/>
        </p:nvCxnSpPr>
        <p:spPr>
          <a:xfrm>
            <a:off x="1212850" y="2087156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7" idx="0"/>
          </p:cNvCxnSpPr>
          <p:nvPr/>
        </p:nvCxnSpPr>
        <p:spPr>
          <a:xfrm>
            <a:off x="1212850" y="2748967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2"/>
            <a:endCxn id="8" idx="0"/>
          </p:cNvCxnSpPr>
          <p:nvPr/>
        </p:nvCxnSpPr>
        <p:spPr>
          <a:xfrm>
            <a:off x="1212850" y="3410778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>
            <a:off x="1212850" y="4072589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0" idx="0"/>
          </p:cNvCxnSpPr>
          <p:nvPr/>
        </p:nvCxnSpPr>
        <p:spPr>
          <a:xfrm>
            <a:off x="1212850" y="4734400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1" idx="0"/>
          </p:cNvCxnSpPr>
          <p:nvPr/>
        </p:nvCxnSpPr>
        <p:spPr>
          <a:xfrm>
            <a:off x="1212850" y="5396211"/>
            <a:ext cx="0" cy="268111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1" idx="2"/>
            <a:endCxn id="12" idx="0"/>
          </p:cNvCxnSpPr>
          <p:nvPr/>
        </p:nvCxnSpPr>
        <p:spPr>
          <a:xfrm>
            <a:off x="1212850" y="6058022"/>
            <a:ext cx="0" cy="268112"/>
          </a:xfrm>
          <a:prstGeom prst="straightConnector1">
            <a:avLst/>
          </a:prstGeom>
          <a:ln>
            <a:solidFill>
              <a:schemeClr val="tx2">
                <a:lumMod val="40000"/>
                <a:lumOff val="6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itle 48"/>
          <p:cNvSpPr>
            <a:spLocks noGrp="1"/>
          </p:cNvSpPr>
          <p:nvPr>
            <p:ph type="title" idx="4294967295"/>
          </p:nvPr>
        </p:nvSpPr>
        <p:spPr>
          <a:xfrm>
            <a:off x="3282950" y="85727"/>
            <a:ext cx="5511800" cy="67780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</a:t>
            </a:r>
            <a:r>
              <a:rPr lang="en-US" sz="3200" dirty="0"/>
              <a:t>eads to read counts per gene </a:t>
            </a:r>
          </a:p>
        </p:txBody>
      </p:sp>
      <p:sp>
        <p:nvSpPr>
          <p:cNvPr id="26" name="Rectangle 25"/>
          <p:cNvSpPr/>
          <p:nvPr/>
        </p:nvSpPr>
        <p:spPr>
          <a:xfrm flipV="1">
            <a:off x="3616297" y="1138554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flipV="1">
            <a:off x="4700031" y="1138553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flipV="1">
            <a:off x="5351964" y="1138621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flipV="1">
            <a:off x="6063164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6494964" y="1138552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485565" y="1138620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flipV="1">
            <a:off x="7053765" y="1138671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flipV="1">
            <a:off x="4135604" y="2051178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flipV="1">
            <a:off x="5215105" y="2051177"/>
            <a:ext cx="711200" cy="1296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flipV="1">
            <a:off x="5911793" y="2051178"/>
            <a:ext cx="558801" cy="13126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flipV="1">
            <a:off x="6466361" y="2051178"/>
            <a:ext cx="711200" cy="13126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arallelogram 37"/>
          <p:cNvSpPr/>
          <p:nvPr/>
        </p:nvSpPr>
        <p:spPr>
          <a:xfrm flipH="1">
            <a:off x="3616293" y="1282895"/>
            <a:ext cx="1574801" cy="755584"/>
          </a:xfrm>
          <a:prstGeom prst="parallelogram">
            <a:avLst>
              <a:gd name="adj" fmla="val 6785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Parallelogram 38"/>
          <p:cNvSpPr/>
          <p:nvPr/>
        </p:nvSpPr>
        <p:spPr>
          <a:xfrm>
            <a:off x="5206640" y="1278619"/>
            <a:ext cx="856524" cy="759859"/>
          </a:xfrm>
          <a:prstGeom prst="parallelogram">
            <a:avLst>
              <a:gd name="adj" fmla="val 19208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Parallelogram 39"/>
          <p:cNvSpPr/>
          <p:nvPr/>
        </p:nvSpPr>
        <p:spPr>
          <a:xfrm>
            <a:off x="5926305" y="1276701"/>
            <a:ext cx="1127460" cy="761777"/>
          </a:xfrm>
          <a:prstGeom prst="parallelogram">
            <a:avLst>
              <a:gd name="adj" fmla="val 7338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Parallelogram 40"/>
          <p:cNvSpPr/>
          <p:nvPr/>
        </p:nvSpPr>
        <p:spPr>
          <a:xfrm>
            <a:off x="6487526" y="1282895"/>
            <a:ext cx="1692303" cy="760709"/>
          </a:xfrm>
          <a:prstGeom prst="parallelogram">
            <a:avLst>
              <a:gd name="adj" fmla="val 130845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887230" y="821314"/>
            <a:ext cx="642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exon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650372" y="821314"/>
            <a:ext cx="75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intron</a:t>
            </a:r>
          </a:p>
        </p:txBody>
      </p:sp>
      <p:grpSp>
        <p:nvGrpSpPr>
          <p:cNvPr id="92" name="Group 91"/>
          <p:cNvGrpSpPr/>
          <p:nvPr/>
        </p:nvGrpSpPr>
        <p:grpSpPr>
          <a:xfrm>
            <a:off x="4135604" y="2374900"/>
            <a:ext cx="3041957" cy="0"/>
            <a:chOff x="4135604" y="2476500"/>
            <a:chExt cx="3041957" cy="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4135604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759568" y="2476500"/>
              <a:ext cx="431526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270500" y="2476500"/>
              <a:ext cx="640082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942332" y="2476500"/>
              <a:ext cx="611264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6631461" y="24765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/>
          <p:nvPr/>
        </p:nvGrpSpPr>
        <p:grpSpPr>
          <a:xfrm>
            <a:off x="4205454" y="2522872"/>
            <a:ext cx="2870507" cy="0"/>
            <a:chOff x="4205454" y="2578100"/>
            <a:chExt cx="2870507" cy="0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4205454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797668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396232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6001146" y="257810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6599711" y="2578100"/>
              <a:ext cx="47625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0" name="Group 89"/>
          <p:cNvGrpSpPr/>
          <p:nvPr/>
        </p:nvGrpSpPr>
        <p:grpSpPr>
          <a:xfrm>
            <a:off x="4318091" y="2670844"/>
            <a:ext cx="2734133" cy="0"/>
            <a:chOff x="4318091" y="2673350"/>
            <a:chExt cx="2734133" cy="0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4318091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903955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8869" y="2673350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6101083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6599711" y="2673350"/>
              <a:ext cx="45251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4501155" y="2818817"/>
            <a:ext cx="2420345" cy="0"/>
            <a:chOff x="4501155" y="2920417"/>
            <a:chExt cx="2420345" cy="0"/>
          </a:xfrm>
        </p:grpSpPr>
        <p:cxnSp>
          <p:nvCxnSpPr>
            <p:cNvPr id="65" name="Straight Connector 64"/>
            <p:cNvCxnSpPr/>
            <p:nvPr/>
          </p:nvCxnSpPr>
          <p:spPr>
            <a:xfrm>
              <a:off x="4501155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087019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691933" y="2920417"/>
              <a:ext cx="546100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284147" y="2920417"/>
              <a:ext cx="637353" cy="0"/>
            </a:xfrm>
            <a:prstGeom prst="line">
              <a:avLst/>
            </a:prstGeom>
            <a:ln w="57150" cmpd="sng">
              <a:solidFill>
                <a:schemeClr val="accent4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1" name="TextBox 70"/>
          <p:cNvSpPr txBox="1"/>
          <p:nvPr/>
        </p:nvSpPr>
        <p:spPr>
          <a:xfrm>
            <a:off x="2207086" y="2367451"/>
            <a:ext cx="1172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reads</a:t>
            </a:r>
          </a:p>
        </p:txBody>
      </p:sp>
      <p:sp>
        <p:nvSpPr>
          <p:cNvPr id="72" name="Rectangle 71"/>
          <p:cNvSpPr/>
          <p:nvPr/>
        </p:nvSpPr>
        <p:spPr>
          <a:xfrm flipV="1">
            <a:off x="3654216" y="4170786"/>
            <a:ext cx="1083734" cy="1296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 flipV="1">
            <a:off x="4737950" y="4170785"/>
            <a:ext cx="651933" cy="12968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flipV="1">
            <a:off x="5389883" y="4170853"/>
            <a:ext cx="711200" cy="13134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 flipV="1">
            <a:off x="6101083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 flipV="1">
            <a:off x="6532883" y="4170784"/>
            <a:ext cx="558801" cy="1270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 flipV="1">
            <a:off x="7523484" y="4170852"/>
            <a:ext cx="711200" cy="12957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flipV="1">
            <a:off x="7091684" y="4170903"/>
            <a:ext cx="431800" cy="12944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/>
          <p:cNvCxnSpPr/>
          <p:nvPr/>
        </p:nvCxnSpPr>
        <p:spPr>
          <a:xfrm>
            <a:off x="3736766" y="3727450"/>
            <a:ext cx="546100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843783" y="3727450"/>
            <a:ext cx="566307" cy="0"/>
          </a:xfrm>
          <a:prstGeom prst="line">
            <a:avLst/>
          </a:prstGeom>
          <a:ln w="57150" cmpd="sng">
            <a:solidFill>
              <a:schemeClr val="accent4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Parallelogram 92"/>
          <p:cNvSpPr/>
          <p:nvPr/>
        </p:nvSpPr>
        <p:spPr>
          <a:xfrm>
            <a:off x="4435928" y="3778250"/>
            <a:ext cx="701222" cy="367229"/>
          </a:xfrm>
          <a:prstGeom prst="parallelogram">
            <a:avLst>
              <a:gd name="adj" fmla="val 110854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Parallelogram 93"/>
          <p:cNvSpPr/>
          <p:nvPr/>
        </p:nvSpPr>
        <p:spPr>
          <a:xfrm flipH="1">
            <a:off x="5137148" y="3778250"/>
            <a:ext cx="549610" cy="367229"/>
          </a:xfrm>
          <a:prstGeom prst="parallelogram">
            <a:avLst>
              <a:gd name="adj" fmla="val 72812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/>
          <p:cNvSpPr txBox="1"/>
          <p:nvPr/>
        </p:nvSpPr>
        <p:spPr>
          <a:xfrm>
            <a:off x="2207086" y="2970118"/>
            <a:ext cx="70009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2. alignment to the reference genome (DNA sequence)</a:t>
            </a:r>
          </a:p>
        </p:txBody>
      </p:sp>
      <p:sp>
        <p:nvSpPr>
          <p:cNvPr id="99" name="Parallelogram 98"/>
          <p:cNvSpPr/>
          <p:nvPr/>
        </p:nvSpPr>
        <p:spPr>
          <a:xfrm>
            <a:off x="3736767" y="3778250"/>
            <a:ext cx="546100" cy="367229"/>
          </a:xfrm>
          <a:prstGeom prst="parallelogram">
            <a:avLst>
              <a:gd name="adj" fmla="val 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/>
          <p:cNvSpPr txBox="1"/>
          <p:nvPr/>
        </p:nvSpPr>
        <p:spPr>
          <a:xfrm>
            <a:off x="2207086" y="5299433"/>
            <a:ext cx="1954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3. read counts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2459860" y="5750034"/>
            <a:ext cx="6334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= 19 if all reads can be confidently mapped to the reference genome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2459860" y="4372772"/>
            <a:ext cx="6530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 </a:t>
            </a:r>
            <a:r>
              <a:rPr lang="en-US" sz="2400" b="1" dirty="0">
                <a:solidFill>
                  <a:schemeClr val="tx2">
                    <a:lumMod val="75000"/>
                  </a:schemeClr>
                </a:solidFill>
              </a:rPr>
              <a:t>intron-aware </a:t>
            </a:r>
            <a:r>
              <a:rPr lang="en-US" sz="2400" dirty="0"/>
              <a:t>aligner is important for RNA-seq reads alignment e.g., STAR, HiSAT2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5474029" y="3530600"/>
            <a:ext cx="105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 read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BFBCDB-D125-4A01-C1DE-6178E476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DAB89-B125-9242-8DB3-C0D669061AD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13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flipV="1">
            <a:off x="2531533" y="2874016"/>
            <a:ext cx="4436534" cy="129563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65162"/>
          </a:xfrm>
        </p:spPr>
        <p:txBody>
          <a:bodyPr>
            <a:normAutofit/>
          </a:bodyPr>
          <a:lstStyle/>
          <a:p>
            <a:r>
              <a:rPr lang="en-US" sz="3200" dirty="0"/>
              <a:t>Alignment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810" y="1238111"/>
            <a:ext cx="8383979" cy="4819927"/>
          </a:xfrm>
        </p:spPr>
        <p:txBody>
          <a:bodyPr>
            <a:noAutofit/>
          </a:bodyPr>
          <a:lstStyle/>
          <a:p>
            <a:r>
              <a:rPr lang="en-US" sz="2800" dirty="0"/>
              <a:t>Repeats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Sequencing errors</a:t>
            </a:r>
          </a:p>
          <a:p>
            <a:r>
              <a:rPr lang="en-US" sz="2800" dirty="0"/>
              <a:t>Polymorphisms (reference and sequenced individuals)</a:t>
            </a:r>
          </a:p>
          <a:p>
            <a:r>
              <a:rPr lang="en-US" sz="2800" dirty="0"/>
              <a:t>Quality of reference genomes (</a:t>
            </a:r>
            <a:r>
              <a:rPr lang="en-US" sz="2800" dirty="0" err="1"/>
              <a:t>mis</a:t>
            </a:r>
            <a:r>
              <a:rPr lang="en-US" sz="2800" dirty="0"/>
              <a:t>-assembly and incomplete genome) </a:t>
            </a:r>
          </a:p>
        </p:txBody>
      </p:sp>
      <p:sp>
        <p:nvSpPr>
          <p:cNvPr id="4" name="Rectangle 3"/>
          <p:cNvSpPr/>
          <p:nvPr/>
        </p:nvSpPr>
        <p:spPr>
          <a:xfrm flipV="1">
            <a:off x="2717801" y="2873896"/>
            <a:ext cx="1041400" cy="1296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flipV="1">
            <a:off x="5499100" y="2873894"/>
            <a:ext cx="927100" cy="1296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44040" y="2430563"/>
            <a:ext cx="615827" cy="0"/>
          </a:xfrm>
          <a:prstGeom prst="line">
            <a:avLst/>
          </a:prstGeom>
          <a:ln w="57150" cmpd="sng">
            <a:solidFill>
              <a:schemeClr val="accent5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arallelogram 12"/>
          <p:cNvSpPr/>
          <p:nvPr/>
        </p:nvSpPr>
        <p:spPr>
          <a:xfrm>
            <a:off x="2971800" y="2481363"/>
            <a:ext cx="1888066" cy="367229"/>
          </a:xfrm>
          <a:prstGeom prst="parallelogram">
            <a:avLst>
              <a:gd name="adj" fmla="val 34292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/>
          <p:cNvSpPr/>
          <p:nvPr/>
        </p:nvSpPr>
        <p:spPr>
          <a:xfrm flipH="1">
            <a:off x="4244039" y="2481363"/>
            <a:ext cx="1945089" cy="367229"/>
          </a:xfrm>
          <a:prstGeom prst="parallelogram">
            <a:avLst>
              <a:gd name="adj" fmla="val 37484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197562" y="2137530"/>
            <a:ext cx="871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reads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910630" y="2690558"/>
            <a:ext cx="591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Ref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9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43932</TotalTime>
  <Words>2725</Words>
  <Application>Microsoft Macintosh PowerPoint</Application>
  <PresentationFormat>On-screen Show (4:3)</PresentationFormat>
  <Paragraphs>844</Paragraphs>
  <Slides>51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6" baseType="lpstr">
      <vt:lpstr>Zapf Dingbats</vt:lpstr>
      <vt:lpstr>Arial</vt:lpstr>
      <vt:lpstr>Calibri</vt:lpstr>
      <vt:lpstr>Times New Roman</vt:lpstr>
      <vt:lpstr>Office Theme</vt:lpstr>
      <vt:lpstr>Design of RNA-seq Experiments and Differential Expression Analysis    Genomic Technologies Workshop  (PLPTH885)</vt:lpstr>
      <vt:lpstr>Schedule</vt:lpstr>
      <vt:lpstr>Outline</vt:lpstr>
      <vt:lpstr>Gene expression</vt:lpstr>
      <vt:lpstr>Approaches for quantification of gene expression</vt:lpstr>
      <vt:lpstr>Rationale of RNA-seq (mRNA sequencing)</vt:lpstr>
      <vt:lpstr>RNA-Seq procedure</vt:lpstr>
      <vt:lpstr>Reads to read counts per gene </vt:lpstr>
      <vt:lpstr>Alignment issues</vt:lpstr>
      <vt:lpstr>Solutions to mitigate problems - I</vt:lpstr>
      <vt:lpstr>Solutions to mitigate problems</vt:lpstr>
      <vt:lpstr>Count matrix Read counts (Raw) per gene</vt:lpstr>
      <vt:lpstr>Read counts to significant genes</vt:lpstr>
      <vt:lpstr>Statistical test for differential expression</vt:lpstr>
      <vt:lpstr>Source of variance in counts</vt:lpstr>
      <vt:lpstr>Sampling variance</vt:lpstr>
      <vt:lpstr>Technical replication</vt:lpstr>
      <vt:lpstr>Question</vt:lpstr>
      <vt:lpstr>Biological replication</vt:lpstr>
      <vt:lpstr>A normalization method: RPKM and FPKM</vt:lpstr>
      <vt:lpstr>More about RPKM</vt:lpstr>
      <vt:lpstr>Experimental Design</vt:lpstr>
      <vt:lpstr>DE result</vt:lpstr>
      <vt:lpstr>Outline</vt:lpstr>
      <vt:lpstr>Single statistical test</vt:lpstr>
      <vt:lpstr>Single statistical test</vt:lpstr>
      <vt:lpstr>Multiple testing correction</vt:lpstr>
      <vt:lpstr>P-value distribution under the null hypothesis (e.g., no treatment effect)</vt:lpstr>
      <vt:lpstr>P-value distribution under both the null and non-null hypotheses </vt:lpstr>
      <vt:lpstr>Multiple test correction – FDR method</vt:lpstr>
      <vt:lpstr>False discovery rate (concept)</vt:lpstr>
      <vt:lpstr>q-values (adjusted p-values)</vt:lpstr>
      <vt:lpstr>Question</vt:lpstr>
      <vt:lpstr>P-value histograms from real studies</vt:lpstr>
      <vt:lpstr>P-value histograms from real studies</vt:lpstr>
      <vt:lpstr>RNA-Seq procedure</vt:lpstr>
      <vt:lpstr>Keywords</vt:lpstr>
      <vt:lpstr>Bioinformatics and Statistics (Illumina data)</vt:lpstr>
      <vt:lpstr>STAR pipeline – from reads to counts</vt:lpstr>
      <vt:lpstr>Reads to counts - reference indexing</vt:lpstr>
      <vt:lpstr>Reads to counts – alignment and read counting</vt:lpstr>
      <vt:lpstr>Count matrix: Read counts (Raw) per gene</vt:lpstr>
      <vt:lpstr>Overall comparisons of read counts among samples</vt:lpstr>
      <vt:lpstr>Scatter plot</vt:lpstr>
      <vt:lpstr>Pair-wise scatter plot</vt:lpstr>
      <vt:lpstr>Principal Component Analysis (PCA)</vt:lpstr>
      <vt:lpstr>Overview of differential expression</vt:lpstr>
      <vt:lpstr>Volcano plot</vt:lpstr>
      <vt:lpstr>MA plot</vt:lpstr>
      <vt:lpstr>Summary</vt:lpstr>
      <vt:lpstr>REFERENCES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RNA-Seq</dc:title>
  <dc:creator>Sanzhen Liu</dc:creator>
  <cp:lastModifiedBy>Sanzhen Liu</cp:lastModifiedBy>
  <cp:revision>352</cp:revision>
  <cp:lastPrinted>2015-04-30T14:29:06Z</cp:lastPrinted>
  <dcterms:created xsi:type="dcterms:W3CDTF">2014-05-23T20:11:37Z</dcterms:created>
  <dcterms:modified xsi:type="dcterms:W3CDTF">2024-06-03T18:38:20Z</dcterms:modified>
</cp:coreProperties>
</file>