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64" r:id="rId4"/>
    <p:sldId id="333" r:id="rId5"/>
    <p:sldId id="308" r:id="rId6"/>
    <p:sldId id="312" r:id="rId7"/>
    <p:sldId id="330" r:id="rId8"/>
    <p:sldId id="314" r:id="rId9"/>
    <p:sldId id="342" r:id="rId10"/>
    <p:sldId id="319" r:id="rId11"/>
    <p:sldId id="321" r:id="rId12"/>
    <p:sldId id="326" r:id="rId13"/>
    <p:sldId id="331" r:id="rId14"/>
    <p:sldId id="265" r:id="rId15"/>
    <p:sldId id="338" r:id="rId16"/>
    <p:sldId id="339" r:id="rId17"/>
    <p:sldId id="324" r:id="rId18"/>
    <p:sldId id="340" r:id="rId19"/>
    <p:sldId id="328" r:id="rId20"/>
    <p:sldId id="332" r:id="rId21"/>
    <p:sldId id="334" r:id="rId22"/>
    <p:sldId id="293" r:id="rId23"/>
    <p:sldId id="327" r:id="rId24"/>
    <p:sldId id="266" r:id="rId25"/>
    <p:sldId id="305" r:id="rId26"/>
    <p:sldId id="295" r:id="rId27"/>
    <p:sldId id="296" r:id="rId28"/>
    <p:sldId id="343" r:id="rId29"/>
    <p:sldId id="306" r:id="rId30"/>
    <p:sldId id="259" r:id="rId31"/>
    <p:sldId id="301" r:id="rId32"/>
    <p:sldId id="302" r:id="rId33"/>
    <p:sldId id="304" r:id="rId34"/>
    <p:sldId id="315" r:id="rId35"/>
    <p:sldId id="337" r:id="rId36"/>
    <p:sldId id="300" r:id="rId37"/>
    <p:sldId id="316" r:id="rId38"/>
    <p:sldId id="336" r:id="rId3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92" autoAdjust="0"/>
    <p:restoredTop sz="93152" autoAdjust="0"/>
  </p:normalViewPr>
  <p:slideViewPr>
    <p:cSldViewPr snapToGrid="0" snapToObjects="1">
      <p:cViewPr>
        <p:scale>
          <a:sx n="143" d="100"/>
          <a:sy n="143" d="100"/>
        </p:scale>
        <p:origin x="104" y="48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DEAB8-EB75-9542-9F77-F65808E666D2}" type="datetimeFigureOut">
              <a:rPr lang="en-US" smtClean="0"/>
              <a:t>2/3/25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650B9-622D-DD45-98D3-29A20BF13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701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94D9D-3452-824E-9FD3-5F78030E805A}" type="datetimeFigureOut">
              <a:rPr lang="en-US" smtClean="0"/>
              <a:t>2/3/25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04CBB-41C6-9848-8788-70E8C4D39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273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• Dynamic programming is a method for solving optimization problems by </a:t>
            </a: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breaking them down into smaller subproblems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, solving each subproblem once, and storing the results to avoid redundant computations.</a:t>
            </a:r>
          </a:p>
          <a:p>
            <a:pPr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• It builds an </a:t>
            </a: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optimal alignment score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 step by step by filling in a </a:t>
            </a: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matrix (DP table)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31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41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1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70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1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1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Collect sequences to form a database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Provide a</a:t>
            </a:r>
            <a:r>
              <a:rPr lang="en-US" baseline="0" dirty="0"/>
              <a:t> searching </a:t>
            </a:r>
            <a:r>
              <a:rPr lang="en-US" dirty="0"/>
              <a:t>algorithm</a:t>
            </a:r>
          </a:p>
          <a:p>
            <a:r>
              <a:rPr lang="en-US" dirty="0"/>
              <a:t>Display the</a:t>
            </a:r>
            <a:r>
              <a:rPr lang="en-US" baseline="0" dirty="0"/>
              <a:t> searching result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58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94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bit score lets you estimate the magnitude of the search space you would have to</a:t>
            </a:r>
          </a:p>
          <a:p>
            <a:r>
              <a:rPr lang="en-US" dirty="0"/>
              <a:t>look through before you would expect to find an score as good as or better than this one by</a:t>
            </a:r>
          </a:p>
          <a:p>
            <a:r>
              <a:rPr lang="en-US" dirty="0"/>
              <a:t>chance.</a:t>
            </a:r>
          </a:p>
          <a:p>
            <a:r>
              <a:rPr lang="en-US" dirty="0"/>
              <a:t>Ex: If the bit-score is 30, you would have to score, on average, about 2^30 = 1 billion independent segment</a:t>
            </a:r>
          </a:p>
          <a:p>
            <a:r>
              <a:rPr lang="en-US" dirty="0"/>
              <a:t>pairs to find a score this score by chance. Each additional bit doubles the size of the search 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5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0182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2399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963E-077C-5E48-A797-3461034DB1F6}" type="datetime1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653A-9A16-2F44-97DE-A911028B6186}" type="datetime1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22B9C-C217-3F4D-8C39-01D020C6F513}" type="datetime1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B037-7BAB-9544-8462-A0186F0FEFCC}" type="datetime1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DFC00-1BC1-3F42-B123-94CF6EE2544B}" type="datetime1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5B6E-DA34-604F-A3F3-E3DAA68A02F3}" type="datetime1">
              <a:rPr lang="en-US" smtClean="0"/>
              <a:t>2/3/25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AD9A-A9CB-C94D-A55B-35E6DD692E2C}" type="datetime1">
              <a:rPr lang="en-US" smtClean="0"/>
              <a:t>2/3/25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B4CB-9014-D642-8B29-45835AE742E9}" type="datetime1">
              <a:rPr lang="en-US" smtClean="0"/>
              <a:t>2/3/25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E99E1-5127-9243-9466-B520323A71C1}" type="datetime1">
              <a:rPr lang="en-US" smtClean="0"/>
              <a:t>2/3/25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3CF7-840A-FE4E-BAED-EAF2FD1F6173}" type="datetime1">
              <a:rPr lang="en-US" smtClean="0"/>
              <a:t>2/3/25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2E9B5-4C86-1840-A941-E5CA7F942A3D}" type="datetime1">
              <a:rPr lang="en-US" smtClean="0"/>
              <a:t>2/3/25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79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38657"/>
            <a:ext cx="8229600" cy="3555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A6583-72B8-874D-88C5-2A4865DF055E}" type="datetime1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rna.informatik.uni-freiburg.de/Teaching/index.jsp?toolName=Smith-Waterma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8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48490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/>
              <a:t>Alignment (I)</a:t>
            </a:r>
            <a:br>
              <a:rPr lang="en-US" sz="3600" dirty="0"/>
            </a:br>
            <a:br>
              <a:rPr lang="en-US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3098280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2/4/2025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02837"/>
            <a:ext cx="8229600" cy="579740"/>
          </a:xfrm>
        </p:spPr>
        <p:txBody>
          <a:bodyPr>
            <a:normAutofit/>
          </a:bodyPr>
          <a:lstStyle/>
          <a:p>
            <a:r>
              <a:rPr lang="en-US" sz="3200" dirty="0"/>
              <a:t>Outline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74823" y="1237347"/>
            <a:ext cx="6580093" cy="2655056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Alignment overview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Dot plot</a:t>
            </a:r>
          </a:p>
          <a:p>
            <a:r>
              <a:rPr lang="en-US" sz="2800" dirty="0"/>
              <a:t>Dynamic alignment</a:t>
            </a:r>
          </a:p>
          <a:p>
            <a:pPr marL="0" indent="0">
              <a:buNone/>
            </a:pPr>
            <a:r>
              <a:rPr lang="en-US" sz="2800" dirty="0"/>
              <a:t>(example: local alignment)</a:t>
            </a:r>
          </a:p>
          <a:p>
            <a:r>
              <a:rPr lang="en-US" sz="2800" dirty="0"/>
              <a:t>BLAST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95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and global alignments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3796" y="1068331"/>
            <a:ext cx="809431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Local alignment: to find similar sequence regions between sequences</a:t>
            </a:r>
          </a:p>
          <a:p>
            <a:r>
              <a:rPr lang="en-US" sz="2400" b="1" dirty="0">
                <a:solidFill>
                  <a:srgbClr val="7F7F7F"/>
                </a:solidFill>
                <a:latin typeface="Courier New" charset="0"/>
              </a:rPr>
              <a:t>C</a:t>
            </a:r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T  G  T  </a:t>
            </a:r>
            <a:r>
              <a:rPr lang="en-US" sz="2400" b="1" dirty="0">
                <a:solidFill>
                  <a:srgbClr val="376092"/>
                </a:solidFill>
                <a:latin typeface="Courier New" charset="0"/>
              </a:rPr>
              <a:t>T  G  C  T  G 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C</a:t>
            </a:r>
          </a:p>
          <a:p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           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charset="0"/>
              </a:rPr>
              <a:t>T  G  C  T  G</a:t>
            </a:r>
          </a:p>
          <a:p>
            <a:endParaRPr lang="en-US" sz="2400" b="1" dirty="0">
              <a:solidFill>
                <a:schemeClr val="accent1"/>
              </a:solidFill>
              <a:latin typeface="Courier New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Global alignment: to attempt to optimally align the entire length of two sequences.</a:t>
            </a:r>
          </a:p>
          <a:p>
            <a:r>
              <a:rPr lang="en-US" sz="2400" b="1" dirty="0">
                <a:solidFill>
                  <a:srgbClr val="7F7F7F"/>
                </a:solidFill>
                <a:latin typeface="Courier New" charset="0"/>
              </a:rPr>
              <a:t>C</a:t>
            </a:r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T  T  G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C  T  G 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C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-</a:t>
            </a:r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-  -  -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C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00944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(local) alignment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12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30200" y="865547"/>
            <a:ext cx="8356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Question</a:t>
            </a:r>
            <a:r>
              <a:rPr lang="en-US" sz="2400" dirty="0"/>
              <a:t>: How to determine which alignment is better?</a:t>
            </a:r>
          </a:p>
          <a:p>
            <a:endParaRPr lang="en-US" dirty="0"/>
          </a:p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</a:rPr>
              <a:t>Alignment 1: </a:t>
            </a:r>
            <a:r>
              <a:rPr lang="en-US" sz="2400" b="1" dirty="0">
                <a:solidFill>
                  <a:srgbClr val="7F7F7F"/>
                </a:solidFill>
                <a:latin typeface="Courier New" charset="0"/>
              </a:rPr>
              <a:t>C</a:t>
            </a:r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T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T  G </a:t>
            </a:r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C  T  G  C</a:t>
            </a:r>
          </a:p>
          <a:p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              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C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T  G</a:t>
            </a:r>
          </a:p>
          <a:p>
            <a:r>
              <a:rPr lang="en-US" sz="2400" b="1" dirty="0">
                <a:solidFill>
                  <a:srgbClr val="404040"/>
                </a:solidFill>
                <a:latin typeface="Courier New" charset="0"/>
              </a:rPr>
              <a:t>Alignment 2: </a:t>
            </a:r>
            <a:r>
              <a:rPr lang="en-US" sz="2400" b="1" dirty="0">
                <a:solidFill>
                  <a:srgbClr val="7F7F7F"/>
                </a:solidFill>
                <a:latin typeface="Courier New" charset="0"/>
              </a:rPr>
              <a:t>C</a:t>
            </a:r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T  T  G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C  T  G 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C</a:t>
            </a:r>
          </a:p>
          <a:p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              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-  -  -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C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T  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01784" y="3095706"/>
            <a:ext cx="628826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Need a scoring scheme:</a:t>
            </a:r>
          </a:p>
          <a:p>
            <a:endParaRPr lang="en-US" sz="2400" dirty="0"/>
          </a:p>
          <a:p>
            <a:r>
              <a:rPr lang="en-US" sz="2400" dirty="0"/>
              <a:t>    e.g., match +1; mismatch -1; gap -2</a:t>
            </a:r>
          </a:p>
          <a:p>
            <a:endParaRPr lang="en-US" sz="2400" dirty="0"/>
          </a:p>
          <a:p>
            <a:r>
              <a:rPr lang="en-US" sz="2400" dirty="0"/>
              <a:t>then, a score can be assigned to each alignment  </a:t>
            </a:r>
          </a:p>
        </p:txBody>
      </p:sp>
    </p:spTree>
    <p:extLst>
      <p:ext uri="{BB962C8B-B14F-4D97-AF65-F5344CB8AC3E}">
        <p14:creationId xmlns:p14="http://schemas.microsoft.com/office/powerpoint/2010/main" val="199358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(local) alignment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13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31800" y="1237079"/>
            <a:ext cx="8255000" cy="1595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</a:rPr>
              <a:t>Alignment 1: </a:t>
            </a:r>
            <a:r>
              <a:rPr lang="en-US" dirty="0">
                <a:solidFill>
                  <a:srgbClr val="7F7F7F"/>
                </a:solidFill>
                <a:latin typeface="Courier New" charset="0"/>
              </a:rPr>
              <a:t>C</a:t>
            </a:r>
            <a:r>
              <a:rPr lang="en-US" dirty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T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 </a:t>
            </a:r>
            <a:r>
              <a:rPr lang="en-US" dirty="0">
                <a:solidFill>
                  <a:schemeClr val="accent2"/>
                </a:solidFill>
                <a:latin typeface="Courier New" charset="0"/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C  T  G  C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Courier New" charset="0"/>
              </a:rPr>
              <a:t>              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C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                1  2  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1</a:t>
            </a: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  2  3                 score = 3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404040"/>
                </a:solidFill>
                <a:latin typeface="Courier New" charset="0"/>
              </a:rPr>
              <a:t>Alignment 2: </a:t>
            </a:r>
            <a:r>
              <a:rPr lang="en-US" dirty="0">
                <a:solidFill>
                  <a:srgbClr val="7F7F7F"/>
                </a:solidFill>
                <a:latin typeface="Courier New" charset="0"/>
              </a:rPr>
              <a:t>C</a:t>
            </a:r>
            <a:r>
              <a:rPr lang="en-US" dirty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dirty="0">
                <a:solidFill>
                  <a:srgbClr val="7F7F7F"/>
                </a:solidFill>
                <a:latin typeface="Courier New" charset="0"/>
              </a:rPr>
              <a:t>T  T  G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C  T  G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 C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Courier New" charset="0"/>
              </a:rPr>
              <a:t>              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-  -  -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C  T  G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                1  2  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0 -2 -4</a:t>
            </a: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 -3 -2 -1        score = -1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1800" y="815016"/>
            <a:ext cx="36393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match +1; mismatch -1; gap -2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296776"/>
            <a:ext cx="6203576" cy="1595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</a:rPr>
              <a:t>Alignment 1: </a:t>
            </a:r>
            <a:r>
              <a:rPr lang="en-US" dirty="0">
                <a:solidFill>
                  <a:srgbClr val="7F7F7F"/>
                </a:solidFill>
                <a:latin typeface="Courier New" charset="0"/>
              </a:rPr>
              <a:t>C</a:t>
            </a:r>
            <a:r>
              <a:rPr lang="en-US" dirty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T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 </a:t>
            </a:r>
            <a:r>
              <a:rPr lang="en-US" dirty="0">
                <a:solidFill>
                  <a:schemeClr val="accent2"/>
                </a:solidFill>
                <a:latin typeface="Courier New" charset="0"/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C  T  G  C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Courier New" charset="0"/>
              </a:rPr>
              <a:t>              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C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                1  2  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0</a:t>
            </a: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  1  2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404040"/>
                </a:solidFill>
                <a:latin typeface="Courier New" charset="0"/>
              </a:rPr>
              <a:t>Alignment 2: </a:t>
            </a:r>
            <a:r>
              <a:rPr lang="en-US" dirty="0">
                <a:solidFill>
                  <a:srgbClr val="7F7F7F"/>
                </a:solidFill>
                <a:latin typeface="Courier New" charset="0"/>
              </a:rPr>
              <a:t>C</a:t>
            </a:r>
            <a:r>
              <a:rPr lang="en-US" dirty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dirty="0">
                <a:solidFill>
                  <a:srgbClr val="7F7F7F"/>
                </a:solidFill>
                <a:latin typeface="Courier New" charset="0"/>
              </a:rPr>
              <a:t>T  T  G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C  T  G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 C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Courier New" charset="0"/>
              </a:rPr>
              <a:t>              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-  -  -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C  T  G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                1  2  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2</a:t>
            </a: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2  2  </a:t>
            </a: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3  4  5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901148"/>
            <a:ext cx="35527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match +1; </a:t>
            </a:r>
            <a:r>
              <a:rPr lang="en-US" sz="2200" dirty="0">
                <a:solidFill>
                  <a:srgbClr val="000000"/>
                </a:solidFill>
              </a:rPr>
              <a:t>mismatch </a:t>
            </a:r>
            <a:r>
              <a:rPr lang="en-US" sz="2200" b="1" dirty="0">
                <a:solidFill>
                  <a:srgbClr val="FF0000"/>
                </a:solidFill>
              </a:rPr>
              <a:t>-2</a:t>
            </a:r>
            <a:r>
              <a:rPr lang="en-US" sz="2200" dirty="0">
                <a:solidFill>
                  <a:srgbClr val="000000"/>
                </a:solidFill>
              </a:rPr>
              <a:t>; gap </a:t>
            </a:r>
            <a:r>
              <a:rPr lang="en-US" sz="2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D487DD-EEBE-6051-C2B7-8B5FBE378A17}"/>
              </a:ext>
            </a:extLst>
          </p:cNvPr>
          <p:cNvSpPr txBox="1"/>
          <p:nvPr/>
        </p:nvSpPr>
        <p:spPr>
          <a:xfrm>
            <a:off x="6719045" y="3739725"/>
            <a:ext cx="1837766" cy="1096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score = 2</a:t>
            </a:r>
          </a:p>
          <a:p>
            <a:pPr>
              <a:lnSpc>
                <a:spcPct val="90000"/>
              </a:lnSpc>
            </a:pPr>
            <a:endParaRPr lang="en-US" b="1" dirty="0">
              <a:solidFill>
                <a:schemeClr val="accent1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endParaRPr lang="en-US" b="1" dirty="0">
              <a:solidFill>
                <a:schemeClr val="accent1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score = 5</a:t>
            </a:r>
          </a:p>
        </p:txBody>
      </p:sp>
    </p:spTree>
    <p:extLst>
      <p:ext uri="{BB962C8B-B14F-4D97-AF65-F5344CB8AC3E}">
        <p14:creationId xmlns:p14="http://schemas.microsoft.com/office/powerpoint/2010/main" val="249596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741" y="118182"/>
            <a:ext cx="8229600" cy="572001"/>
          </a:xfrm>
        </p:spPr>
        <p:txBody>
          <a:bodyPr>
            <a:normAutofit fontScale="90000"/>
          </a:bodyPr>
          <a:lstStyle/>
          <a:p>
            <a:r>
              <a:rPr lang="en-US" dirty="0"/>
              <a:t>A classic algorithm for local alignment – Smith-Waterman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6063" y="3260508"/>
            <a:ext cx="81167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7375E"/>
                </a:solidFill>
              </a:rPr>
              <a:t>Smith–Waterman (SW)</a:t>
            </a:r>
            <a:endParaRPr lang="en-US" sz="2400" dirty="0"/>
          </a:p>
          <a:p>
            <a:r>
              <a:rPr lang="en-US" sz="2400" dirty="0"/>
              <a:t>Using </a:t>
            </a:r>
            <a:r>
              <a:rPr lang="en-US" sz="2400" u="sng" dirty="0"/>
              <a:t>dynamic programming </a:t>
            </a:r>
            <a:r>
              <a:rPr lang="en-US" sz="2400" dirty="0"/>
              <a:t>to find the best local alignment(s)  between two sequences with respect to a scoring scheme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755901" y="1049495"/>
            <a:ext cx="553296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7F7F7F"/>
                </a:solidFill>
                <a:latin typeface="Courier New" charset="0"/>
              </a:rPr>
              <a:t>C</a:t>
            </a:r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sz="2400" b="1" dirty="0">
                <a:solidFill>
                  <a:srgbClr val="7F7F7F"/>
                </a:solidFill>
                <a:latin typeface="Courier New" charset="0"/>
              </a:rPr>
              <a:t>T  G  T 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charset="0"/>
              </a:rPr>
              <a:t>T  G  C  T  G 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C</a:t>
            </a:r>
          </a:p>
          <a:p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             </a:t>
            </a:r>
            <a:r>
              <a:rPr lang="en-US" sz="2400" b="1" dirty="0">
                <a:solidFill>
                  <a:srgbClr val="376092"/>
                </a:solidFill>
                <a:latin typeface="Courier New" charset="0"/>
              </a:rPr>
              <a:t>T  G  C  T  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6063" y="1180187"/>
            <a:ext cx="2153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Local alignment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14345" y="2123085"/>
            <a:ext cx="7532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List all possible alignments and to find the winner with the highest score?</a:t>
            </a:r>
          </a:p>
        </p:txBody>
      </p:sp>
    </p:spTree>
    <p:extLst>
      <p:ext uri="{BB962C8B-B14F-4D97-AF65-F5344CB8AC3E}">
        <p14:creationId xmlns:p14="http://schemas.microsoft.com/office/powerpoint/2010/main" val="314014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CFDB-C837-A210-A89A-008C1C769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9066"/>
            <a:ext cx="8229600" cy="772987"/>
          </a:xfrm>
        </p:spPr>
        <p:txBody>
          <a:bodyPr>
            <a:normAutofit/>
          </a:bodyPr>
          <a:lstStyle/>
          <a:p>
            <a:r>
              <a:rPr lang="en-US" sz="3200" dirty="0"/>
              <a:t>Alignment with no gaps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AFFC4-5C46-FA3B-C617-1027D9A8A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1320"/>
            <a:ext cx="8229600" cy="11175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urier New" charset="0"/>
              </a:rPr>
              <a:t>C  T  G  T  T  G  C  T  G  C</a:t>
            </a:r>
          </a:p>
          <a:p>
            <a:pPr marL="0" indent="0" algn="ctr"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charset="0"/>
              </a:rPr>
              <a:t>C  T  </a:t>
            </a:r>
            <a:r>
              <a:rPr lang="en-US" sz="2800" dirty="0">
                <a:solidFill>
                  <a:srgbClr val="FF0000"/>
                </a:solidFill>
                <a:latin typeface="Courier New" charset="0"/>
              </a:rPr>
              <a:t>C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charset="0"/>
              </a:rPr>
              <a:t>  T  T  G  C  T  G  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F377E-920F-B4B9-2B76-54083B4AB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2416EFF-4C70-1D98-ED17-721A420C9FD0}"/>
              </a:ext>
            </a:extLst>
          </p:cNvPr>
          <p:cNvSpPr txBox="1">
            <a:spLocks/>
          </p:cNvSpPr>
          <p:nvPr/>
        </p:nvSpPr>
        <p:spPr>
          <a:xfrm>
            <a:off x="457200" y="2313067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Alignment with gaps – dynamic alignment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070D32-4B85-7681-B7AF-534E4E4F9FE1}"/>
              </a:ext>
            </a:extLst>
          </p:cNvPr>
          <p:cNvSpPr txBox="1">
            <a:spLocks/>
          </p:cNvSpPr>
          <p:nvPr/>
        </p:nvSpPr>
        <p:spPr>
          <a:xfrm>
            <a:off x="457200" y="3127070"/>
            <a:ext cx="8229600" cy="1760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urier New" charset="0"/>
              </a:rPr>
              <a:t>C  T  G  T  T  G  C  T  G  C</a:t>
            </a:r>
          </a:p>
          <a:p>
            <a:pPr marL="0" indent="0" algn="ctr"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charset="0"/>
              </a:rPr>
              <a:t>C  T  </a:t>
            </a:r>
            <a:r>
              <a:rPr lang="en-US" sz="2800" dirty="0">
                <a:solidFill>
                  <a:srgbClr val="FF0000"/>
                </a:solidFill>
                <a:latin typeface="Courier New" charset="0"/>
              </a:rPr>
              <a:t>C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charset="0"/>
              </a:rPr>
              <a:t>  T  -  G  C  T  G  C</a:t>
            </a:r>
          </a:p>
          <a:p>
            <a:pPr marL="0" indent="0" algn="ctr"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charset="0"/>
              </a:rPr>
              <a:t>C  T  </a:t>
            </a:r>
            <a:r>
              <a:rPr lang="en-US" sz="2800" dirty="0">
                <a:solidFill>
                  <a:srgbClr val="FF0000"/>
                </a:solidFill>
                <a:latin typeface="Courier New" charset="0"/>
              </a:rPr>
              <a:t>C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charset="0"/>
              </a:rPr>
              <a:t>  T  G  -  C  T  G  C</a:t>
            </a:r>
          </a:p>
        </p:txBody>
      </p:sp>
    </p:spTree>
    <p:extLst>
      <p:ext uri="{BB962C8B-B14F-4D97-AF65-F5344CB8AC3E}">
        <p14:creationId xmlns:p14="http://schemas.microsoft.com/office/powerpoint/2010/main" val="2954171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8242"/>
            <a:ext cx="7772400" cy="668105"/>
          </a:xfrm>
        </p:spPr>
        <p:txBody>
          <a:bodyPr/>
          <a:lstStyle/>
          <a:p>
            <a:r>
              <a:rPr lang="en-US" dirty="0"/>
              <a:t>SW example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991" y="1392391"/>
            <a:ext cx="4163829" cy="20729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Scoring rule:</a:t>
            </a:r>
          </a:p>
          <a:p>
            <a:pPr marL="0" indent="0">
              <a:buNone/>
            </a:pPr>
            <a:r>
              <a:rPr lang="en-US" sz="2000" dirty="0"/>
              <a:t>match +1; mismatch -1; gap -2 (</a:t>
            </a:r>
            <a:r>
              <a:rPr lang="en-US" sz="2000" i="1" dirty="0" err="1"/>
              <a:t>γ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228600" indent="-228600">
              <a:buFontTx/>
              <a:buAutoNum type="arabicPeriod"/>
            </a:pPr>
            <a:r>
              <a:rPr lang="en-US" sz="2000" dirty="0"/>
              <a:t>Initialize top row and leftmost column to zero.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454111"/>
              </p:ext>
            </p:extLst>
          </p:nvPr>
        </p:nvGraphicFramePr>
        <p:xfrm>
          <a:off x="4380499" y="1026004"/>
          <a:ext cx="4542736" cy="3991207"/>
        </p:xfrm>
        <a:graphic>
          <a:graphicData uri="http://schemas.openxmlformats.org/drawingml/2006/table">
            <a:tbl>
              <a:tblPr/>
              <a:tblGrid>
                <a:gridCol w="412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47115"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i</a:t>
                      </a:r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17375E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17375E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17375E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17375E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17375E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17375E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17375E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17375E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819829" y="682073"/>
            <a:ext cx="32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62928" y="2991983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t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71082" y="492148"/>
            <a:ext cx="808858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Question: to find the optimal local alignments between s and t.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s: CTGTTGCT  t: ATGCTGCA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55E2A0-914D-ADF2-CF90-00B70410099B}"/>
              </a:ext>
            </a:extLst>
          </p:cNvPr>
          <p:cNvSpPr txBox="1"/>
          <p:nvPr/>
        </p:nvSpPr>
        <p:spPr>
          <a:xfrm>
            <a:off x="316256" y="4435908"/>
            <a:ext cx="3789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hlinkClick r:id="rId3"/>
              </a:rPr>
              <a:t>http://rna.informatik.uni-freiburg.de/Teaching/index.jsp?toolName=Smith-Waterman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983453749"/>
      </p:ext>
    </p:extLst>
  </p:cSld>
  <p:clrMapOvr>
    <a:masterClrMapping/>
  </p:clrMapOvr>
  <p:transition advTm="32384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12" y="-31452"/>
            <a:ext cx="7772400" cy="668105"/>
          </a:xfrm>
        </p:spPr>
        <p:txBody>
          <a:bodyPr/>
          <a:lstStyle/>
          <a:p>
            <a:r>
              <a:rPr lang="en-US" dirty="0"/>
              <a:t>SW example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932" y="1240982"/>
            <a:ext cx="4240888" cy="182243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Scoring rule:</a:t>
            </a:r>
          </a:p>
          <a:p>
            <a:pPr marL="0" indent="0">
              <a:buNone/>
            </a:pPr>
            <a:r>
              <a:rPr lang="en-US" sz="2200" dirty="0"/>
              <a:t>match +1; mismatch -1; gap -2 (</a:t>
            </a:r>
            <a:r>
              <a:rPr lang="en-US" sz="2200" i="1" dirty="0" err="1"/>
              <a:t>γ</a:t>
            </a:r>
            <a:r>
              <a:rPr lang="en-US" sz="2200" dirty="0"/>
              <a:t>)</a:t>
            </a:r>
          </a:p>
          <a:p>
            <a:pPr marL="228600" indent="-228600">
              <a:buFontTx/>
              <a:buAutoNum type="arabicPeriod"/>
            </a:pP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Initialize top row and leftmost column to zero.</a:t>
            </a:r>
          </a:p>
          <a:p>
            <a:pPr marL="228600" indent="-228600">
              <a:buFontTx/>
              <a:buAutoNum type="arabicPeriod"/>
            </a:pPr>
            <a:r>
              <a:rPr lang="en-US" sz="2000" dirty="0"/>
              <a:t>Fill in the table using the following formula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008915"/>
              </p:ext>
            </p:extLst>
          </p:nvPr>
        </p:nvGraphicFramePr>
        <p:xfrm>
          <a:off x="4380499" y="1079797"/>
          <a:ext cx="4542736" cy="3991207"/>
        </p:xfrm>
        <a:graphic>
          <a:graphicData uri="http://schemas.openxmlformats.org/drawingml/2006/table">
            <a:tbl>
              <a:tblPr/>
              <a:tblGrid>
                <a:gridCol w="412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47115"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i</a:t>
                      </a:r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3991209"/>
              </p:ext>
            </p:extLst>
          </p:nvPr>
        </p:nvGraphicFramePr>
        <p:xfrm>
          <a:off x="215126" y="3885901"/>
          <a:ext cx="3387729" cy="104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82900" imgH="1028700" progId="Equation.3">
                  <p:embed/>
                </p:oleObj>
              </mc:Choice>
              <mc:Fallback>
                <p:oleObj name="Equation" r:id="rId3" imgW="2882900" imgH="1028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126" y="3885901"/>
                        <a:ext cx="3387729" cy="104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102146"/>
              </p:ext>
            </p:extLst>
          </p:nvPr>
        </p:nvGraphicFramePr>
        <p:xfrm>
          <a:off x="1444483" y="2886374"/>
          <a:ext cx="1982206" cy="8502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1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144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/>
                        <a:t>i</a:t>
                      </a:r>
                      <a:r>
                        <a:rPr lang="en-US" sz="1600" i="0" dirty="0"/>
                        <a:t>-1</a:t>
                      </a:r>
                      <a:r>
                        <a:rPr lang="en-US" sz="1600" i="1" dirty="0"/>
                        <a:t>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-1]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/>
                        <a:t>i</a:t>
                      </a:r>
                      <a:r>
                        <a:rPr lang="en-US" sz="1600" i="0" dirty="0"/>
                        <a:t>-1,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14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 err="1"/>
                        <a:t>i</a:t>
                      </a:r>
                      <a:r>
                        <a:rPr lang="en-US" sz="1600" i="0" dirty="0"/>
                        <a:t>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-1]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 err="1"/>
                        <a:t>i</a:t>
                      </a:r>
                      <a:r>
                        <a:rPr lang="en-US" sz="1600" i="0" dirty="0"/>
                        <a:t>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819829" y="753799"/>
            <a:ext cx="32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62928" y="3045776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t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204736" y="502318"/>
            <a:ext cx="808858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Question: to find the optimal local alignments between s and t.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s: CTGTTGCT t: ATGCTGCA</a:t>
            </a:r>
          </a:p>
        </p:txBody>
      </p:sp>
    </p:spTree>
    <p:extLst>
      <p:ext uri="{BB962C8B-B14F-4D97-AF65-F5344CB8AC3E}">
        <p14:creationId xmlns:p14="http://schemas.microsoft.com/office/powerpoint/2010/main" val="765404031"/>
      </p:ext>
    </p:extLst>
  </p:cSld>
  <p:clrMapOvr>
    <a:masterClrMapping/>
  </p:clrMapOvr>
  <p:transition advTm="32384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6282-C7CF-CF44-A8DE-9B4E2A02B0DD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12" y="58197"/>
            <a:ext cx="7772400" cy="668105"/>
          </a:xfrm>
        </p:spPr>
        <p:txBody>
          <a:bodyPr/>
          <a:lstStyle/>
          <a:p>
            <a:r>
              <a:rPr lang="en-US" dirty="0"/>
              <a:t>SW example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091" y="1279159"/>
            <a:ext cx="4265408" cy="179623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Scoring rule:</a:t>
            </a:r>
          </a:p>
          <a:p>
            <a:pPr marL="0" indent="0">
              <a:buNone/>
            </a:pPr>
            <a:r>
              <a:rPr lang="en-US" sz="2200" dirty="0"/>
              <a:t>match +1; mismatch -1; gap -2 (</a:t>
            </a:r>
            <a:r>
              <a:rPr lang="en-US" sz="2200" i="1" dirty="0" err="1"/>
              <a:t>γ</a:t>
            </a:r>
            <a:r>
              <a:rPr lang="en-US" sz="2200" dirty="0"/>
              <a:t>)</a:t>
            </a:r>
          </a:p>
          <a:p>
            <a:pPr marL="228600" indent="-228600">
              <a:buFontTx/>
              <a:buAutoNum type="arabicPeriod"/>
            </a:pP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Initialize top row and leftmost column to zero.</a:t>
            </a:r>
          </a:p>
          <a:p>
            <a:pPr marL="228600" indent="-228600">
              <a:buFontTx/>
              <a:buAutoNum type="arabicPeriod"/>
            </a:pPr>
            <a:r>
              <a:rPr lang="en-US" sz="2000" dirty="0"/>
              <a:t>Fill in the table using the following formula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990976"/>
              </p:ext>
            </p:extLst>
          </p:nvPr>
        </p:nvGraphicFramePr>
        <p:xfrm>
          <a:off x="4380499" y="1079795"/>
          <a:ext cx="4542736" cy="3991207"/>
        </p:xfrm>
        <a:graphic>
          <a:graphicData uri="http://schemas.openxmlformats.org/drawingml/2006/table">
            <a:tbl>
              <a:tblPr/>
              <a:tblGrid>
                <a:gridCol w="412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47115"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i</a:t>
                      </a:r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981996"/>
              </p:ext>
            </p:extLst>
          </p:nvPr>
        </p:nvGraphicFramePr>
        <p:xfrm>
          <a:off x="220765" y="3985369"/>
          <a:ext cx="3387729" cy="104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82900" imgH="1028700" progId="Equation.3">
                  <p:embed/>
                </p:oleObj>
              </mc:Choice>
              <mc:Fallback>
                <p:oleObj name="Equation" r:id="rId3" imgW="2882900" imgH="1028700" progId="Equation.3">
                  <p:embed/>
                  <p:pic>
                    <p:nvPicPr>
                      <p:cNvPr id="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65" y="3985369"/>
                        <a:ext cx="3387729" cy="104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209133"/>
              </p:ext>
            </p:extLst>
          </p:nvPr>
        </p:nvGraphicFramePr>
        <p:xfrm>
          <a:off x="1434093" y="2896459"/>
          <a:ext cx="1982206" cy="976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1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8208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/>
                        <a:t>i</a:t>
                      </a:r>
                      <a:r>
                        <a:rPr lang="en-US" sz="1600" i="0" dirty="0"/>
                        <a:t>-1</a:t>
                      </a:r>
                      <a:r>
                        <a:rPr lang="en-US" sz="1600" i="1" dirty="0"/>
                        <a:t>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-1]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/>
                        <a:t>i</a:t>
                      </a:r>
                      <a:r>
                        <a:rPr lang="en-US" sz="1600" i="0" dirty="0"/>
                        <a:t>-1,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20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 err="1"/>
                        <a:t>i</a:t>
                      </a:r>
                      <a:r>
                        <a:rPr lang="en-US" sz="1600" i="0" dirty="0"/>
                        <a:t>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-1]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 err="1"/>
                        <a:t>i</a:t>
                      </a:r>
                      <a:r>
                        <a:rPr lang="en-US" sz="1600" i="0" dirty="0"/>
                        <a:t>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819829" y="753796"/>
            <a:ext cx="32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62928" y="3045774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t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15091" y="531496"/>
            <a:ext cx="808858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Question: to find the optimal local alignments between s and t.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s: CTGTTGCT t: ATGCTGCA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C29EFF-AE8A-9294-0648-AE91A90D96A6}"/>
              </a:ext>
            </a:extLst>
          </p:cNvPr>
          <p:cNvSpPr/>
          <p:nvPr/>
        </p:nvSpPr>
        <p:spPr>
          <a:xfrm>
            <a:off x="5187298" y="1751221"/>
            <a:ext cx="863125" cy="806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86206"/>
      </p:ext>
    </p:extLst>
  </p:cSld>
  <p:clrMapOvr>
    <a:masterClrMapping/>
  </p:clrMapOvr>
  <p:transition advTm="32384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6282-C7CF-CF44-A8DE-9B4E2A02B0DD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12" y="76124"/>
            <a:ext cx="7772400" cy="668105"/>
          </a:xfrm>
        </p:spPr>
        <p:txBody>
          <a:bodyPr/>
          <a:lstStyle/>
          <a:p>
            <a:r>
              <a:rPr lang="en-US" dirty="0"/>
              <a:t>SW example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8878" y="982795"/>
            <a:ext cx="4287575" cy="17363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Scoring rule:</a:t>
            </a:r>
          </a:p>
          <a:p>
            <a:pPr marL="0" indent="0">
              <a:buNone/>
            </a:pPr>
            <a:r>
              <a:rPr lang="en-US" dirty="0"/>
              <a:t>match +1; mismatch -1; gap -2 (</a:t>
            </a:r>
            <a:r>
              <a:rPr lang="en-US" i="1" dirty="0" err="1"/>
              <a:t>γ</a:t>
            </a:r>
            <a:r>
              <a:rPr lang="en-US" dirty="0"/>
              <a:t>)</a:t>
            </a:r>
          </a:p>
          <a:p>
            <a:pPr marL="228600" indent="-228600">
              <a:buFontTx/>
              <a:buAutoNum type="arabicPeriod"/>
            </a:pP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Initialize top row and leftmost column to zero.</a:t>
            </a:r>
          </a:p>
          <a:p>
            <a:pPr marL="228600" indent="-228600">
              <a:buFontTx/>
              <a:buAutoNum type="arabicPeriod"/>
            </a:pPr>
            <a:r>
              <a:rPr lang="en-US" sz="2000" dirty="0"/>
              <a:t>Fill in the table using the following formula</a:t>
            </a:r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5957947"/>
              </p:ext>
            </p:extLst>
          </p:nvPr>
        </p:nvGraphicFramePr>
        <p:xfrm>
          <a:off x="168878" y="3763038"/>
          <a:ext cx="3387729" cy="104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82900" imgH="1028700" progId="Equation.3">
                  <p:embed/>
                </p:oleObj>
              </mc:Choice>
              <mc:Fallback>
                <p:oleObj name="Equation" r:id="rId3" imgW="2882900" imgH="1028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878" y="3763038"/>
                        <a:ext cx="3387729" cy="104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682322"/>
              </p:ext>
            </p:extLst>
          </p:nvPr>
        </p:nvGraphicFramePr>
        <p:xfrm>
          <a:off x="1599195" y="2646672"/>
          <a:ext cx="1982206" cy="8700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1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5002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/>
                        <a:t>i</a:t>
                      </a:r>
                      <a:r>
                        <a:rPr lang="en-US" sz="1600" i="0" dirty="0"/>
                        <a:t>-1</a:t>
                      </a:r>
                      <a:r>
                        <a:rPr lang="en-US" sz="1600" i="1" dirty="0"/>
                        <a:t>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-1]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/>
                        <a:t>i</a:t>
                      </a:r>
                      <a:r>
                        <a:rPr lang="en-US" sz="1600" i="0" dirty="0"/>
                        <a:t>-1,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00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 err="1"/>
                        <a:t>i</a:t>
                      </a:r>
                      <a:r>
                        <a:rPr lang="en-US" sz="1600" i="0" dirty="0"/>
                        <a:t>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-1]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 err="1"/>
                        <a:t>i</a:t>
                      </a:r>
                      <a:r>
                        <a:rPr lang="en-US" sz="1600" i="0" dirty="0"/>
                        <a:t>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932071"/>
              </p:ext>
            </p:extLst>
          </p:nvPr>
        </p:nvGraphicFramePr>
        <p:xfrm>
          <a:off x="4380499" y="810105"/>
          <a:ext cx="4542736" cy="3991207"/>
        </p:xfrm>
        <a:graphic>
          <a:graphicData uri="http://schemas.openxmlformats.org/drawingml/2006/table">
            <a:tbl>
              <a:tblPr/>
              <a:tblGrid>
                <a:gridCol w="412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47115"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i</a:t>
                      </a:r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0940300"/>
              </p:ext>
            </p:extLst>
          </p:nvPr>
        </p:nvGraphicFramePr>
        <p:xfrm>
          <a:off x="1157324" y="169948"/>
          <a:ext cx="112921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73100" imgH="241300" progId="Equation.3">
                  <p:embed/>
                </p:oleObj>
              </mc:Choice>
              <mc:Fallback>
                <p:oleObj name="Equation" r:id="rId5" imgW="6731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57324" y="169948"/>
                        <a:ext cx="1129215" cy="404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35188" y="3703770"/>
            <a:ext cx="5936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0 - 1</a:t>
            </a:r>
          </a:p>
          <a:p>
            <a:r>
              <a:rPr lang="en-US" dirty="0">
                <a:solidFill>
                  <a:srgbClr val="FF0000"/>
                </a:solidFill>
              </a:rPr>
              <a:t>0 - 2</a:t>
            </a:r>
          </a:p>
          <a:p>
            <a:r>
              <a:rPr lang="en-US" dirty="0">
                <a:solidFill>
                  <a:srgbClr val="FF0000"/>
                </a:solidFill>
              </a:rPr>
              <a:t>0 - 2</a:t>
            </a:r>
          </a:p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19829" y="496803"/>
            <a:ext cx="32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62928" y="2788784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460338026"/>
      </p:ext>
    </p:extLst>
  </p:cSld>
  <p:clrMapOvr>
    <a:masterClrMapping/>
  </p:clrMapOvr>
  <p:transition advTm="32384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03782" y="1337076"/>
            <a:ext cx="4720993" cy="2655056"/>
          </a:xfrm>
        </p:spPr>
        <p:txBody>
          <a:bodyPr>
            <a:normAutofit/>
          </a:bodyPr>
          <a:lstStyle/>
          <a:p>
            <a:r>
              <a:rPr lang="en-US" sz="2800" dirty="0"/>
              <a:t>Alignment overview</a:t>
            </a:r>
          </a:p>
          <a:p>
            <a:r>
              <a:rPr lang="en-US" sz="2800" dirty="0"/>
              <a:t>Dot plot</a:t>
            </a:r>
          </a:p>
          <a:p>
            <a:r>
              <a:rPr lang="en-US" sz="2800" dirty="0"/>
              <a:t>Dynamic alignment</a:t>
            </a:r>
          </a:p>
          <a:p>
            <a:pPr marL="0" indent="0">
              <a:buNone/>
            </a:pPr>
            <a:r>
              <a:rPr lang="en-US" sz="2800" dirty="0"/>
              <a:t>(example: local alignment)</a:t>
            </a:r>
          </a:p>
          <a:p>
            <a:r>
              <a:rPr lang="en-US" sz="2800" dirty="0"/>
              <a:t>BLAST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87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6282-C7CF-CF44-A8DE-9B4E2A02B0DD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12" y="58195"/>
            <a:ext cx="7772400" cy="668105"/>
          </a:xfrm>
        </p:spPr>
        <p:txBody>
          <a:bodyPr/>
          <a:lstStyle/>
          <a:p>
            <a:r>
              <a:rPr lang="en-US" dirty="0"/>
              <a:t>SW example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8163" y="744535"/>
            <a:ext cx="4074785" cy="208666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Scoring rule:</a:t>
            </a:r>
          </a:p>
          <a:p>
            <a:pPr marL="0" indent="0">
              <a:buNone/>
            </a:pPr>
            <a:r>
              <a:rPr lang="en-US" dirty="0"/>
              <a:t>match +1; mismatch -1; gap -2 (</a:t>
            </a:r>
            <a:r>
              <a:rPr lang="en-US" i="1" dirty="0" err="1"/>
              <a:t>γ</a:t>
            </a:r>
            <a:r>
              <a:rPr lang="en-US" dirty="0"/>
              <a:t>)</a:t>
            </a:r>
          </a:p>
          <a:p>
            <a:pPr marL="228600" indent="-228600">
              <a:buFontTx/>
              <a:buAutoNum type="arabicPeriod"/>
            </a:pP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Initialize top row and leftmost column to zero.</a:t>
            </a:r>
          </a:p>
          <a:p>
            <a:pPr marL="228600" indent="-228600">
              <a:buFontTx/>
              <a:buAutoNum type="arabicPeriod"/>
            </a:pPr>
            <a:r>
              <a:rPr lang="en-US" sz="2000" dirty="0"/>
              <a:t>Fill in the table using the following formula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881718"/>
              </p:ext>
            </p:extLst>
          </p:nvPr>
        </p:nvGraphicFramePr>
        <p:xfrm>
          <a:off x="4488073" y="810105"/>
          <a:ext cx="4542736" cy="4042183"/>
        </p:xfrm>
        <a:graphic>
          <a:graphicData uri="http://schemas.openxmlformats.org/drawingml/2006/table">
            <a:tbl>
              <a:tblPr/>
              <a:tblGrid>
                <a:gridCol w="412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47115"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i</a:t>
                      </a:r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38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5696606"/>
              </p:ext>
            </p:extLst>
          </p:nvPr>
        </p:nvGraphicFramePr>
        <p:xfrm>
          <a:off x="414218" y="3802500"/>
          <a:ext cx="3387729" cy="104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82900" imgH="1028700" progId="Equation.3">
                  <p:embed/>
                </p:oleObj>
              </mc:Choice>
              <mc:Fallback>
                <p:oleObj name="Equation" r:id="rId3" imgW="2882900" imgH="1028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218" y="3802500"/>
                        <a:ext cx="3387729" cy="104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912515"/>
              </p:ext>
            </p:extLst>
          </p:nvPr>
        </p:nvGraphicFramePr>
        <p:xfrm>
          <a:off x="1644320" y="2726061"/>
          <a:ext cx="1982206" cy="976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1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8208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/>
                        <a:t>i</a:t>
                      </a:r>
                      <a:r>
                        <a:rPr lang="en-US" sz="1600" i="0" dirty="0"/>
                        <a:t>-1</a:t>
                      </a:r>
                      <a:r>
                        <a:rPr lang="en-US" sz="1600" i="1" dirty="0"/>
                        <a:t>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-1]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/>
                        <a:t>i</a:t>
                      </a:r>
                      <a:r>
                        <a:rPr lang="en-US" sz="1600" i="0" dirty="0"/>
                        <a:t>-1,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20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 err="1"/>
                        <a:t>i</a:t>
                      </a:r>
                      <a:r>
                        <a:rPr lang="en-US" sz="1600" i="0" dirty="0"/>
                        <a:t>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-1]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 err="1"/>
                        <a:t>i</a:t>
                      </a:r>
                      <a:r>
                        <a:rPr lang="en-US" sz="1600" i="0" dirty="0"/>
                        <a:t>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954615"/>
              </p:ext>
            </p:extLst>
          </p:nvPr>
        </p:nvGraphicFramePr>
        <p:xfrm>
          <a:off x="1023721" y="189840"/>
          <a:ext cx="112921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73100" imgH="241300" progId="Equation.3">
                  <p:embed/>
                </p:oleObj>
              </mc:Choice>
              <mc:Fallback>
                <p:oleObj name="Equation" r:id="rId5" imgW="6731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23721" y="189840"/>
                        <a:ext cx="1129215" cy="404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819829" y="363084"/>
            <a:ext cx="32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70502" y="2852284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875989112"/>
      </p:ext>
    </p:extLst>
  </p:cSld>
  <p:clrMapOvr>
    <a:masterClrMapping/>
  </p:clrMapOvr>
  <p:transition advTm="32384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24617" y="5499101"/>
            <a:ext cx="2133600" cy="365125"/>
          </a:xfrm>
        </p:spPr>
        <p:txBody>
          <a:bodyPr/>
          <a:lstStyle/>
          <a:p>
            <a:fld id="{33B56282-C7CF-CF44-A8DE-9B4E2A02B0DD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12" y="94055"/>
            <a:ext cx="7772400" cy="668105"/>
          </a:xfrm>
        </p:spPr>
        <p:txBody>
          <a:bodyPr/>
          <a:lstStyle/>
          <a:p>
            <a:r>
              <a:rPr lang="en-US" dirty="0"/>
              <a:t>SW example (cont.)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960839"/>
              </p:ext>
            </p:extLst>
          </p:nvPr>
        </p:nvGraphicFramePr>
        <p:xfrm>
          <a:off x="3505876" y="986412"/>
          <a:ext cx="4542736" cy="3991207"/>
        </p:xfrm>
        <a:graphic>
          <a:graphicData uri="http://schemas.openxmlformats.org/drawingml/2006/table">
            <a:tbl>
              <a:tblPr/>
              <a:tblGrid>
                <a:gridCol w="412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47115"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1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1" u="none" strike="noStrike" dirty="0" err="1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i</a:t>
                      </a:r>
                      <a:endParaRPr lang="en-US" sz="2300" b="0" i="1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76485" y="661327"/>
            <a:ext cx="808858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Question: to find the optimal local alignments between s and t.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s: CTGTTGCT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t: ATGCTGCA</a:t>
            </a:r>
          </a:p>
        </p:txBody>
      </p:sp>
    </p:spTree>
    <p:extLst>
      <p:ext uri="{BB962C8B-B14F-4D97-AF65-F5344CB8AC3E}">
        <p14:creationId xmlns:p14="http://schemas.microsoft.com/office/powerpoint/2010/main" val="552909321"/>
      </p:ext>
    </p:extLst>
  </p:cSld>
  <p:clrMapOvr>
    <a:masterClrMapping/>
  </p:clrMapOvr>
  <p:transition advTm="32384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12" y="76124"/>
            <a:ext cx="7772400" cy="668105"/>
          </a:xfrm>
        </p:spPr>
        <p:txBody>
          <a:bodyPr/>
          <a:lstStyle/>
          <a:p>
            <a:r>
              <a:rPr lang="en-US" dirty="0"/>
              <a:t>SW example (cont.)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270" y="1479688"/>
            <a:ext cx="4343399" cy="24980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To obtain the optimum local alignment,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1800" dirty="0"/>
              <a:t>Identify the highest scores in the matrix.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1800" dirty="0"/>
              <a:t>Then, go backwards to the cell with the highest score of the positions of (</a:t>
            </a:r>
            <a:r>
              <a:rPr lang="en-US" sz="1800" dirty="0" err="1"/>
              <a:t>i</a:t>
            </a:r>
            <a:r>
              <a:rPr lang="en-US" sz="1800" dirty="0"/>
              <a:t> − 1, j), (</a:t>
            </a:r>
            <a:r>
              <a:rPr lang="en-US" sz="1800" dirty="0" err="1"/>
              <a:t>i</a:t>
            </a:r>
            <a:r>
              <a:rPr lang="en-US" sz="1800" dirty="0"/>
              <a:t>, j − 1), and (</a:t>
            </a:r>
            <a:r>
              <a:rPr lang="en-US" sz="1800" dirty="0" err="1"/>
              <a:t>i</a:t>
            </a:r>
            <a:r>
              <a:rPr lang="en-US" sz="1800" dirty="0"/>
              <a:t> − 1, j − 1)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1800" dirty="0"/>
              <a:t>This procedure is repeated until a cell with zero value is reached.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928234"/>
              </p:ext>
            </p:extLst>
          </p:nvPr>
        </p:nvGraphicFramePr>
        <p:xfrm>
          <a:off x="4380499" y="1056630"/>
          <a:ext cx="4542736" cy="3991207"/>
        </p:xfrm>
        <a:graphic>
          <a:graphicData uri="http://schemas.openxmlformats.org/drawingml/2006/table">
            <a:tbl>
              <a:tblPr/>
              <a:tblGrid>
                <a:gridCol w="412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47115"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1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1" u="none" strike="noStrike" dirty="0" err="1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i</a:t>
                      </a:r>
                      <a:endParaRPr lang="en-US" sz="2300" b="0" i="1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20765" y="672141"/>
            <a:ext cx="808858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Question: to find the optimal local alignments between s and t.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s: CTGTTGCT    t: ATGCTGCA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107881" y="3563344"/>
            <a:ext cx="812802" cy="1151469"/>
            <a:chOff x="8107881" y="4097865"/>
            <a:chExt cx="812802" cy="1151469"/>
          </a:xfrm>
        </p:grpSpPr>
        <p:sp>
          <p:nvSpPr>
            <p:cNvPr id="3" name="Oval 2"/>
            <p:cNvSpPr/>
            <p:nvPr/>
          </p:nvSpPr>
          <p:spPr>
            <a:xfrm>
              <a:off x="8107881" y="4826000"/>
              <a:ext cx="389467" cy="423334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8531216" y="4097865"/>
              <a:ext cx="389467" cy="423334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" name="Straight Arrow Connector 4"/>
          <p:cNvCxnSpPr/>
          <p:nvPr/>
        </p:nvCxnSpPr>
        <p:spPr>
          <a:xfrm flipH="1" flipV="1">
            <a:off x="7947017" y="4200199"/>
            <a:ext cx="177798" cy="182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7591417" y="3861528"/>
            <a:ext cx="177798" cy="182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7176552" y="3488996"/>
            <a:ext cx="177798" cy="182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6770150" y="3124928"/>
            <a:ext cx="177798" cy="182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6355284" y="2752394"/>
            <a:ext cx="177798" cy="182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8404217" y="3497463"/>
            <a:ext cx="177798" cy="182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7989352" y="3124931"/>
            <a:ext cx="177798" cy="182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7582950" y="2760863"/>
            <a:ext cx="177798" cy="182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8546" y="4126652"/>
            <a:ext cx="17084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s: CTGTTGCT</a:t>
            </a:r>
          </a:p>
          <a:p>
            <a:r>
              <a:rPr lang="en-US" dirty="0">
                <a:latin typeface="Courier New"/>
                <a:cs typeface="Courier New"/>
              </a:rPr>
              <a:t>    ||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|</a:t>
            </a:r>
            <a:r>
              <a:rPr lang="en-US" dirty="0">
                <a:latin typeface="Courier New"/>
                <a:cs typeface="Courier New"/>
              </a:rPr>
              <a:t>|||</a:t>
            </a:r>
          </a:p>
          <a:p>
            <a:r>
              <a:rPr lang="en-US" dirty="0">
                <a:latin typeface="Courier New"/>
                <a:cs typeface="Courier New"/>
              </a:rPr>
              <a:t>t: ATGCTGCA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42970" y="4126652"/>
            <a:ext cx="21239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s: CTGTTGCT</a:t>
            </a:r>
          </a:p>
          <a:p>
            <a:r>
              <a:rPr lang="en-US" dirty="0">
                <a:latin typeface="Courier New"/>
                <a:cs typeface="Courier New"/>
              </a:rPr>
              <a:t>       ||||</a:t>
            </a:r>
          </a:p>
          <a:p>
            <a:r>
              <a:rPr lang="en-US" dirty="0">
                <a:latin typeface="Courier New"/>
                <a:cs typeface="Courier New"/>
              </a:rPr>
              <a:t>   t: ATGCTGCA</a:t>
            </a:r>
          </a:p>
        </p:txBody>
      </p:sp>
    </p:spTree>
    <p:extLst>
      <p:ext uri="{BB962C8B-B14F-4D97-AF65-F5344CB8AC3E}">
        <p14:creationId xmlns:p14="http://schemas.microsoft.com/office/powerpoint/2010/main" val="531701212"/>
      </p:ext>
    </p:extLst>
  </p:cSld>
  <p:clrMapOvr>
    <a:masterClrMapping/>
  </p:clrMapOvr>
  <p:transition advTm="3238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4564"/>
            <a:ext cx="8229600" cy="572001"/>
          </a:xfrm>
        </p:spPr>
        <p:txBody>
          <a:bodyPr>
            <a:normAutofit/>
          </a:bodyPr>
          <a:lstStyle/>
          <a:p>
            <a:r>
              <a:rPr lang="en-US" dirty="0"/>
              <a:t>Global alignment – Needleman-</a:t>
            </a:r>
            <a:r>
              <a:rPr lang="en-US" dirty="0" err="1"/>
              <a:t>Wunsch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9809" y="660035"/>
            <a:ext cx="8891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Global alignments attempt to optimally align the entire length of two sequences.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763346"/>
              </p:ext>
            </p:extLst>
          </p:nvPr>
        </p:nvGraphicFramePr>
        <p:xfrm>
          <a:off x="4799239" y="1221747"/>
          <a:ext cx="4098776" cy="3596791"/>
        </p:xfrm>
        <a:graphic>
          <a:graphicData uri="http://schemas.openxmlformats.org/drawingml/2006/table">
            <a:tbl>
              <a:tblPr/>
              <a:tblGrid>
                <a:gridCol w="372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26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26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26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26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26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26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261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261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261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26981"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i</a:t>
                      </a:r>
                      <a:endParaRPr lang="en-US" sz="18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-5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-10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-15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-20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-25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-30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-35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-40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-5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-2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-7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-17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-27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-37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-10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-7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-7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-17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-15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-7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-20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-25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-30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-35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46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-40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0" name="Text Box 115"/>
          <p:cNvSpPr txBox="1">
            <a:spLocks noChangeArrowheads="1"/>
          </p:cNvSpPr>
          <p:nvPr/>
        </p:nvSpPr>
        <p:spPr bwMode="auto">
          <a:xfrm>
            <a:off x="252527" y="1296460"/>
            <a:ext cx="454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000" dirty="0">
                <a:solidFill>
                  <a:srgbClr val="FF0000"/>
                </a:solidFill>
              </a:rPr>
              <a:t>+10 for match, -2 for mismatch, -5 for gap</a:t>
            </a:r>
          </a:p>
        </p:txBody>
      </p:sp>
      <p:graphicFrame>
        <p:nvGraphicFramePr>
          <p:cNvPr id="4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310506"/>
              </p:ext>
            </p:extLst>
          </p:nvPr>
        </p:nvGraphicFramePr>
        <p:xfrm>
          <a:off x="353396" y="2396094"/>
          <a:ext cx="4048895" cy="1113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03500" imgH="825500" progId="Equation.3">
                  <p:embed/>
                </p:oleObj>
              </mc:Choice>
              <mc:Fallback>
                <p:oleObj name="Equation" r:id="rId2" imgW="26035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396" y="2396094"/>
                        <a:ext cx="4048895" cy="11130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277814" y="1704745"/>
            <a:ext cx="18176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s: CTGTTGCT</a:t>
            </a:r>
          </a:p>
          <a:p>
            <a:r>
              <a:rPr lang="en-US" dirty="0">
                <a:latin typeface="Courier New"/>
                <a:cs typeface="Courier New"/>
              </a:rPr>
              <a:t>t: ATGCTGCA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47813" y="3769841"/>
            <a:ext cx="2401018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/>
                <a:cs typeface="Courier New"/>
              </a:rPr>
              <a:t>s: CTG-TTGCT</a:t>
            </a:r>
          </a:p>
          <a:p>
            <a:r>
              <a:rPr lang="en-US" sz="2400" dirty="0">
                <a:latin typeface="Courier New"/>
                <a:cs typeface="Courier New"/>
              </a:rPr>
              <a:t>    ||  |||</a:t>
            </a:r>
            <a:endParaRPr lang="en-US" sz="240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2400" dirty="0">
                <a:latin typeface="Courier New"/>
                <a:cs typeface="Courier New"/>
              </a:rPr>
              <a:t>t: ATGC-TGCA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8448322" y="4414908"/>
            <a:ext cx="162278" cy="154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8075788" y="4071545"/>
            <a:ext cx="162278" cy="154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7703255" y="3752312"/>
            <a:ext cx="162278" cy="154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7320843" y="3672220"/>
            <a:ext cx="16227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7238999" y="3410395"/>
            <a:ext cx="0" cy="154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6932788" y="3091912"/>
            <a:ext cx="162278" cy="154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6570134" y="2761712"/>
            <a:ext cx="162278" cy="154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6213121" y="2439979"/>
            <a:ext cx="162278" cy="154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5849055" y="2127871"/>
            <a:ext cx="162278" cy="154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893265" y="882044"/>
            <a:ext cx="324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/>
              <a:t>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02593" y="2976400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61846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BLAST (Basic Local Alignment Search Tool)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607" y="854262"/>
            <a:ext cx="8944785" cy="4083259"/>
          </a:xfrm>
        </p:spPr>
        <p:txBody>
          <a:bodyPr>
            <a:normAutofit/>
          </a:bodyPr>
          <a:lstStyle/>
          <a:p>
            <a:r>
              <a:rPr lang="en-US" dirty="0"/>
              <a:t>The classic algorithm, Smith–Waterman algorithm, optimizes the similar measure. It </a:t>
            </a:r>
            <a:r>
              <a:rPr lang="en-US" b="1" i="1" dirty="0"/>
              <a:t>ensured</a:t>
            </a:r>
            <a:r>
              <a:rPr lang="en-US" dirty="0"/>
              <a:t> the </a:t>
            </a:r>
            <a:r>
              <a:rPr lang="en-US" i="1" dirty="0"/>
              <a:t>best performance on accuracy </a:t>
            </a:r>
            <a:r>
              <a:rPr lang="en-US" dirty="0"/>
              <a:t>and the most precise results </a:t>
            </a:r>
            <a:r>
              <a:rPr lang="en-US" dirty="0">
                <a:solidFill>
                  <a:srgbClr val="FF0000"/>
                </a:solidFill>
              </a:rPr>
              <a:t>with respect to </a:t>
            </a:r>
            <a:r>
              <a:rPr lang="en-US" i="1" dirty="0">
                <a:solidFill>
                  <a:srgbClr val="FF0000"/>
                </a:solidFill>
              </a:rPr>
              <a:t>its scoring scheme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However, Smith–Waterman algorithm is </a:t>
            </a:r>
            <a:r>
              <a:rPr lang="en-US" i="1" dirty="0"/>
              <a:t>time-consuming </a:t>
            </a:r>
            <a:r>
              <a:rPr lang="en-US" dirty="0"/>
              <a:t>and computational burdensome. It is not practical to apply it to align a query sequence to a large database.</a:t>
            </a:r>
          </a:p>
          <a:p>
            <a:endParaRPr lang="en-US" dirty="0"/>
          </a:p>
          <a:p>
            <a:r>
              <a:rPr lang="en-US" i="1" dirty="0"/>
              <a:t>BLAST</a:t>
            </a:r>
            <a:r>
              <a:rPr lang="en-US" dirty="0"/>
              <a:t> emphasizes on speed to make the algorithm practical on huge genome databases.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40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336" y="4101976"/>
            <a:ext cx="8246531" cy="9918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Could you recall the procedure of a BLAST job to achieve the BLAST alignment results? And what does NCBI provide?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769" y="785719"/>
            <a:ext cx="5051750" cy="3263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505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BLAST+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0644" y="966772"/>
            <a:ext cx="80561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BLAST was first introduced by NCBI in 1989.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NCBI introduced BLAST+ in 2009, which is faster and allows more flexibility in output formats and in the search input.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It provides a variety of BLAST functions for both DNA and protein sequences.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3086817"/>
            <a:ext cx="1797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 example: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382810"/>
              </p:ext>
            </p:extLst>
          </p:nvPr>
        </p:nvGraphicFramePr>
        <p:xfrm>
          <a:off x="630644" y="3526802"/>
          <a:ext cx="8056155" cy="1214391"/>
        </p:xfrm>
        <a:graphic>
          <a:graphicData uri="http://schemas.openxmlformats.org/drawingml/2006/table">
            <a:tbl>
              <a:tblPr/>
              <a:tblGrid>
                <a:gridCol w="106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6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17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blastp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Traditional BLASTP to compare a protein query to a protein database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17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blastn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Traditional BLASTN requiring an exact match of 11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338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405"/>
            <a:ext cx="8229600" cy="579740"/>
          </a:xfrm>
        </p:spPr>
        <p:txBody>
          <a:bodyPr/>
          <a:lstStyle/>
          <a:p>
            <a:r>
              <a:rPr lang="en-US" dirty="0"/>
              <a:t>BLAST algorithm</a:t>
            </a:r>
          </a:p>
        </p:txBody>
      </p:sp>
      <p:sp>
        <p:nvSpPr>
          <p:cNvPr id="7" name="Rectangle 6"/>
          <p:cNvSpPr/>
          <p:nvPr/>
        </p:nvSpPr>
        <p:spPr>
          <a:xfrm>
            <a:off x="210185" y="642287"/>
            <a:ext cx="8933815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cs typeface="Courier New"/>
              </a:rPr>
              <a:t>1. Make k-tuple words (seeds) of the query sequence.</a:t>
            </a:r>
          </a:p>
          <a:p>
            <a:r>
              <a:rPr lang="en-US" dirty="0">
                <a:latin typeface="Courier New"/>
                <a:cs typeface="Courier New"/>
              </a:rPr>
              <a:t>CTGTTGCTCGTCTCGGGACTGT</a:t>
            </a:r>
          </a:p>
          <a:p>
            <a:r>
              <a:rPr lang="en-US" dirty="0">
                <a:latin typeface="Courier New"/>
                <a:cs typeface="Courier New"/>
              </a:rPr>
              <a:t>CTG</a:t>
            </a:r>
          </a:p>
          <a:p>
            <a:r>
              <a:rPr lang="en-US" dirty="0">
                <a:latin typeface="Courier New"/>
                <a:cs typeface="Courier New"/>
              </a:rPr>
              <a:t> TGT</a:t>
            </a:r>
          </a:p>
          <a:p>
            <a:r>
              <a:rPr lang="en-US" dirty="0">
                <a:latin typeface="Courier New"/>
                <a:cs typeface="Courier New"/>
              </a:rPr>
              <a:t>  GTT</a:t>
            </a:r>
          </a:p>
          <a:p>
            <a:r>
              <a:rPr lang="en-US" dirty="0">
                <a:latin typeface="Courier New"/>
                <a:cs typeface="Courier New"/>
              </a:rPr>
              <a:t>   …</a:t>
            </a:r>
          </a:p>
          <a:p>
            <a:r>
              <a:rPr lang="en-US" sz="2000" dirty="0">
                <a:cs typeface="Courier New"/>
              </a:rPr>
              <a:t>2. List possible matching words for </a:t>
            </a:r>
            <a:r>
              <a:rPr lang="en-US" sz="2000" b="1" dirty="0">
                <a:cs typeface="Courier New"/>
              </a:rPr>
              <a:t>each k-tuple word </a:t>
            </a:r>
            <a:r>
              <a:rPr lang="en-US" sz="2000" dirty="0">
                <a:cs typeface="Courier New"/>
              </a:rPr>
              <a:t>&amp; remove low-scoring words</a:t>
            </a:r>
          </a:p>
          <a:p>
            <a:r>
              <a:rPr lang="en-US" i="1" dirty="0">
                <a:latin typeface="Courier New"/>
                <a:cs typeface="Courier New"/>
              </a:rPr>
              <a:t>k</a:t>
            </a:r>
            <a:r>
              <a:rPr lang="en-US" dirty="0">
                <a:latin typeface="Courier New"/>
                <a:cs typeface="Courier New"/>
              </a:rPr>
              <a:t>	mismatch</a:t>
            </a:r>
          </a:p>
          <a:p>
            <a:r>
              <a:rPr lang="en-US" dirty="0">
                <a:latin typeface="Courier New"/>
                <a:cs typeface="Courier New"/>
              </a:rPr>
              <a:t>CTG 0</a:t>
            </a:r>
          </a:p>
          <a:p>
            <a:r>
              <a:rPr lang="en-US" dirty="0">
                <a:latin typeface="Courier New"/>
                <a:cs typeface="Courier New"/>
              </a:rPr>
              <a:t>ATG 1</a:t>
            </a:r>
          </a:p>
          <a:p>
            <a:r>
              <a:rPr lang="en-US" dirty="0">
                <a:latin typeface="Courier New"/>
                <a:cs typeface="Courier New"/>
              </a:rPr>
              <a:t>TTG 1  high-scoring words</a:t>
            </a:r>
          </a:p>
          <a:p>
            <a:r>
              <a:rPr lang="en-US" dirty="0">
                <a:latin typeface="Courier New"/>
                <a:cs typeface="Courier New"/>
              </a:rPr>
              <a:t>GTG 1</a:t>
            </a:r>
          </a:p>
          <a:p>
            <a:r>
              <a:rPr lang="en-US" dirty="0">
                <a:latin typeface="Courier New"/>
                <a:cs typeface="Courier New"/>
              </a:rPr>
              <a:t>CAG 1</a:t>
            </a:r>
          </a:p>
          <a:p>
            <a:r>
              <a:rPr lang="en-US" dirty="0">
                <a:latin typeface="Courier New"/>
                <a:cs typeface="Courier New"/>
              </a:rPr>
              <a:t>…</a:t>
            </a:r>
          </a:p>
          <a:p>
            <a:r>
              <a:rPr lang="en-US" dirty="0">
                <a:latin typeface="Courier New"/>
                <a:cs typeface="Courier New"/>
              </a:rPr>
              <a:t>AAG 2</a:t>
            </a:r>
          </a:p>
          <a:p>
            <a:r>
              <a:rPr lang="en-US" dirty="0">
                <a:latin typeface="Courier New"/>
                <a:cs typeface="Courier New"/>
              </a:rPr>
              <a:t>…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10185" y="4400190"/>
            <a:ext cx="1380067" cy="0"/>
          </a:xfrm>
          <a:prstGeom prst="line">
            <a:avLst/>
          </a:prstGeom>
          <a:ln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002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A9DD93-59E4-F5B5-74AA-53BE0F039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67493-7E93-261D-AC7E-9C1D2997C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8405"/>
            <a:ext cx="8229600" cy="579740"/>
          </a:xfrm>
        </p:spPr>
        <p:txBody>
          <a:bodyPr/>
          <a:lstStyle/>
          <a:p>
            <a:r>
              <a:rPr lang="en-US" dirty="0"/>
              <a:t>BLAST algorithm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5EF225-F7D4-7DEA-0218-8F0A7C637D35}"/>
              </a:ext>
            </a:extLst>
          </p:cNvPr>
          <p:cNvSpPr/>
          <p:nvPr/>
        </p:nvSpPr>
        <p:spPr>
          <a:xfrm>
            <a:off x="210185" y="642287"/>
            <a:ext cx="8933815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cs typeface="Courier New"/>
              </a:rPr>
              <a:t>3. Compare the high-scoring words to the database sequences to identify exact matches</a:t>
            </a:r>
          </a:p>
          <a:p>
            <a:r>
              <a:rPr lang="en-US" i="1" dirty="0">
                <a:latin typeface="Courier New"/>
                <a:cs typeface="Courier New"/>
              </a:rPr>
              <a:t>k</a:t>
            </a:r>
            <a:r>
              <a:rPr lang="en-US" dirty="0">
                <a:latin typeface="Courier New"/>
                <a:cs typeface="Courier New"/>
              </a:rPr>
              <a:t>	mismatch</a:t>
            </a:r>
          </a:p>
          <a:p>
            <a:r>
              <a:rPr lang="en-US" dirty="0">
                <a:latin typeface="Courier New"/>
                <a:cs typeface="Courier New"/>
              </a:rPr>
              <a:t>CTG 0</a:t>
            </a:r>
          </a:p>
          <a:p>
            <a:r>
              <a:rPr lang="en-US" dirty="0">
                <a:latin typeface="Courier New"/>
                <a:cs typeface="Courier New"/>
              </a:rPr>
              <a:t>ATG 1</a:t>
            </a:r>
          </a:p>
          <a:p>
            <a:r>
              <a:rPr lang="en-US" dirty="0">
                <a:latin typeface="Courier New"/>
                <a:cs typeface="Courier New"/>
              </a:rPr>
              <a:t>TTG 1  high-scoring words</a:t>
            </a:r>
          </a:p>
          <a:p>
            <a:r>
              <a:rPr lang="en-US" dirty="0">
                <a:latin typeface="Courier New"/>
                <a:cs typeface="Courier New"/>
              </a:rPr>
              <a:t>GTG 1</a:t>
            </a:r>
          </a:p>
          <a:p>
            <a:r>
              <a:rPr lang="en-US" dirty="0">
                <a:latin typeface="Courier New"/>
                <a:cs typeface="Courier New"/>
              </a:rPr>
              <a:t>CAG 1</a:t>
            </a:r>
          </a:p>
          <a:p>
            <a:r>
              <a:rPr lang="en-US" dirty="0">
                <a:latin typeface="Courier New"/>
                <a:cs typeface="Courier New"/>
              </a:rPr>
              <a:t>…</a:t>
            </a:r>
          </a:p>
          <a:p>
            <a:r>
              <a:rPr lang="en-US" dirty="0">
                <a:latin typeface="Courier New"/>
                <a:cs typeface="Courier New"/>
              </a:rPr>
              <a:t>AAG 2</a:t>
            </a:r>
          </a:p>
          <a:p>
            <a:r>
              <a:rPr lang="en-US" dirty="0">
                <a:latin typeface="Courier New"/>
                <a:cs typeface="Courier New"/>
              </a:rPr>
              <a:t>…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EE242B6-9152-D178-0C5A-E37BAE262AFC}"/>
              </a:ext>
            </a:extLst>
          </p:cNvPr>
          <p:cNvCxnSpPr/>
          <p:nvPr/>
        </p:nvCxnSpPr>
        <p:spPr>
          <a:xfrm>
            <a:off x="210185" y="2945454"/>
            <a:ext cx="1380067" cy="0"/>
          </a:xfrm>
          <a:prstGeom prst="line">
            <a:avLst/>
          </a:prstGeom>
          <a:ln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CDCF638-EE35-D6A9-FCD5-2EE2E15F9801}"/>
              </a:ext>
            </a:extLst>
          </p:cNvPr>
          <p:cNvGrpSpPr/>
          <p:nvPr/>
        </p:nvGrpSpPr>
        <p:grpSpPr>
          <a:xfrm>
            <a:off x="5567085" y="2896967"/>
            <a:ext cx="1811867" cy="481569"/>
            <a:chOff x="5672666" y="3983564"/>
            <a:chExt cx="1811867" cy="481569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5ABA826-BAAF-F04F-B1AB-BDD53312B6F6}"/>
                </a:ext>
              </a:extLst>
            </p:cNvPr>
            <p:cNvCxnSpPr/>
            <p:nvPr/>
          </p:nvCxnSpPr>
          <p:spPr>
            <a:xfrm>
              <a:off x="6654800" y="4146827"/>
              <a:ext cx="829733" cy="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D70011F-7B69-78DD-C0C4-C34F3826501C}"/>
                </a:ext>
              </a:extLst>
            </p:cNvPr>
            <p:cNvCxnSpPr/>
            <p:nvPr/>
          </p:nvCxnSpPr>
          <p:spPr>
            <a:xfrm flipH="1">
              <a:off x="5672666" y="4146827"/>
              <a:ext cx="618067" cy="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13BAF3D-CC56-5C70-6120-F65E7DA866FE}"/>
                </a:ext>
              </a:extLst>
            </p:cNvPr>
            <p:cNvCxnSpPr/>
            <p:nvPr/>
          </p:nvCxnSpPr>
          <p:spPr>
            <a:xfrm>
              <a:off x="5672666" y="3983564"/>
              <a:ext cx="0" cy="381000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2A97A8C-E843-96B5-C834-0B36C2685A5D}"/>
                </a:ext>
              </a:extLst>
            </p:cNvPr>
            <p:cNvCxnSpPr/>
            <p:nvPr/>
          </p:nvCxnSpPr>
          <p:spPr>
            <a:xfrm>
              <a:off x="7484532" y="3983564"/>
              <a:ext cx="0" cy="381000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478A530-CF74-BBB9-7BD2-8DB5AD213792}"/>
                </a:ext>
              </a:extLst>
            </p:cNvPr>
            <p:cNvSpPr txBox="1"/>
            <p:nvPr/>
          </p:nvSpPr>
          <p:spPr>
            <a:xfrm>
              <a:off x="6233971" y="4095801"/>
              <a:ext cx="5537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HSP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1062EF1-7190-01EE-8DA6-B3B7E9735D21}"/>
              </a:ext>
            </a:extLst>
          </p:cNvPr>
          <p:cNvGrpSpPr/>
          <p:nvPr/>
        </p:nvGrpSpPr>
        <p:grpSpPr>
          <a:xfrm>
            <a:off x="3771903" y="2249271"/>
            <a:ext cx="2641848" cy="622295"/>
            <a:chOff x="3877485" y="3335868"/>
            <a:chExt cx="2641848" cy="622295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4A13417-2A49-E938-62E7-CD896E440B49}"/>
                </a:ext>
              </a:extLst>
            </p:cNvPr>
            <p:cNvCxnSpPr/>
            <p:nvPr/>
          </p:nvCxnSpPr>
          <p:spPr>
            <a:xfrm>
              <a:off x="6392333" y="3708399"/>
              <a:ext cx="0" cy="249764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85FCCAA-B827-C727-A95A-B3E330844228}"/>
                </a:ext>
              </a:extLst>
            </p:cNvPr>
            <p:cNvCxnSpPr/>
            <p:nvPr/>
          </p:nvCxnSpPr>
          <p:spPr>
            <a:xfrm>
              <a:off x="6451600" y="3335868"/>
              <a:ext cx="0" cy="431800"/>
            </a:xfrm>
            <a:prstGeom prst="straightConnector1">
              <a:avLst/>
            </a:prstGeom>
            <a:ln>
              <a:solidFill>
                <a:srgbClr val="7F7F7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ABD827A-C5A7-C3D3-823D-EE0A177B3CB9}"/>
                </a:ext>
              </a:extLst>
            </p:cNvPr>
            <p:cNvCxnSpPr>
              <a:cxnSpLocks/>
            </p:cNvCxnSpPr>
            <p:nvPr/>
          </p:nvCxnSpPr>
          <p:spPr>
            <a:xfrm>
              <a:off x="3877485" y="3352802"/>
              <a:ext cx="2565648" cy="0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C8AFEB7-F55F-B8C7-ACC4-D8067B85409C}"/>
                </a:ext>
              </a:extLst>
            </p:cNvPr>
            <p:cNvCxnSpPr/>
            <p:nvPr/>
          </p:nvCxnSpPr>
          <p:spPr>
            <a:xfrm>
              <a:off x="6519333" y="3708399"/>
              <a:ext cx="0" cy="249764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DCF3A26-38AF-7C5D-62C2-4C26460CB124}"/>
              </a:ext>
            </a:extLst>
          </p:cNvPr>
          <p:cNvGrpSpPr/>
          <p:nvPr/>
        </p:nvGrpSpPr>
        <p:grpSpPr>
          <a:xfrm>
            <a:off x="4788151" y="2367808"/>
            <a:ext cx="3862284" cy="406394"/>
            <a:chOff x="4893733" y="3454406"/>
            <a:chExt cx="3862284" cy="40639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937994-B69E-9B78-F048-1AE569835916}"/>
                </a:ext>
              </a:extLst>
            </p:cNvPr>
            <p:cNvCxnSpPr/>
            <p:nvPr/>
          </p:nvCxnSpPr>
          <p:spPr>
            <a:xfrm>
              <a:off x="4893733" y="3860800"/>
              <a:ext cx="3666067" cy="0"/>
            </a:xfrm>
            <a:prstGeom prst="line">
              <a:avLst/>
            </a:prstGeom>
            <a:ln w="57150" cmpd="sng"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19CFD24-2A15-DF3C-1EEE-C95C1F9EDF26}"/>
                </a:ext>
              </a:extLst>
            </p:cNvPr>
            <p:cNvSpPr txBox="1"/>
            <p:nvPr/>
          </p:nvSpPr>
          <p:spPr>
            <a:xfrm>
              <a:off x="6745431" y="3454406"/>
              <a:ext cx="2010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Database sequence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260218-5264-3B5F-23DE-EDC223BC5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84AA9B-ED67-8D2A-AB7B-5D1E71138BA4}"/>
              </a:ext>
            </a:extLst>
          </p:cNvPr>
          <p:cNvSpPr txBox="1"/>
          <p:nvPr/>
        </p:nvSpPr>
        <p:spPr>
          <a:xfrm>
            <a:off x="210185" y="3931240"/>
            <a:ext cx="8136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cs typeface="Courier New"/>
              </a:rPr>
              <a:t>4. Extend the exact matches to both directions on the database sequences to obtain high-scoring segment pairs (HSPs)</a:t>
            </a:r>
          </a:p>
        </p:txBody>
      </p:sp>
    </p:spTree>
    <p:extLst>
      <p:ext uri="{BB962C8B-B14F-4D97-AF65-F5344CB8AC3E}">
        <p14:creationId xmlns:p14="http://schemas.microsoft.com/office/powerpoint/2010/main" val="3444612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based BLAST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268" y="1028224"/>
            <a:ext cx="7755464" cy="39092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Step 1:</a:t>
            </a:r>
          </a:p>
          <a:p>
            <a:r>
              <a:rPr lang="en-US" dirty="0"/>
              <a:t>Computer/server</a:t>
            </a:r>
          </a:p>
          <a:p>
            <a:r>
              <a:rPr lang="en-US" dirty="0"/>
              <a:t>Install the “BLAST+” software package</a:t>
            </a:r>
          </a:p>
          <a:p>
            <a:r>
              <a:rPr lang="en-US" dirty="0"/>
              <a:t>Make databases of collected sequences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Step 2:</a:t>
            </a:r>
          </a:p>
          <a:p>
            <a:pPr marL="0" indent="0">
              <a:buNone/>
            </a:pPr>
            <a:r>
              <a:rPr lang="en-US" dirty="0"/>
              <a:t>Run BLAST searching with your query sequences on the server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22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149" y="1093155"/>
            <a:ext cx="7946024" cy="7700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Sequence alignment is the approach of comparing sequences of nucleotides or amino acids to identify regions of similarity.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04900" y="2266950"/>
            <a:ext cx="681468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Applications:</a:t>
            </a:r>
          </a:p>
          <a:p>
            <a:pPr marL="457200" indent="-457200">
              <a:buAutoNum type="arabicPeriod"/>
            </a:pPr>
            <a:r>
              <a:rPr lang="en-US" sz="2400" dirty="0"/>
              <a:t>Measure </a:t>
            </a:r>
            <a:r>
              <a:rPr lang="en-US" sz="2400" dirty="0">
                <a:latin typeface="Calibri" charset="0"/>
              </a:rPr>
              <a:t>relatedness between sequences</a:t>
            </a:r>
          </a:p>
          <a:p>
            <a:pPr marL="457200" indent="-457200">
              <a:buAutoNum type="arabicPeriod"/>
            </a:pPr>
            <a:r>
              <a:rPr lang="en-US" sz="2400" dirty="0"/>
              <a:t>Identify homologous genes or duplication regions</a:t>
            </a:r>
          </a:p>
          <a:p>
            <a:pPr marL="457200" indent="-457200">
              <a:buAutoNum type="arabicPeriod"/>
            </a:pPr>
            <a:r>
              <a:rPr lang="en-US" sz="2400" dirty="0"/>
              <a:t>Identify source of a sequence in a database</a:t>
            </a:r>
          </a:p>
          <a:p>
            <a:pPr marL="457200" indent="-457200">
              <a:buAutoNum type="arabicPeriod"/>
            </a:pPr>
            <a:r>
              <a:rPr lang="en-US" sz="2400" dirty="0"/>
              <a:t>Locate the position of a sequence in the genome</a:t>
            </a:r>
          </a:p>
          <a:p>
            <a:pPr marL="457200" indent="-457200">
              <a:buAutoNum type="arabicPeriod"/>
            </a:pPr>
            <a:r>
              <a:rPr lang="en-US" sz="2400" dirty="0"/>
              <a:t>etc.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49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Create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1297"/>
            <a:ext cx="8229600" cy="3555966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>
                <a:solidFill>
                  <a:srgbClr val="17375E"/>
                </a:solidFill>
              </a:rPr>
              <a:t>makeblastdb</a:t>
            </a:r>
            <a:endParaRPr lang="en-US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dirty="0"/>
              <a:t>A program to create a BLAST database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 err="1">
                <a:latin typeface="Courier New"/>
                <a:cs typeface="Courier New"/>
              </a:rPr>
              <a:t>makeblastdb</a:t>
            </a:r>
            <a:r>
              <a:rPr lang="en-US" sz="1600" dirty="0">
                <a:latin typeface="Courier New"/>
                <a:cs typeface="Courier New"/>
              </a:rPr>
              <a:t> –in MG1655.fasta -out MG1655 -</a:t>
            </a:r>
            <a:r>
              <a:rPr lang="en-US" sz="1600" dirty="0" err="1">
                <a:latin typeface="Courier New"/>
                <a:cs typeface="Courier New"/>
              </a:rPr>
              <a:t>dbtype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nucl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/>
              <a:t>Database files were generated: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---output---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MG1655.nhr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MG1655.nin</a:t>
            </a:r>
          </a:p>
          <a:p>
            <a:pPr marL="0" indent="0">
              <a:buNone/>
            </a:pPr>
            <a:r>
              <a:rPr lang="fr-FR" sz="1800" dirty="0">
                <a:latin typeface="Courier New"/>
                <a:cs typeface="Courier New"/>
              </a:rPr>
              <a:t>MG1655.nsq</a:t>
            </a:r>
          </a:p>
          <a:p>
            <a:pPr marL="0" indent="0">
              <a:buNone/>
            </a:pPr>
            <a:r>
              <a:rPr lang="fr-FR" sz="1800" dirty="0">
                <a:latin typeface="Courier New"/>
                <a:cs typeface="Courier New"/>
              </a:rPr>
              <a:t>...</a:t>
            </a:r>
          </a:p>
          <a:p>
            <a:pPr marL="0" indent="0">
              <a:buNone/>
            </a:pPr>
            <a:endParaRPr lang="fr-FR" sz="18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129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BLAST a query to a DNA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19"/>
            <a:ext cx="8229600" cy="72332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>
                <a:solidFill>
                  <a:srgbClr val="17375E"/>
                </a:solidFill>
              </a:rPr>
              <a:t>blastn</a:t>
            </a:r>
            <a:endParaRPr lang="en-US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sz="1900" b="1" dirty="0" err="1">
                <a:latin typeface="Courier New"/>
                <a:cs typeface="Courier New"/>
              </a:rPr>
              <a:t>blastn</a:t>
            </a:r>
            <a:r>
              <a:rPr lang="en-US" sz="1900" b="1" dirty="0">
                <a:latin typeface="Courier New"/>
                <a:cs typeface="Courier New"/>
              </a:rPr>
              <a:t> -query MG1655dnaseq.fa –</a:t>
            </a:r>
            <a:r>
              <a:rPr lang="en-US" sz="1900" b="1" dirty="0" err="1">
                <a:latin typeface="Courier New"/>
                <a:cs typeface="Courier New"/>
              </a:rPr>
              <a:t>db</a:t>
            </a:r>
            <a:r>
              <a:rPr lang="en-US" sz="1900" b="1" dirty="0">
                <a:latin typeface="Courier New"/>
                <a:cs typeface="Courier New"/>
              </a:rPr>
              <a:t> MG1655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19082" y="1495521"/>
            <a:ext cx="6592531" cy="354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800" dirty="0">
                <a:latin typeface="Courier New"/>
                <a:cs typeface="Courier New"/>
              </a:rPr>
              <a:t>---output---</a:t>
            </a:r>
          </a:p>
          <a:p>
            <a:pPr>
              <a:lnSpc>
                <a:spcPct val="80000"/>
              </a:lnSpc>
            </a:pPr>
            <a:endParaRPr lang="en-US" sz="8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800" dirty="0">
                <a:latin typeface="Courier New"/>
                <a:cs typeface="Courier New"/>
              </a:rPr>
              <a:t>Query= MG1655_partial</a:t>
            </a:r>
          </a:p>
          <a:p>
            <a:pPr>
              <a:lnSpc>
                <a:spcPct val="80000"/>
              </a:lnSpc>
            </a:pPr>
            <a:r>
              <a:rPr lang="en-US" sz="800" dirty="0">
                <a:latin typeface="Courier New"/>
                <a:cs typeface="Courier New"/>
              </a:rPr>
              <a:t>Length=280</a:t>
            </a:r>
          </a:p>
          <a:p>
            <a:pPr>
              <a:lnSpc>
                <a:spcPct val="80000"/>
              </a:lnSpc>
            </a:pPr>
            <a:r>
              <a:rPr lang="fr-FR" sz="800" dirty="0">
                <a:latin typeface="Courier New"/>
                <a:cs typeface="Courier New"/>
              </a:rPr>
              <a:t>                                                                      Score     E</a:t>
            </a:r>
          </a:p>
          <a:p>
            <a:pPr>
              <a:lnSpc>
                <a:spcPct val="80000"/>
              </a:lnSpc>
            </a:pPr>
            <a:r>
              <a:rPr lang="fr-FR" sz="800" dirty="0" err="1">
                <a:latin typeface="Courier New"/>
                <a:cs typeface="Courier New"/>
              </a:rPr>
              <a:t>Sequences</a:t>
            </a:r>
            <a:r>
              <a:rPr lang="fr-FR" sz="800" dirty="0">
                <a:latin typeface="Courier New"/>
                <a:cs typeface="Courier New"/>
              </a:rPr>
              <a:t> </a:t>
            </a:r>
            <a:r>
              <a:rPr lang="fr-FR" sz="800" dirty="0" err="1">
                <a:latin typeface="Courier New"/>
                <a:cs typeface="Courier New"/>
              </a:rPr>
              <a:t>producing</a:t>
            </a:r>
            <a:r>
              <a:rPr lang="fr-FR" sz="800" dirty="0">
                <a:latin typeface="Courier New"/>
                <a:cs typeface="Courier New"/>
              </a:rPr>
              <a:t> </a:t>
            </a:r>
            <a:r>
              <a:rPr lang="fr-FR" sz="800" dirty="0" err="1">
                <a:latin typeface="Courier New"/>
                <a:cs typeface="Courier New"/>
              </a:rPr>
              <a:t>significant</a:t>
            </a:r>
            <a:r>
              <a:rPr lang="fr-FR" sz="800" dirty="0">
                <a:latin typeface="Courier New"/>
                <a:cs typeface="Courier New"/>
              </a:rPr>
              <a:t> </a:t>
            </a:r>
            <a:r>
              <a:rPr lang="fr-FR" sz="800" dirty="0" err="1">
                <a:latin typeface="Courier New"/>
                <a:cs typeface="Courier New"/>
              </a:rPr>
              <a:t>alignments</a:t>
            </a:r>
            <a:r>
              <a:rPr lang="fr-FR" sz="800" dirty="0">
                <a:latin typeface="Courier New"/>
                <a:cs typeface="Courier New"/>
              </a:rPr>
              <a:t>:                          (Bits)  Value</a:t>
            </a:r>
          </a:p>
          <a:p>
            <a:pPr>
              <a:lnSpc>
                <a:spcPct val="80000"/>
              </a:lnSpc>
            </a:pPr>
            <a:r>
              <a:rPr lang="it-IT" sz="800" dirty="0">
                <a:latin typeface="Courier New"/>
                <a:cs typeface="Courier New"/>
              </a:rPr>
              <a:t>gi|556503834|ref|NC_000913.3| Escherichia coli </a:t>
            </a:r>
            <a:r>
              <a:rPr lang="it-IT" sz="800" dirty="0" err="1">
                <a:latin typeface="Courier New"/>
                <a:cs typeface="Courier New"/>
              </a:rPr>
              <a:t>str</a:t>
            </a:r>
            <a:r>
              <a:rPr lang="it-IT" sz="800" dirty="0">
                <a:latin typeface="Courier New"/>
                <a:cs typeface="Courier New"/>
              </a:rPr>
              <a:t>. K-12 </a:t>
            </a:r>
            <a:r>
              <a:rPr lang="it-IT" sz="800" dirty="0" err="1">
                <a:latin typeface="Courier New"/>
                <a:cs typeface="Courier New"/>
              </a:rPr>
              <a:t>substr</a:t>
            </a:r>
            <a:r>
              <a:rPr lang="it-IT" sz="800" dirty="0">
                <a:latin typeface="Courier New"/>
                <a:cs typeface="Courier New"/>
              </a:rPr>
              <a:t>...    518   1e-147</a:t>
            </a:r>
          </a:p>
          <a:p>
            <a:pPr>
              <a:lnSpc>
                <a:spcPct val="80000"/>
              </a:lnSpc>
            </a:pPr>
            <a:endParaRPr lang="it-IT" sz="8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it-IT" sz="800" dirty="0">
                <a:latin typeface="Courier New"/>
                <a:cs typeface="Courier New"/>
              </a:rPr>
              <a:t>&gt; gi|556503834|ref|NC_000913.3| Escherichia coli </a:t>
            </a:r>
            <a:r>
              <a:rPr lang="it-IT" sz="800" dirty="0" err="1">
                <a:latin typeface="Courier New"/>
                <a:cs typeface="Courier New"/>
              </a:rPr>
              <a:t>str</a:t>
            </a:r>
            <a:r>
              <a:rPr lang="it-IT" sz="800" dirty="0">
                <a:latin typeface="Courier New"/>
                <a:cs typeface="Courier New"/>
              </a:rPr>
              <a:t>. K-12 </a:t>
            </a:r>
            <a:r>
              <a:rPr lang="it-IT" sz="800" dirty="0" err="1">
                <a:latin typeface="Courier New"/>
                <a:cs typeface="Courier New"/>
              </a:rPr>
              <a:t>substr</a:t>
            </a:r>
            <a:r>
              <a:rPr lang="it-IT" sz="800" dirty="0">
                <a:latin typeface="Courier New"/>
                <a:cs typeface="Courier New"/>
              </a:rPr>
              <a:t>. </a:t>
            </a:r>
          </a:p>
          <a:p>
            <a:pPr>
              <a:lnSpc>
                <a:spcPct val="80000"/>
              </a:lnSpc>
            </a:pPr>
            <a:r>
              <a:rPr lang="it-IT" sz="800" dirty="0">
                <a:latin typeface="Courier New"/>
                <a:cs typeface="Courier New"/>
              </a:rPr>
              <a:t>MG1655, complete </a:t>
            </a:r>
            <a:r>
              <a:rPr lang="it-IT" sz="800" dirty="0" err="1">
                <a:latin typeface="Courier New"/>
                <a:cs typeface="Courier New"/>
              </a:rPr>
              <a:t>genome</a:t>
            </a:r>
            <a:endParaRPr lang="it-IT" sz="8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800" dirty="0">
                <a:latin typeface="Courier New"/>
                <a:cs typeface="Courier New"/>
              </a:rPr>
              <a:t>Length=4641652</a:t>
            </a:r>
          </a:p>
          <a:p>
            <a:pPr>
              <a:lnSpc>
                <a:spcPct val="80000"/>
              </a:lnSpc>
            </a:pPr>
            <a:endParaRPr lang="en-US" sz="8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fr-FR" sz="800" dirty="0">
                <a:latin typeface="Courier New"/>
                <a:cs typeface="Courier New"/>
              </a:rPr>
              <a:t> Score =   518 bits (280),  </a:t>
            </a:r>
            <a:r>
              <a:rPr lang="fr-FR" sz="800" dirty="0" err="1">
                <a:latin typeface="Courier New"/>
                <a:cs typeface="Courier New"/>
              </a:rPr>
              <a:t>Expect</a:t>
            </a:r>
            <a:r>
              <a:rPr lang="fr-FR" sz="800" dirty="0">
                <a:latin typeface="Courier New"/>
                <a:cs typeface="Courier New"/>
              </a:rPr>
              <a:t> = 1e-147</a:t>
            </a:r>
          </a:p>
          <a:p>
            <a:pPr>
              <a:lnSpc>
                <a:spcPct val="80000"/>
              </a:lnSpc>
            </a:pPr>
            <a:r>
              <a:rPr lang="en-US" sz="800" dirty="0">
                <a:latin typeface="Courier New"/>
                <a:cs typeface="Courier New"/>
              </a:rPr>
              <a:t> Identities = 280/280 (100%), Gaps = 0/280 (0%)</a:t>
            </a:r>
          </a:p>
          <a:p>
            <a:pPr>
              <a:lnSpc>
                <a:spcPct val="80000"/>
              </a:lnSpc>
            </a:pPr>
            <a:r>
              <a:rPr lang="en-US" sz="800" dirty="0">
                <a:latin typeface="Courier New"/>
                <a:cs typeface="Courier New"/>
              </a:rPr>
              <a:t> Strand=Plus/Plus</a:t>
            </a:r>
          </a:p>
          <a:p>
            <a:pPr>
              <a:lnSpc>
                <a:spcPct val="80000"/>
              </a:lnSpc>
            </a:pPr>
            <a:endParaRPr lang="en-US" sz="8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800" dirty="0">
                <a:latin typeface="Courier New"/>
                <a:cs typeface="Courier New"/>
              </a:rPr>
              <a:t>Query  1      TAGAAAATGCCCATGGCAAGAATAATACCGTCCAGAGCGAAATAACCCACGTTGTGCAGG  60</a:t>
            </a:r>
          </a:p>
          <a:p>
            <a:pPr>
              <a:lnSpc>
                <a:spcPct val="80000"/>
              </a:lnSpc>
            </a:pPr>
            <a:r>
              <a:rPr lang="en-US" sz="800" dirty="0">
                <a:latin typeface="Courier New"/>
                <a:cs typeface="Courier New"/>
              </a:rPr>
              <a:t>              ||||||||||||||||||||||||||||||||||||||||||||||||||||||||||||</a:t>
            </a:r>
          </a:p>
          <a:p>
            <a:pPr>
              <a:lnSpc>
                <a:spcPct val="80000"/>
              </a:lnSpc>
            </a:pPr>
            <a:r>
              <a:rPr lang="en-US" sz="800" dirty="0" err="1">
                <a:latin typeface="Courier New"/>
                <a:cs typeface="Courier New"/>
              </a:rPr>
              <a:t>Sbjct</a:t>
            </a:r>
            <a:r>
              <a:rPr lang="en-US" sz="800" dirty="0">
                <a:latin typeface="Courier New"/>
                <a:cs typeface="Courier New"/>
              </a:rPr>
              <a:t>  10361  TAGAAAATGCCCATGGCAAGAATAATACCGTCCAGAGCGAAATAACCCACGTTGTGCAGG  10420</a:t>
            </a:r>
          </a:p>
          <a:p>
            <a:pPr>
              <a:lnSpc>
                <a:spcPct val="80000"/>
              </a:lnSpc>
            </a:pPr>
            <a:endParaRPr lang="en-US" sz="8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800" dirty="0">
                <a:latin typeface="Courier New"/>
                <a:cs typeface="Courier New"/>
              </a:rPr>
              <a:t>Query  61     TTAAGCAGAATGGTGGTCATGCCGAAGCCCATCAGGCCCAGCGGTGCCGGATTAGCCAAC  120</a:t>
            </a:r>
          </a:p>
          <a:p>
            <a:pPr>
              <a:lnSpc>
                <a:spcPct val="80000"/>
              </a:lnSpc>
            </a:pPr>
            <a:r>
              <a:rPr lang="en-US" sz="800" dirty="0">
                <a:latin typeface="Courier New"/>
                <a:cs typeface="Courier New"/>
              </a:rPr>
              <a:t>              ||||||||||||||||||||||||||||||||||||||||||||||||||||||||||||</a:t>
            </a:r>
          </a:p>
          <a:p>
            <a:pPr>
              <a:lnSpc>
                <a:spcPct val="80000"/>
              </a:lnSpc>
            </a:pPr>
            <a:r>
              <a:rPr lang="en-US" sz="800" dirty="0" err="1">
                <a:latin typeface="Courier New"/>
                <a:cs typeface="Courier New"/>
              </a:rPr>
              <a:t>Sbjct</a:t>
            </a:r>
            <a:r>
              <a:rPr lang="en-US" sz="800" dirty="0">
                <a:latin typeface="Courier New"/>
                <a:cs typeface="Courier New"/>
              </a:rPr>
              <a:t>  10421  TTAAGCAGAATGGTGGTCATGCCGAAGCCCATCAGGCCCAGCGGTGCCGGATTAGCCAAC  10480</a:t>
            </a:r>
          </a:p>
          <a:p>
            <a:pPr>
              <a:lnSpc>
                <a:spcPct val="80000"/>
              </a:lnSpc>
            </a:pPr>
            <a:endParaRPr lang="en-US" sz="8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800" dirty="0">
                <a:latin typeface="Courier New"/>
                <a:cs typeface="Courier New"/>
              </a:rPr>
              <a:t>Query  121    TTAGTGTTGCCCATAATTCCTCAAAAATCATCATCGAATGAATGGTGAAATAATTTCCCT  180</a:t>
            </a:r>
          </a:p>
          <a:p>
            <a:pPr>
              <a:lnSpc>
                <a:spcPct val="80000"/>
              </a:lnSpc>
            </a:pPr>
            <a:r>
              <a:rPr lang="en-US" sz="800" dirty="0">
                <a:latin typeface="Courier New"/>
                <a:cs typeface="Courier New"/>
              </a:rPr>
              <a:t>              ||||||||||||||||||||||||||||||||||||||||||||||||||||||||||||</a:t>
            </a:r>
          </a:p>
          <a:p>
            <a:pPr>
              <a:lnSpc>
                <a:spcPct val="80000"/>
              </a:lnSpc>
            </a:pPr>
            <a:r>
              <a:rPr lang="en-US" sz="800" dirty="0" err="1">
                <a:latin typeface="Courier New"/>
                <a:cs typeface="Courier New"/>
              </a:rPr>
              <a:t>Sbjct</a:t>
            </a:r>
            <a:r>
              <a:rPr lang="en-US" sz="800" dirty="0">
                <a:latin typeface="Courier New"/>
                <a:cs typeface="Courier New"/>
              </a:rPr>
              <a:t>  10481  TTAGTGTTGCCCATAATTCCTCAAAAATCATCATCGAATGAATGGTGAAATAATTTCCCT  10540</a:t>
            </a:r>
          </a:p>
          <a:p>
            <a:pPr>
              <a:lnSpc>
                <a:spcPct val="80000"/>
              </a:lnSpc>
            </a:pPr>
            <a:endParaRPr lang="en-US" sz="8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800" dirty="0">
                <a:latin typeface="Courier New"/>
                <a:cs typeface="Courier New"/>
              </a:rPr>
              <a:t>Query  181    GAATAACTGTAGTGTTTTCAGGGCGCGGCATAATAATCAGCCAGTGGGGCAGTGTCTACG  240</a:t>
            </a:r>
          </a:p>
          <a:p>
            <a:pPr>
              <a:lnSpc>
                <a:spcPct val="80000"/>
              </a:lnSpc>
            </a:pPr>
            <a:r>
              <a:rPr lang="en-US" sz="800" dirty="0">
                <a:latin typeface="Courier New"/>
                <a:cs typeface="Courier New"/>
              </a:rPr>
              <a:t>              ||||||||||||||||||||||||||||||||||||||||||||||||||||||||||||</a:t>
            </a:r>
          </a:p>
          <a:p>
            <a:pPr>
              <a:lnSpc>
                <a:spcPct val="80000"/>
              </a:lnSpc>
            </a:pPr>
            <a:r>
              <a:rPr lang="en-US" sz="800" dirty="0" err="1">
                <a:latin typeface="Courier New"/>
                <a:cs typeface="Courier New"/>
              </a:rPr>
              <a:t>Sbjct</a:t>
            </a:r>
            <a:r>
              <a:rPr lang="en-US" sz="800" dirty="0">
                <a:latin typeface="Courier New"/>
                <a:cs typeface="Courier New"/>
              </a:rPr>
              <a:t>  10541  GAATAACTGTAGTGTTTTCAGGGCGCGGCATAATAATCAGCCAGTGGGGCAGTGTCTACG  10600</a:t>
            </a:r>
          </a:p>
          <a:p>
            <a:pPr>
              <a:lnSpc>
                <a:spcPct val="80000"/>
              </a:lnSpc>
            </a:pPr>
            <a:endParaRPr lang="en-US" sz="8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800" dirty="0">
                <a:latin typeface="Courier New"/>
                <a:cs typeface="Courier New"/>
              </a:rPr>
              <a:t>Query  241    ATCTTTTGAGGGGAAAATGAAAATTTTCCCCGGTTTCCGG  280</a:t>
            </a:r>
          </a:p>
          <a:p>
            <a:pPr>
              <a:lnSpc>
                <a:spcPct val="80000"/>
              </a:lnSpc>
            </a:pPr>
            <a:r>
              <a:rPr lang="en-US" sz="800" dirty="0">
                <a:latin typeface="Courier New"/>
                <a:cs typeface="Courier New"/>
              </a:rPr>
              <a:t>              ||||||||||||||||||||||||||||||||||||||||</a:t>
            </a:r>
          </a:p>
          <a:p>
            <a:pPr>
              <a:lnSpc>
                <a:spcPct val="80000"/>
              </a:lnSpc>
            </a:pPr>
            <a:r>
              <a:rPr lang="en-US" sz="800" dirty="0" err="1">
                <a:latin typeface="Courier New"/>
                <a:cs typeface="Courier New"/>
              </a:rPr>
              <a:t>Sbjct</a:t>
            </a:r>
            <a:r>
              <a:rPr lang="en-US" sz="800" dirty="0">
                <a:latin typeface="Courier New"/>
                <a:cs typeface="Courier New"/>
              </a:rPr>
              <a:t>  10601  ATCTTTTGAGGGGAAAATGAAAATTTTCCCCGGTTTCCGG  10640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812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output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9887"/>
            <a:ext cx="8229600" cy="4376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b="1" dirty="0" err="1">
                <a:latin typeface="Courier New"/>
                <a:cs typeface="Courier New"/>
              </a:rPr>
              <a:t>blastn</a:t>
            </a:r>
            <a:r>
              <a:rPr lang="en-US" sz="1900" b="1" dirty="0">
                <a:latin typeface="Courier New"/>
                <a:cs typeface="Courier New"/>
              </a:rPr>
              <a:t> -query MG1655dnaseq.fa –</a:t>
            </a:r>
            <a:r>
              <a:rPr lang="en-US" sz="1900" b="1" dirty="0" err="1">
                <a:latin typeface="Courier New"/>
                <a:cs typeface="Courier New"/>
              </a:rPr>
              <a:t>db</a:t>
            </a:r>
            <a:r>
              <a:rPr lang="en-US" sz="1900" b="1" dirty="0">
                <a:latin typeface="Courier New"/>
                <a:cs typeface="Courier New"/>
              </a:rPr>
              <a:t> MG1655 –</a:t>
            </a:r>
            <a:r>
              <a:rPr lang="en-US" sz="1900" b="1" dirty="0" err="1">
                <a:solidFill>
                  <a:srgbClr val="17375E"/>
                </a:solidFill>
                <a:latin typeface="Courier New"/>
                <a:cs typeface="Courier New"/>
              </a:rPr>
              <a:t>outfmt</a:t>
            </a:r>
            <a:r>
              <a:rPr lang="en-US" sz="1900" b="1" dirty="0">
                <a:latin typeface="Courier New"/>
                <a:cs typeface="Courier New"/>
              </a:rPr>
              <a:t> 6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629100"/>
              </p:ext>
            </p:extLst>
          </p:nvPr>
        </p:nvGraphicFramePr>
        <p:xfrm>
          <a:off x="152398" y="2571750"/>
          <a:ext cx="8839203" cy="1003038"/>
        </p:xfrm>
        <a:graphic>
          <a:graphicData uri="http://schemas.openxmlformats.org/drawingml/2006/table">
            <a:tbl>
              <a:tblPr/>
              <a:tblGrid>
                <a:gridCol w="803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0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89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9444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11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296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query id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subject id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% identity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alignment length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mismatches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gap opens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q. start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q. end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s. start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s. end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evalue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bit score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3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MG1655_partial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gi|556503834|ref|NC_000913.3|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10361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10640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1.00E-147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518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344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466" y="2571749"/>
            <a:ext cx="8686800" cy="2578211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rgbClr val="17375E"/>
                </a:solidFill>
              </a:rPr>
              <a:t>E-value </a:t>
            </a:r>
            <a:r>
              <a:rPr lang="en-US" sz="2000" dirty="0"/>
              <a:t>is a parameter that describes the number of hits that one can "expect" to see by chance when searching a database of a particular size. </a:t>
            </a:r>
            <a:r>
              <a:rPr lang="en-GB" sz="2000" dirty="0"/>
              <a:t>It is used to describe the significance (instead of a p-value) of each sequence alignment hit. </a:t>
            </a:r>
          </a:p>
          <a:p>
            <a:pPr marL="0" indent="0">
              <a:buNone/>
            </a:pPr>
            <a:r>
              <a:rPr lang="en-US" sz="2000" dirty="0"/>
              <a:t>E-value = 1: One match with a similar score would be obtained simply by chance in the database.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 lower the E-value, the more "significant" the match is.</a:t>
            </a:r>
          </a:p>
          <a:p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135897" y="748627"/>
            <a:ext cx="7264402" cy="1821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fr-FR" sz="1000" dirty="0">
                <a:solidFill>
                  <a:srgbClr val="17375E"/>
                </a:solidFill>
                <a:latin typeface="Courier New"/>
                <a:cs typeface="Courier New"/>
              </a:rPr>
              <a:t>Score =   518 bits (280),  </a:t>
            </a:r>
            <a:r>
              <a:rPr lang="fr-FR" b="1" dirty="0" err="1">
                <a:solidFill>
                  <a:srgbClr val="17375E"/>
                </a:solidFill>
                <a:latin typeface="Courier New"/>
                <a:cs typeface="Courier New"/>
              </a:rPr>
              <a:t>Expect</a:t>
            </a:r>
            <a:r>
              <a:rPr lang="fr-FR" b="1" dirty="0">
                <a:solidFill>
                  <a:srgbClr val="17375E"/>
                </a:solidFill>
                <a:latin typeface="Courier New"/>
                <a:cs typeface="Courier New"/>
              </a:rPr>
              <a:t> = 1e-147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Identities = 280/280 (100%), Gaps = 0/280 (0%)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Strand=Plus/Plus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Query  1      TAGAAAATGCCCATGGCAAGAATAATACCGTCCAGAGCGAAATAACCCACGTTGTGCAGG  60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              ||||||||||||||||||||||||||||||||||||||||||||||||||||||||||||</a:t>
            </a:r>
          </a:p>
          <a:p>
            <a:pPr>
              <a:lnSpc>
                <a:spcPct val="80000"/>
              </a:lnSpc>
            </a:pPr>
            <a:r>
              <a:rPr lang="en-US" sz="1000" dirty="0" err="1">
                <a:latin typeface="Courier New"/>
                <a:cs typeface="Courier New"/>
              </a:rPr>
              <a:t>Sbjct</a:t>
            </a:r>
            <a:r>
              <a:rPr lang="en-US" sz="1000" dirty="0">
                <a:latin typeface="Courier New"/>
                <a:cs typeface="Courier New"/>
              </a:rPr>
              <a:t>  10361  TAGAAAATGCCCATGGCAAGAATAATACCGTCCAGAGCGAAATAACCCACGTTGTGCAGG  10420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…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Query  241    ATCTTTTGAGGGGAAAATGAAAATTTTCCCCGGTTTCCGG  280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              ||||||||||||||||||||||||||||||||||||||||</a:t>
            </a:r>
          </a:p>
          <a:p>
            <a:pPr>
              <a:lnSpc>
                <a:spcPct val="80000"/>
              </a:lnSpc>
            </a:pPr>
            <a:r>
              <a:rPr lang="en-US" sz="1000" dirty="0" err="1">
                <a:latin typeface="Courier New"/>
                <a:cs typeface="Courier New"/>
              </a:rPr>
              <a:t>Sbjct</a:t>
            </a:r>
            <a:r>
              <a:rPr lang="en-US" sz="1000" dirty="0">
                <a:latin typeface="Courier New"/>
                <a:cs typeface="Courier New"/>
              </a:rPr>
              <a:t>  10601  ATCTTTTGAGGGGAAAATGAAAATTTTCCCCGGTTTCCGG  10640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681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 and Bit scores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226" y="2846443"/>
            <a:ext cx="8599640" cy="2021190"/>
          </a:xfrm>
        </p:spPr>
        <p:txBody>
          <a:bodyPr>
            <a:noAutofit/>
          </a:bodyPr>
          <a:lstStyle/>
          <a:p>
            <a:r>
              <a:rPr lang="en-US" sz="2200" dirty="0"/>
              <a:t>In the context of sequence alignments, a score is a numerical value that describes the overall quality of an alignment.</a:t>
            </a:r>
          </a:p>
          <a:p>
            <a:r>
              <a:rPr lang="en-US" sz="2200" dirty="0"/>
              <a:t>The </a:t>
            </a:r>
            <a:r>
              <a:rPr lang="en-US" sz="2200" b="1" dirty="0">
                <a:solidFill>
                  <a:srgbClr val="17375E"/>
                </a:solidFill>
              </a:rPr>
              <a:t>bit-score</a:t>
            </a:r>
            <a:r>
              <a:rPr lang="en-US" sz="2200" dirty="0"/>
              <a:t> is a rescaled alignment score to indicate the alignment quality, which is </a:t>
            </a:r>
            <a:r>
              <a:rPr lang="en-US" sz="2200" dirty="0">
                <a:solidFill>
                  <a:srgbClr val="FF0000"/>
                </a:solidFill>
              </a:rPr>
              <a:t>independent of </a:t>
            </a:r>
            <a:r>
              <a:rPr lang="en-US" sz="2200" dirty="0"/>
              <a:t>the size of the database.</a:t>
            </a:r>
          </a:p>
          <a:p>
            <a:r>
              <a:rPr lang="en-US" sz="2200" dirty="0"/>
              <a:t>The higher the score/bit-score, the better the alignment.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9799" y="950086"/>
            <a:ext cx="7264402" cy="1821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fr-FR" b="1" dirty="0">
                <a:solidFill>
                  <a:srgbClr val="17375E"/>
                </a:solidFill>
                <a:latin typeface="Courier New"/>
                <a:cs typeface="Courier New"/>
              </a:rPr>
              <a:t>Score =   518 bits (280)</a:t>
            </a:r>
            <a:r>
              <a:rPr lang="fr-FR" sz="1000" dirty="0">
                <a:solidFill>
                  <a:srgbClr val="17375E"/>
                </a:solidFill>
                <a:latin typeface="Courier New"/>
                <a:cs typeface="Courier New"/>
              </a:rPr>
              <a:t>,  </a:t>
            </a:r>
            <a:r>
              <a:rPr lang="fr-FR" sz="1000" dirty="0" err="1">
                <a:solidFill>
                  <a:srgbClr val="17375E"/>
                </a:solidFill>
                <a:latin typeface="Courier New"/>
                <a:cs typeface="Courier New"/>
              </a:rPr>
              <a:t>Expect</a:t>
            </a:r>
            <a:r>
              <a:rPr lang="fr-FR" sz="1000" dirty="0">
                <a:solidFill>
                  <a:srgbClr val="17375E"/>
                </a:solidFill>
                <a:latin typeface="Courier New"/>
                <a:cs typeface="Courier New"/>
              </a:rPr>
              <a:t> = 1e-147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Identities = 280/280 (100%), Gaps = 0/280 (0%)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Strand=Plus/Plus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Query  1      TAGAAAATGCCCATGGCAAGAATAATACCGTCCAGAGCGAAATAACCCACGTTGTGCAGG  60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              ||||||||||||||||||||||||||||||||||||||||||||||||||||||||||||</a:t>
            </a:r>
          </a:p>
          <a:p>
            <a:pPr>
              <a:lnSpc>
                <a:spcPct val="80000"/>
              </a:lnSpc>
            </a:pPr>
            <a:r>
              <a:rPr lang="en-US" sz="1000" dirty="0" err="1">
                <a:latin typeface="Courier New"/>
                <a:cs typeface="Courier New"/>
              </a:rPr>
              <a:t>Sbjct</a:t>
            </a:r>
            <a:r>
              <a:rPr lang="en-US" sz="1000" dirty="0">
                <a:latin typeface="Courier New"/>
                <a:cs typeface="Courier New"/>
              </a:rPr>
              <a:t>  10361  TAGAAAATGCCCATGGCAAGAATAATACCGTCCAGAGCGAAATAACCCACGTTGTGCAGG  10420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…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Query  241    ATCTTTTGAGGGGAAAATGAAAATTTTCCCCGGTTTCCGG  280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              ||||||||||||||||||||||||||||||||||||||||</a:t>
            </a:r>
          </a:p>
          <a:p>
            <a:pPr>
              <a:lnSpc>
                <a:spcPct val="80000"/>
              </a:lnSpc>
            </a:pPr>
            <a:r>
              <a:rPr lang="en-US" sz="1000" dirty="0" err="1">
                <a:latin typeface="Courier New"/>
                <a:cs typeface="Courier New"/>
              </a:rPr>
              <a:t>Sbjct</a:t>
            </a:r>
            <a:r>
              <a:rPr lang="en-US" sz="1000" dirty="0">
                <a:latin typeface="Courier New"/>
                <a:cs typeface="Courier New"/>
              </a:rPr>
              <a:t>  10601  ATCTTTTGAGGGGAAAATGAAAATTTTCCCCGGTTTCCGG  10640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582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5DBE2-8971-631C-454D-4367504CE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4378"/>
            <a:ext cx="8229600" cy="264019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4800" dirty="0"/>
              <a:t>E-value: how likely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800" dirty="0" err="1"/>
              <a:t>Bitscore</a:t>
            </a:r>
            <a:r>
              <a:rPr lang="en-US" sz="4800" dirty="0"/>
              <a:t>: how well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BEB76-A0F1-A0EB-C44F-5F7E12D41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851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sequences or subsequences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46" y="1251173"/>
            <a:ext cx="8900107" cy="3050636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blastdbcmd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Extract sequences from the database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# Use Gi ID to search*</a:t>
            </a:r>
          </a:p>
          <a:p>
            <a:pPr marL="0" indent="0">
              <a:buNone/>
            </a:pPr>
            <a:r>
              <a:rPr lang="en-US" sz="2000" dirty="0" err="1">
                <a:latin typeface="Courier New"/>
                <a:cs typeface="Courier New"/>
              </a:rPr>
              <a:t>blastdbcmd</a:t>
            </a:r>
            <a:r>
              <a:rPr lang="en-US" sz="2000" dirty="0">
                <a:latin typeface="Courier New"/>
                <a:cs typeface="Courier New"/>
              </a:rPr>
              <a:t> –</a:t>
            </a:r>
            <a:r>
              <a:rPr lang="en-US" sz="2000" dirty="0" err="1">
                <a:latin typeface="Courier New"/>
                <a:cs typeface="Courier New"/>
              </a:rPr>
              <a:t>db</a:t>
            </a:r>
            <a:r>
              <a:rPr lang="en-US" sz="2000" dirty="0">
                <a:latin typeface="Courier New"/>
                <a:cs typeface="Courier New"/>
              </a:rPr>
              <a:t> MG1655 -entry 556503834 -range 150-220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---output---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&gt;gi|556503834|ref|NC_000913.3|:150-220 Escherichia coli str. K-12 </a:t>
            </a:r>
            <a:r>
              <a:rPr lang="en-US" sz="1600" dirty="0" err="1">
                <a:latin typeface="Courier New"/>
                <a:cs typeface="Courier New"/>
              </a:rPr>
              <a:t>substr</a:t>
            </a:r>
            <a:r>
              <a:rPr lang="en-US" sz="1600" dirty="0">
                <a:latin typeface="Courier New"/>
                <a:cs typeface="Courier New"/>
              </a:rPr>
              <a:t>. MG1655, complete genome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AGCGCACAGACAGATAAAAATTACAGAGTACACAACATCCATGAAACGCATTAGCACCACCATTACCACCA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0436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532"/>
            <a:ext cx="8229600" cy="866693"/>
          </a:xfrm>
        </p:spPr>
        <p:txBody>
          <a:bodyPr/>
          <a:lstStyle/>
          <a:p>
            <a:r>
              <a:rPr lang="en-US" dirty="0"/>
              <a:t>BLAST tools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CF2898-9E0C-6540-BFCF-667238EFF7FC}"/>
              </a:ext>
            </a:extLst>
          </p:cNvPr>
          <p:cNvSpPr txBox="1"/>
          <p:nvPr/>
        </p:nvSpPr>
        <p:spPr>
          <a:xfrm>
            <a:off x="497814" y="844502"/>
            <a:ext cx="829718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/>
              <a:t>blastp</a:t>
            </a:r>
            <a:r>
              <a:rPr lang="en-US" sz="2200" dirty="0"/>
              <a:t>: protein blast search - protein to protein</a:t>
            </a:r>
          </a:p>
          <a:p>
            <a:endParaRPr lang="en-US" sz="2200" b="1" dirty="0"/>
          </a:p>
          <a:p>
            <a:r>
              <a:rPr lang="en-US" sz="2200" b="1" dirty="0" err="1"/>
              <a:t>blastx</a:t>
            </a:r>
            <a:r>
              <a:rPr lang="en-US" sz="2200" dirty="0"/>
              <a:t>: search protein databases using a translated nucleotide query - DNA (tr) to protein</a:t>
            </a:r>
          </a:p>
          <a:p>
            <a:endParaRPr lang="en-US" sz="2200" b="1" dirty="0"/>
          </a:p>
          <a:p>
            <a:r>
              <a:rPr lang="en-US" sz="2200" b="1" dirty="0" err="1"/>
              <a:t>tblastn</a:t>
            </a:r>
            <a:r>
              <a:rPr lang="en-US" sz="2200" dirty="0"/>
              <a:t>: search translated nucleotide databases using a protein query - protein to DNA (tr)</a:t>
            </a:r>
          </a:p>
          <a:p>
            <a:endParaRPr lang="en-US" sz="2200" b="1" dirty="0"/>
          </a:p>
          <a:p>
            <a:r>
              <a:rPr lang="en-US" sz="2200" b="1" dirty="0" err="1"/>
              <a:t>tblastx</a:t>
            </a:r>
            <a:r>
              <a:rPr lang="en-US" sz="2200" dirty="0"/>
              <a:t>: search translated nucleotide databases using a translated nucleotide query – DNA (tr) to DNA (tr)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F4E1DB-6230-525E-ED32-9E6D10BCBF94}"/>
              </a:ext>
            </a:extLst>
          </p:cNvPr>
          <p:cNvSpPr txBox="1"/>
          <p:nvPr/>
        </p:nvSpPr>
        <p:spPr>
          <a:xfrm>
            <a:off x="457200" y="4442520"/>
            <a:ext cx="1730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* tr: translated</a:t>
            </a:r>
          </a:p>
        </p:txBody>
      </p:sp>
    </p:spTree>
    <p:extLst>
      <p:ext uri="{BB962C8B-B14F-4D97-AF65-F5344CB8AC3E}">
        <p14:creationId xmlns:p14="http://schemas.microsoft.com/office/powerpoint/2010/main" val="41884681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90015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44465" y="1371599"/>
            <a:ext cx="8289435" cy="221225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Dot plot: a usual tool to compare two sequences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Dynamic alignment: a basic alignment approach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Command line BLAST: a commonly used tool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23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algorithms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4201" y="5513461"/>
            <a:ext cx="41985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http://</a:t>
            </a:r>
            <a:r>
              <a:rPr lang="en-US" sz="800" dirty="0" err="1"/>
              <a:t>evomicsorg.wpengine.netdna-cdn.com</a:t>
            </a:r>
            <a:r>
              <a:rPr lang="en-US" sz="800" dirty="0"/>
              <a:t>/</a:t>
            </a:r>
            <a:r>
              <a:rPr lang="en-US" sz="800" dirty="0" err="1"/>
              <a:t>wp</a:t>
            </a:r>
            <a:r>
              <a:rPr lang="en-US" sz="800" dirty="0"/>
              <a:t>-content/uploads/2014/01/alignCompare2.jpg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46864" y="4433958"/>
            <a:ext cx="3379094" cy="5232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Long sequences             </a:t>
            </a:r>
            <a:r>
              <a:rPr lang="en-US" sz="1400" dirty="0">
                <a:solidFill>
                  <a:srgbClr val="0000FF"/>
                </a:solidFill>
              </a:rPr>
              <a:t>Short reads</a:t>
            </a:r>
          </a:p>
          <a:p>
            <a:r>
              <a:rPr lang="en-US" sz="1400" dirty="0">
                <a:solidFill>
                  <a:srgbClr val="FFFF00"/>
                </a:solidFill>
              </a:rPr>
              <a:t>Pairwise heuristic          </a:t>
            </a:r>
            <a:r>
              <a:rPr lang="en-US" sz="1400" dirty="0">
                <a:solidFill>
                  <a:srgbClr val="008000"/>
                </a:solidFill>
              </a:rPr>
              <a:t>Sensitive aligners</a:t>
            </a:r>
          </a:p>
        </p:txBody>
      </p:sp>
      <p:pic>
        <p:nvPicPr>
          <p:cNvPr id="6" name="Picture 5" descr="Screenshot 2016-03-01 10.22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555" y="848453"/>
            <a:ext cx="5285712" cy="344659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4201" y="1210443"/>
            <a:ext cx="2702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long noisy reads or short reads</a:t>
            </a:r>
          </a:p>
          <a:p>
            <a:r>
              <a:rPr lang="en-US" sz="2400" b="1" dirty="0"/>
              <a:t>minimap2</a:t>
            </a:r>
          </a:p>
        </p:txBody>
      </p:sp>
    </p:spTree>
    <p:extLst>
      <p:ext uri="{BB962C8B-B14F-4D97-AF65-F5344CB8AC3E}">
        <p14:creationId xmlns:p14="http://schemas.microsoft.com/office/powerpoint/2010/main" val="3859147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F07C-C6FA-844E-B2B0-AF1300FC9322}" type="slidenum">
              <a:rPr lang="en-US"/>
              <a:pPr/>
              <a:t>5</a:t>
            </a:fld>
            <a:endParaRPr lang="en-US"/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0354"/>
            <a:ext cx="8229600" cy="579740"/>
          </a:xfrm>
        </p:spPr>
        <p:txBody>
          <a:bodyPr>
            <a:normAutofit/>
          </a:bodyPr>
          <a:lstStyle/>
          <a:p>
            <a:r>
              <a:rPr lang="es-ES" dirty="0" err="1"/>
              <a:t>Dot</a:t>
            </a:r>
            <a:r>
              <a:rPr lang="es-ES" dirty="0"/>
              <a:t> matrices in a single-base </a:t>
            </a:r>
            <a:r>
              <a:rPr lang="es-ES" dirty="0" err="1"/>
              <a:t>resolution</a:t>
            </a:r>
            <a:endParaRPr lang="es-ES" dirty="0"/>
          </a:p>
        </p:txBody>
      </p:sp>
      <p:sp>
        <p:nvSpPr>
          <p:cNvPr id="196611" name="Line 3"/>
          <p:cNvSpPr>
            <a:spLocks noChangeShapeType="1"/>
          </p:cNvSpPr>
          <p:nvPr/>
        </p:nvSpPr>
        <p:spPr bwMode="auto">
          <a:xfrm>
            <a:off x="1371163" y="1598128"/>
            <a:ext cx="3495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2" name="Line 4"/>
          <p:cNvSpPr>
            <a:spLocks noChangeShapeType="1"/>
          </p:cNvSpPr>
          <p:nvPr/>
        </p:nvSpPr>
        <p:spPr bwMode="auto">
          <a:xfrm>
            <a:off x="1371163" y="2072791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3" name="Line 5"/>
          <p:cNvSpPr>
            <a:spLocks noChangeShapeType="1"/>
          </p:cNvSpPr>
          <p:nvPr/>
        </p:nvSpPr>
        <p:spPr bwMode="auto">
          <a:xfrm>
            <a:off x="1371163" y="2547453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4" name="Line 6"/>
          <p:cNvSpPr>
            <a:spLocks noChangeShapeType="1"/>
          </p:cNvSpPr>
          <p:nvPr/>
        </p:nvSpPr>
        <p:spPr bwMode="auto">
          <a:xfrm>
            <a:off x="1371163" y="3022116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5" name="Line 7"/>
          <p:cNvSpPr>
            <a:spLocks noChangeShapeType="1"/>
          </p:cNvSpPr>
          <p:nvPr/>
        </p:nvSpPr>
        <p:spPr bwMode="auto">
          <a:xfrm>
            <a:off x="1371163" y="3496778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6" name="Line 8"/>
          <p:cNvSpPr>
            <a:spLocks noChangeShapeType="1"/>
          </p:cNvSpPr>
          <p:nvPr/>
        </p:nvSpPr>
        <p:spPr bwMode="auto">
          <a:xfrm>
            <a:off x="1371163" y="3971441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7" name="Line 9"/>
          <p:cNvSpPr>
            <a:spLocks noChangeShapeType="1"/>
          </p:cNvSpPr>
          <p:nvPr/>
        </p:nvSpPr>
        <p:spPr bwMode="auto">
          <a:xfrm>
            <a:off x="1371163" y="4446103"/>
            <a:ext cx="3495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8" name="Line 10"/>
          <p:cNvSpPr>
            <a:spLocks noChangeShapeType="1"/>
          </p:cNvSpPr>
          <p:nvPr/>
        </p:nvSpPr>
        <p:spPr bwMode="auto">
          <a:xfrm>
            <a:off x="1371162" y="1598129"/>
            <a:ext cx="0" cy="2847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196619" name="Line 11"/>
          <p:cNvSpPr>
            <a:spLocks noChangeShapeType="1"/>
          </p:cNvSpPr>
          <p:nvPr/>
        </p:nvSpPr>
        <p:spPr bwMode="auto">
          <a:xfrm>
            <a:off x="1953775" y="1598129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196620" name="Line 12"/>
          <p:cNvSpPr>
            <a:spLocks noChangeShapeType="1"/>
          </p:cNvSpPr>
          <p:nvPr/>
        </p:nvSpPr>
        <p:spPr bwMode="auto">
          <a:xfrm>
            <a:off x="2536387" y="1598129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1" name="Line 13"/>
          <p:cNvSpPr>
            <a:spLocks noChangeShapeType="1"/>
          </p:cNvSpPr>
          <p:nvPr/>
        </p:nvSpPr>
        <p:spPr bwMode="auto">
          <a:xfrm>
            <a:off x="3119000" y="1598129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2" name="Line 14"/>
          <p:cNvSpPr>
            <a:spLocks noChangeShapeType="1"/>
          </p:cNvSpPr>
          <p:nvPr/>
        </p:nvSpPr>
        <p:spPr bwMode="auto">
          <a:xfrm>
            <a:off x="3701612" y="1598129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3" name="Line 15"/>
          <p:cNvSpPr>
            <a:spLocks noChangeShapeType="1"/>
          </p:cNvSpPr>
          <p:nvPr/>
        </p:nvSpPr>
        <p:spPr bwMode="auto">
          <a:xfrm>
            <a:off x="4284225" y="1598129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4" name="Line 16"/>
          <p:cNvSpPr>
            <a:spLocks noChangeShapeType="1"/>
          </p:cNvSpPr>
          <p:nvPr/>
        </p:nvSpPr>
        <p:spPr bwMode="auto">
          <a:xfrm>
            <a:off x="4866837" y="1598129"/>
            <a:ext cx="0" cy="2847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5" name="Text Box 17"/>
          <p:cNvSpPr txBox="1">
            <a:spLocks noChangeArrowheads="1"/>
          </p:cNvSpPr>
          <p:nvPr/>
        </p:nvSpPr>
        <p:spPr bwMode="auto">
          <a:xfrm>
            <a:off x="1769625" y="1086954"/>
            <a:ext cx="366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a</a:t>
            </a:r>
          </a:p>
        </p:txBody>
      </p:sp>
      <p:sp>
        <p:nvSpPr>
          <p:cNvPr id="196626" name="Text Box 18"/>
          <p:cNvSpPr txBox="1">
            <a:spLocks noChangeArrowheads="1"/>
          </p:cNvSpPr>
          <p:nvPr/>
        </p:nvSpPr>
        <p:spPr bwMode="auto">
          <a:xfrm>
            <a:off x="3517463" y="1086953"/>
            <a:ext cx="4001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800" dirty="0">
                <a:solidFill>
                  <a:schemeClr val="accent2"/>
                </a:solidFill>
                <a:latin typeface="Courier"/>
                <a:cs typeface="Courier"/>
              </a:rPr>
              <a:t>c</a:t>
            </a:r>
          </a:p>
        </p:txBody>
      </p:sp>
      <p:sp>
        <p:nvSpPr>
          <p:cNvPr id="196627" name="Text Box 19"/>
          <p:cNvSpPr txBox="1">
            <a:spLocks noChangeArrowheads="1"/>
          </p:cNvSpPr>
          <p:nvPr/>
        </p:nvSpPr>
        <p:spPr bwMode="auto">
          <a:xfrm>
            <a:off x="2352238" y="1079016"/>
            <a:ext cx="4001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c</a:t>
            </a:r>
          </a:p>
        </p:txBody>
      </p:sp>
      <p:sp>
        <p:nvSpPr>
          <p:cNvPr id="196628" name="Text Box 20"/>
          <p:cNvSpPr txBox="1">
            <a:spLocks noChangeArrowheads="1"/>
          </p:cNvSpPr>
          <p:nvPr/>
        </p:nvSpPr>
        <p:spPr bwMode="auto">
          <a:xfrm>
            <a:off x="2934851" y="1079016"/>
            <a:ext cx="4001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g</a:t>
            </a:r>
          </a:p>
        </p:txBody>
      </p:sp>
      <p:sp>
        <p:nvSpPr>
          <p:cNvPr id="196629" name="Text Box 21"/>
          <p:cNvSpPr txBox="1">
            <a:spLocks noChangeArrowheads="1"/>
          </p:cNvSpPr>
          <p:nvPr/>
        </p:nvSpPr>
        <p:spPr bwMode="auto">
          <a:xfrm>
            <a:off x="4100076" y="1079016"/>
            <a:ext cx="4001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g</a:t>
            </a:r>
          </a:p>
        </p:txBody>
      </p:sp>
      <p:sp>
        <p:nvSpPr>
          <p:cNvPr id="196630" name="Text Box 22"/>
          <p:cNvSpPr txBox="1">
            <a:spLocks noChangeArrowheads="1"/>
          </p:cNvSpPr>
          <p:nvPr/>
        </p:nvSpPr>
        <p:spPr bwMode="auto">
          <a:xfrm>
            <a:off x="1004450" y="1812441"/>
            <a:ext cx="366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a</a:t>
            </a:r>
          </a:p>
        </p:txBody>
      </p:sp>
      <p:sp>
        <p:nvSpPr>
          <p:cNvPr id="196631" name="Text Box 23"/>
          <p:cNvSpPr txBox="1">
            <a:spLocks noChangeArrowheads="1"/>
          </p:cNvSpPr>
          <p:nvPr/>
        </p:nvSpPr>
        <p:spPr bwMode="auto">
          <a:xfrm>
            <a:off x="1004450" y="2287104"/>
            <a:ext cx="366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c</a:t>
            </a:r>
          </a:p>
        </p:txBody>
      </p:sp>
      <p:sp>
        <p:nvSpPr>
          <p:cNvPr id="196632" name="Text Box 24"/>
          <p:cNvSpPr txBox="1">
            <a:spLocks noChangeArrowheads="1"/>
          </p:cNvSpPr>
          <p:nvPr/>
        </p:nvSpPr>
        <p:spPr bwMode="auto">
          <a:xfrm>
            <a:off x="1004450" y="2761766"/>
            <a:ext cx="366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a</a:t>
            </a:r>
          </a:p>
        </p:txBody>
      </p:sp>
      <p:sp>
        <p:nvSpPr>
          <p:cNvPr id="196633" name="Text Box 25"/>
          <p:cNvSpPr txBox="1">
            <a:spLocks noChangeArrowheads="1"/>
          </p:cNvSpPr>
          <p:nvPr/>
        </p:nvSpPr>
        <p:spPr bwMode="auto">
          <a:xfrm>
            <a:off x="1004450" y="3236429"/>
            <a:ext cx="366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c</a:t>
            </a:r>
          </a:p>
        </p:txBody>
      </p:sp>
      <p:sp>
        <p:nvSpPr>
          <p:cNvPr id="196634" name="Text Box 26"/>
          <p:cNvSpPr txBox="1">
            <a:spLocks noChangeArrowheads="1"/>
          </p:cNvSpPr>
          <p:nvPr/>
        </p:nvSpPr>
        <p:spPr bwMode="auto">
          <a:xfrm>
            <a:off x="1004450" y="3711091"/>
            <a:ext cx="366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 dirty="0">
                <a:solidFill>
                  <a:schemeClr val="accent2"/>
                </a:solidFill>
                <a:latin typeface="Courier"/>
                <a:cs typeface="Courier"/>
              </a:rPr>
              <a:t>g</a:t>
            </a:r>
          </a:p>
        </p:txBody>
      </p:sp>
      <p:sp>
        <p:nvSpPr>
          <p:cNvPr id="196635" name="Oval 27"/>
          <p:cNvSpPr>
            <a:spLocks noChangeArrowheads="1"/>
          </p:cNvSpPr>
          <p:nvPr/>
        </p:nvSpPr>
        <p:spPr bwMode="auto">
          <a:xfrm>
            <a:off x="1863288" y="1982304"/>
            <a:ext cx="180975" cy="180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196636" name="Oval 28"/>
          <p:cNvSpPr>
            <a:spLocks noChangeArrowheads="1"/>
          </p:cNvSpPr>
          <p:nvPr/>
        </p:nvSpPr>
        <p:spPr bwMode="auto">
          <a:xfrm>
            <a:off x="2445901" y="2456967"/>
            <a:ext cx="180975" cy="180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37" name="Oval 29"/>
          <p:cNvSpPr>
            <a:spLocks noChangeArrowheads="1"/>
          </p:cNvSpPr>
          <p:nvPr/>
        </p:nvSpPr>
        <p:spPr bwMode="auto">
          <a:xfrm>
            <a:off x="3611126" y="2456967"/>
            <a:ext cx="180975" cy="180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38" name="Oval 30"/>
          <p:cNvSpPr>
            <a:spLocks noChangeArrowheads="1"/>
          </p:cNvSpPr>
          <p:nvPr/>
        </p:nvSpPr>
        <p:spPr bwMode="auto">
          <a:xfrm>
            <a:off x="1863288" y="2931629"/>
            <a:ext cx="180975" cy="180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39" name="Oval 31"/>
          <p:cNvSpPr>
            <a:spLocks noChangeArrowheads="1"/>
          </p:cNvSpPr>
          <p:nvPr/>
        </p:nvSpPr>
        <p:spPr bwMode="auto">
          <a:xfrm>
            <a:off x="2445901" y="3406292"/>
            <a:ext cx="180975" cy="180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40" name="Oval 32"/>
          <p:cNvSpPr>
            <a:spLocks noChangeArrowheads="1"/>
          </p:cNvSpPr>
          <p:nvPr/>
        </p:nvSpPr>
        <p:spPr bwMode="auto">
          <a:xfrm>
            <a:off x="3611126" y="3406292"/>
            <a:ext cx="180975" cy="180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41" name="Oval 33"/>
          <p:cNvSpPr>
            <a:spLocks noChangeArrowheads="1"/>
          </p:cNvSpPr>
          <p:nvPr/>
        </p:nvSpPr>
        <p:spPr bwMode="auto">
          <a:xfrm>
            <a:off x="3028513" y="3880954"/>
            <a:ext cx="180975" cy="180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42" name="Oval 34"/>
          <p:cNvSpPr>
            <a:spLocks noChangeArrowheads="1"/>
          </p:cNvSpPr>
          <p:nvPr/>
        </p:nvSpPr>
        <p:spPr bwMode="auto">
          <a:xfrm>
            <a:off x="4193738" y="3880954"/>
            <a:ext cx="180975" cy="180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43" name="Line 35"/>
          <p:cNvSpPr>
            <a:spLocks noChangeShapeType="1"/>
          </p:cNvSpPr>
          <p:nvPr/>
        </p:nvSpPr>
        <p:spPr bwMode="auto">
          <a:xfrm>
            <a:off x="1953775" y="2088666"/>
            <a:ext cx="582612" cy="4746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44" name="Line 36"/>
          <p:cNvSpPr>
            <a:spLocks noChangeShapeType="1"/>
          </p:cNvSpPr>
          <p:nvPr/>
        </p:nvSpPr>
        <p:spPr bwMode="auto">
          <a:xfrm>
            <a:off x="1953776" y="3022117"/>
            <a:ext cx="1165225" cy="949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45" name="Line 37"/>
          <p:cNvSpPr>
            <a:spLocks noChangeShapeType="1"/>
          </p:cNvSpPr>
          <p:nvPr/>
        </p:nvSpPr>
        <p:spPr bwMode="auto">
          <a:xfrm>
            <a:off x="3701613" y="3496779"/>
            <a:ext cx="582613" cy="4746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628A07-67A5-4678-33AF-F5AF9F723F34}"/>
              </a:ext>
            </a:extLst>
          </p:cNvPr>
          <p:cNvSpPr txBox="1"/>
          <p:nvPr/>
        </p:nvSpPr>
        <p:spPr>
          <a:xfrm>
            <a:off x="5307066" y="2052621"/>
            <a:ext cx="33298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Make dots for all nucleotide matches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Connect continuous matching dots</a:t>
            </a:r>
          </a:p>
        </p:txBody>
      </p:sp>
    </p:spTree>
    <p:extLst>
      <p:ext uri="{BB962C8B-B14F-4D97-AF65-F5344CB8AC3E}">
        <p14:creationId xmlns:p14="http://schemas.microsoft.com/office/powerpoint/2010/main" val="19439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9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9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35" grpId="0" animBg="1"/>
      <p:bldP spid="196636" grpId="0" animBg="1"/>
      <p:bldP spid="196637" grpId="0" animBg="1"/>
      <p:bldP spid="196638" grpId="0" animBg="1"/>
      <p:bldP spid="196639" grpId="0" animBg="1"/>
      <p:bldP spid="196640" grpId="0" animBg="1"/>
      <p:bldP spid="196641" grpId="0" animBg="1"/>
      <p:bldP spid="196642" grpId="0" animBg="1"/>
      <p:bldP spid="196643" grpId="0" animBg="1"/>
      <p:bldP spid="196644" grpId="0" animBg="1"/>
      <p:bldP spid="19664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CB106-4CAD-4A49-961B-DAFB54B901D0}" type="slidenum">
              <a:rPr lang="en-US"/>
              <a:pPr/>
              <a:t>6</a:t>
            </a:fld>
            <a:endParaRPr lang="en-US"/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6181"/>
            <a:ext cx="8229600" cy="605895"/>
          </a:xfrm>
        </p:spPr>
        <p:txBody>
          <a:bodyPr/>
          <a:lstStyle/>
          <a:p>
            <a:r>
              <a:rPr lang="en-US" dirty="0"/>
              <a:t>Dot plot comparison using windows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5267" y="834915"/>
            <a:ext cx="7775197" cy="605895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/>
              <a:t>Dot matrices can be noisy due to insignificant matches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384800" y="1294963"/>
            <a:ext cx="33020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" sz="2400" dirty="0" err="1"/>
              <a:t>e.g</a:t>
            </a:r>
            <a:r>
              <a:rPr lang="es-ES" sz="2400" dirty="0"/>
              <a:t>., </a:t>
            </a:r>
            <a:r>
              <a:rPr lang="es-ES" sz="2400" dirty="0" err="1"/>
              <a:t>draw</a:t>
            </a:r>
            <a:r>
              <a:rPr lang="es-ES" sz="2400" dirty="0"/>
              <a:t> a </a:t>
            </a:r>
            <a:r>
              <a:rPr lang="es-ES" sz="2400" dirty="0" err="1"/>
              <a:t>dot</a:t>
            </a:r>
            <a:r>
              <a:rPr lang="es-ES" sz="2400" dirty="0"/>
              <a:t>/line </a:t>
            </a:r>
            <a:r>
              <a:rPr lang="es-ES" sz="2400" dirty="0" err="1"/>
              <a:t>only</a:t>
            </a:r>
            <a:r>
              <a:rPr lang="es-ES" sz="2400" dirty="0"/>
              <a:t> </a:t>
            </a:r>
            <a:r>
              <a:rPr lang="es-ES" sz="2400" dirty="0" err="1"/>
              <a:t>if</a:t>
            </a:r>
            <a:r>
              <a:rPr lang="es-ES" sz="2400" dirty="0"/>
              <a:t> at </a:t>
            </a:r>
            <a:r>
              <a:rPr lang="es-ES" sz="2400" dirty="0" err="1"/>
              <a:t>least</a:t>
            </a:r>
            <a:r>
              <a:rPr lang="es-ES" sz="2400" dirty="0"/>
              <a:t> 9 </a:t>
            </a:r>
            <a:r>
              <a:rPr lang="es-ES" sz="2400" dirty="0" err="1"/>
              <a:t>out</a:t>
            </a:r>
            <a:r>
              <a:rPr lang="es-ES" sz="2400" dirty="0"/>
              <a:t> of 10 </a:t>
            </a:r>
            <a:r>
              <a:rPr lang="es-ES" sz="2400" dirty="0" err="1"/>
              <a:t>nucleotides</a:t>
            </a:r>
            <a:r>
              <a:rPr lang="es-ES" sz="2400" dirty="0"/>
              <a:t> are </a:t>
            </a:r>
            <a:r>
              <a:rPr lang="es-ES" sz="2400" dirty="0" err="1"/>
              <a:t>identical</a:t>
            </a:r>
            <a:r>
              <a:rPr lang="es-ES" sz="2400" dirty="0"/>
              <a:t>.</a:t>
            </a:r>
          </a:p>
          <a:p>
            <a:pPr>
              <a:spcBef>
                <a:spcPct val="50000"/>
              </a:spcBef>
            </a:pPr>
            <a:r>
              <a:rPr lang="es-ES" sz="2400" dirty="0" err="1">
                <a:solidFill>
                  <a:srgbClr val="FF0000"/>
                </a:solidFill>
              </a:rPr>
              <a:t>window</a:t>
            </a:r>
            <a:r>
              <a:rPr lang="es-ES" sz="2400" dirty="0">
                <a:solidFill>
                  <a:srgbClr val="FF0000"/>
                </a:solidFill>
              </a:rPr>
              <a:t> </a:t>
            </a:r>
            <a:r>
              <a:rPr lang="es-ES" sz="2400" dirty="0" err="1">
                <a:solidFill>
                  <a:srgbClr val="FF0000"/>
                </a:solidFill>
              </a:rPr>
              <a:t>size</a:t>
            </a:r>
            <a:r>
              <a:rPr lang="es-ES" sz="2400" dirty="0">
                <a:solidFill>
                  <a:srgbClr val="FF0000"/>
                </a:solidFill>
              </a:rPr>
              <a:t> = 10</a:t>
            </a:r>
          </a:p>
          <a:p>
            <a:pPr>
              <a:spcBef>
                <a:spcPct val="50000"/>
              </a:spcBef>
            </a:pPr>
            <a:r>
              <a:rPr lang="es-ES" sz="2400" dirty="0">
                <a:solidFill>
                  <a:srgbClr val="FF0000"/>
                </a:solidFill>
              </a:rPr>
              <a:t>min </a:t>
            </a:r>
            <a:r>
              <a:rPr lang="es-ES" sz="2400" dirty="0" err="1">
                <a:solidFill>
                  <a:srgbClr val="FF0000"/>
                </a:solidFill>
              </a:rPr>
              <a:t>matches</a:t>
            </a:r>
            <a:r>
              <a:rPr lang="es-ES" sz="2400" dirty="0">
                <a:solidFill>
                  <a:srgbClr val="FF0000"/>
                </a:solidFill>
              </a:rPr>
              <a:t> = 9</a:t>
            </a:r>
          </a:p>
        </p:txBody>
      </p:sp>
      <p:pic>
        <p:nvPicPr>
          <p:cNvPr id="2" name="Picture 1" descr="Screenshot 2016-02-24 22.50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59" y="1551926"/>
            <a:ext cx="1674532" cy="1689528"/>
          </a:xfrm>
          <a:prstGeom prst="rect">
            <a:avLst/>
          </a:prstGeom>
        </p:spPr>
      </p:pic>
      <p:pic>
        <p:nvPicPr>
          <p:cNvPr id="3" name="Picture 2" descr="Screenshot 2016-02-24 22.50.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899" y="1551926"/>
            <a:ext cx="1648162" cy="1672688"/>
          </a:xfrm>
          <a:prstGeom prst="rect">
            <a:avLst/>
          </a:prstGeom>
        </p:spPr>
      </p:pic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-12935" y="3498416"/>
            <a:ext cx="8991600" cy="1612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dirty="0"/>
              <a:t>Solution: use a window and a threshold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compare sequences within a window (need choose window size)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require certain fraction of matches within window in order to display it with a dot</a:t>
            </a:r>
          </a:p>
        </p:txBody>
      </p:sp>
    </p:spTree>
    <p:extLst>
      <p:ext uri="{BB962C8B-B14F-4D97-AF65-F5344CB8AC3E}">
        <p14:creationId xmlns:p14="http://schemas.microsoft.com/office/powerpoint/2010/main" val="403224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F07C-C6FA-844E-B2B0-AF1300FC9322}" type="slidenum">
              <a:rPr lang="en-US"/>
              <a:pPr/>
              <a:t>7</a:t>
            </a:fld>
            <a:endParaRPr lang="en-US"/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133841"/>
            <a:ext cx="8229600" cy="579740"/>
          </a:xfrm>
        </p:spPr>
        <p:txBody>
          <a:bodyPr>
            <a:normAutofit/>
          </a:bodyPr>
          <a:lstStyle/>
          <a:p>
            <a:r>
              <a:rPr lang="es-ES" dirty="0" err="1"/>
              <a:t>Dot</a:t>
            </a:r>
            <a:r>
              <a:rPr lang="es-ES" dirty="0"/>
              <a:t> </a:t>
            </a:r>
            <a:r>
              <a:rPr lang="es-ES" dirty="0" err="1"/>
              <a:t>plot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a </a:t>
            </a:r>
            <a:r>
              <a:rPr lang="es-ES" dirty="0" err="1"/>
              <a:t>window</a:t>
            </a:r>
            <a:r>
              <a:rPr lang="es-ES" dirty="0"/>
              <a:t> </a:t>
            </a:r>
            <a:r>
              <a:rPr lang="es-ES" dirty="0" err="1"/>
              <a:t>method</a:t>
            </a:r>
            <a:endParaRPr lang="es-ES" dirty="0"/>
          </a:p>
        </p:txBody>
      </p:sp>
      <p:sp>
        <p:nvSpPr>
          <p:cNvPr id="196611" name="Line 3"/>
          <p:cNvSpPr>
            <a:spLocks noChangeShapeType="1"/>
          </p:cNvSpPr>
          <p:nvPr/>
        </p:nvSpPr>
        <p:spPr bwMode="auto">
          <a:xfrm>
            <a:off x="2809876" y="2044700"/>
            <a:ext cx="3495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2" name="Line 4"/>
          <p:cNvSpPr>
            <a:spLocks noChangeShapeType="1"/>
          </p:cNvSpPr>
          <p:nvPr/>
        </p:nvSpPr>
        <p:spPr bwMode="auto">
          <a:xfrm>
            <a:off x="2809876" y="2519363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3" name="Line 5"/>
          <p:cNvSpPr>
            <a:spLocks noChangeShapeType="1"/>
          </p:cNvSpPr>
          <p:nvPr/>
        </p:nvSpPr>
        <p:spPr bwMode="auto">
          <a:xfrm>
            <a:off x="2809876" y="2994025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4" name="Line 6"/>
          <p:cNvSpPr>
            <a:spLocks noChangeShapeType="1"/>
          </p:cNvSpPr>
          <p:nvPr/>
        </p:nvSpPr>
        <p:spPr bwMode="auto">
          <a:xfrm>
            <a:off x="2809876" y="3468688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5" name="Line 7"/>
          <p:cNvSpPr>
            <a:spLocks noChangeShapeType="1"/>
          </p:cNvSpPr>
          <p:nvPr/>
        </p:nvSpPr>
        <p:spPr bwMode="auto">
          <a:xfrm>
            <a:off x="2809876" y="3943350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6" name="Line 8"/>
          <p:cNvSpPr>
            <a:spLocks noChangeShapeType="1"/>
          </p:cNvSpPr>
          <p:nvPr/>
        </p:nvSpPr>
        <p:spPr bwMode="auto">
          <a:xfrm>
            <a:off x="2809876" y="4418013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7" name="Line 9"/>
          <p:cNvSpPr>
            <a:spLocks noChangeShapeType="1"/>
          </p:cNvSpPr>
          <p:nvPr/>
        </p:nvSpPr>
        <p:spPr bwMode="auto">
          <a:xfrm>
            <a:off x="2809876" y="4892675"/>
            <a:ext cx="3495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8" name="Line 10"/>
          <p:cNvSpPr>
            <a:spLocks noChangeShapeType="1"/>
          </p:cNvSpPr>
          <p:nvPr/>
        </p:nvSpPr>
        <p:spPr bwMode="auto">
          <a:xfrm>
            <a:off x="2809875" y="2044701"/>
            <a:ext cx="0" cy="2847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196619" name="Line 11"/>
          <p:cNvSpPr>
            <a:spLocks noChangeShapeType="1"/>
          </p:cNvSpPr>
          <p:nvPr/>
        </p:nvSpPr>
        <p:spPr bwMode="auto">
          <a:xfrm>
            <a:off x="3392488" y="2044701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196620" name="Line 12"/>
          <p:cNvSpPr>
            <a:spLocks noChangeShapeType="1"/>
          </p:cNvSpPr>
          <p:nvPr/>
        </p:nvSpPr>
        <p:spPr bwMode="auto">
          <a:xfrm>
            <a:off x="3975100" y="2044701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1" name="Line 13"/>
          <p:cNvSpPr>
            <a:spLocks noChangeShapeType="1"/>
          </p:cNvSpPr>
          <p:nvPr/>
        </p:nvSpPr>
        <p:spPr bwMode="auto">
          <a:xfrm>
            <a:off x="4557713" y="2044701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2" name="Line 14"/>
          <p:cNvSpPr>
            <a:spLocks noChangeShapeType="1"/>
          </p:cNvSpPr>
          <p:nvPr/>
        </p:nvSpPr>
        <p:spPr bwMode="auto">
          <a:xfrm>
            <a:off x="5140325" y="2044701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3" name="Line 15"/>
          <p:cNvSpPr>
            <a:spLocks noChangeShapeType="1"/>
          </p:cNvSpPr>
          <p:nvPr/>
        </p:nvSpPr>
        <p:spPr bwMode="auto">
          <a:xfrm>
            <a:off x="5722938" y="2044701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4" name="Line 16"/>
          <p:cNvSpPr>
            <a:spLocks noChangeShapeType="1"/>
          </p:cNvSpPr>
          <p:nvPr/>
        </p:nvSpPr>
        <p:spPr bwMode="auto">
          <a:xfrm>
            <a:off x="6305550" y="2044701"/>
            <a:ext cx="0" cy="2847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5" name="Text Box 17"/>
          <p:cNvSpPr txBox="1">
            <a:spLocks noChangeArrowheads="1"/>
          </p:cNvSpPr>
          <p:nvPr/>
        </p:nvSpPr>
        <p:spPr bwMode="auto">
          <a:xfrm>
            <a:off x="3208338" y="1533526"/>
            <a:ext cx="366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a</a:t>
            </a:r>
          </a:p>
        </p:txBody>
      </p:sp>
      <p:sp>
        <p:nvSpPr>
          <p:cNvPr id="196626" name="Text Box 18"/>
          <p:cNvSpPr txBox="1">
            <a:spLocks noChangeArrowheads="1"/>
          </p:cNvSpPr>
          <p:nvPr/>
        </p:nvSpPr>
        <p:spPr bwMode="auto">
          <a:xfrm>
            <a:off x="4956176" y="1533525"/>
            <a:ext cx="4001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800" dirty="0">
                <a:solidFill>
                  <a:schemeClr val="accent2"/>
                </a:solidFill>
                <a:latin typeface="Courier"/>
                <a:cs typeface="Courier"/>
              </a:rPr>
              <a:t>c</a:t>
            </a:r>
          </a:p>
        </p:txBody>
      </p:sp>
      <p:sp>
        <p:nvSpPr>
          <p:cNvPr id="196627" name="Text Box 19"/>
          <p:cNvSpPr txBox="1">
            <a:spLocks noChangeArrowheads="1"/>
          </p:cNvSpPr>
          <p:nvPr/>
        </p:nvSpPr>
        <p:spPr bwMode="auto">
          <a:xfrm>
            <a:off x="3790951" y="1525588"/>
            <a:ext cx="4001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c</a:t>
            </a:r>
          </a:p>
        </p:txBody>
      </p:sp>
      <p:sp>
        <p:nvSpPr>
          <p:cNvPr id="196628" name="Text Box 20"/>
          <p:cNvSpPr txBox="1">
            <a:spLocks noChangeArrowheads="1"/>
          </p:cNvSpPr>
          <p:nvPr/>
        </p:nvSpPr>
        <p:spPr bwMode="auto">
          <a:xfrm>
            <a:off x="4373564" y="1525588"/>
            <a:ext cx="4001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g</a:t>
            </a:r>
          </a:p>
        </p:txBody>
      </p:sp>
      <p:sp>
        <p:nvSpPr>
          <p:cNvPr id="196629" name="Text Box 21"/>
          <p:cNvSpPr txBox="1">
            <a:spLocks noChangeArrowheads="1"/>
          </p:cNvSpPr>
          <p:nvPr/>
        </p:nvSpPr>
        <p:spPr bwMode="auto">
          <a:xfrm>
            <a:off x="5538789" y="1525588"/>
            <a:ext cx="4001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g</a:t>
            </a:r>
          </a:p>
        </p:txBody>
      </p:sp>
      <p:sp>
        <p:nvSpPr>
          <p:cNvPr id="196630" name="Text Box 22"/>
          <p:cNvSpPr txBox="1">
            <a:spLocks noChangeArrowheads="1"/>
          </p:cNvSpPr>
          <p:nvPr/>
        </p:nvSpPr>
        <p:spPr bwMode="auto">
          <a:xfrm>
            <a:off x="2443163" y="2259013"/>
            <a:ext cx="366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a</a:t>
            </a:r>
          </a:p>
        </p:txBody>
      </p:sp>
      <p:sp>
        <p:nvSpPr>
          <p:cNvPr id="196631" name="Text Box 23"/>
          <p:cNvSpPr txBox="1">
            <a:spLocks noChangeArrowheads="1"/>
          </p:cNvSpPr>
          <p:nvPr/>
        </p:nvSpPr>
        <p:spPr bwMode="auto">
          <a:xfrm>
            <a:off x="2443163" y="2733676"/>
            <a:ext cx="366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c</a:t>
            </a:r>
          </a:p>
        </p:txBody>
      </p:sp>
      <p:sp>
        <p:nvSpPr>
          <p:cNvPr id="196632" name="Text Box 24"/>
          <p:cNvSpPr txBox="1">
            <a:spLocks noChangeArrowheads="1"/>
          </p:cNvSpPr>
          <p:nvPr/>
        </p:nvSpPr>
        <p:spPr bwMode="auto">
          <a:xfrm>
            <a:off x="2443163" y="3208338"/>
            <a:ext cx="366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a</a:t>
            </a:r>
          </a:p>
        </p:txBody>
      </p:sp>
      <p:sp>
        <p:nvSpPr>
          <p:cNvPr id="196633" name="Text Box 25"/>
          <p:cNvSpPr txBox="1">
            <a:spLocks noChangeArrowheads="1"/>
          </p:cNvSpPr>
          <p:nvPr/>
        </p:nvSpPr>
        <p:spPr bwMode="auto">
          <a:xfrm>
            <a:off x="2443163" y="3683001"/>
            <a:ext cx="366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c</a:t>
            </a:r>
          </a:p>
        </p:txBody>
      </p:sp>
      <p:sp>
        <p:nvSpPr>
          <p:cNvPr id="196634" name="Text Box 26"/>
          <p:cNvSpPr txBox="1">
            <a:spLocks noChangeArrowheads="1"/>
          </p:cNvSpPr>
          <p:nvPr/>
        </p:nvSpPr>
        <p:spPr bwMode="auto">
          <a:xfrm>
            <a:off x="2443163" y="4157663"/>
            <a:ext cx="366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 dirty="0">
                <a:solidFill>
                  <a:schemeClr val="accent2"/>
                </a:solidFill>
                <a:latin typeface="Courier"/>
                <a:cs typeface="Courier"/>
              </a:rPr>
              <a:t>g</a:t>
            </a:r>
          </a:p>
        </p:txBody>
      </p:sp>
      <p:sp>
        <p:nvSpPr>
          <p:cNvPr id="196643" name="Line 35"/>
          <p:cNvSpPr>
            <a:spLocks noChangeShapeType="1"/>
          </p:cNvSpPr>
          <p:nvPr/>
        </p:nvSpPr>
        <p:spPr bwMode="auto">
          <a:xfrm>
            <a:off x="3392489" y="2519364"/>
            <a:ext cx="1747837" cy="14239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44" name="Line 36"/>
          <p:cNvSpPr>
            <a:spLocks noChangeShapeType="1"/>
          </p:cNvSpPr>
          <p:nvPr/>
        </p:nvSpPr>
        <p:spPr bwMode="auto">
          <a:xfrm>
            <a:off x="3975100" y="3000375"/>
            <a:ext cx="1747838" cy="14176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Text Box 3"/>
          <p:cNvSpPr txBox="1">
            <a:spLocks noChangeArrowheads="1"/>
          </p:cNvSpPr>
          <p:nvPr/>
        </p:nvSpPr>
        <p:spPr bwMode="auto">
          <a:xfrm>
            <a:off x="2443163" y="731230"/>
            <a:ext cx="440002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1" hangingPunct="1"/>
            <a:r>
              <a:rPr lang="es-ES" sz="2400" dirty="0" err="1"/>
              <a:t>Window</a:t>
            </a:r>
            <a:r>
              <a:rPr lang="es-ES" sz="2400" dirty="0"/>
              <a:t> </a:t>
            </a:r>
            <a:r>
              <a:rPr lang="es-ES" sz="2400" dirty="0" err="1"/>
              <a:t>size</a:t>
            </a:r>
            <a:r>
              <a:rPr lang="es-ES" sz="2400" dirty="0"/>
              <a:t> = 4</a:t>
            </a:r>
          </a:p>
          <a:p>
            <a:pPr algn="l" eaLnBrk="1" hangingPunct="1"/>
            <a:r>
              <a:rPr lang="es-ES" sz="2400" dirty="0" err="1"/>
              <a:t>Stringency</a:t>
            </a:r>
            <a:r>
              <a:rPr lang="es-ES" sz="2400" dirty="0"/>
              <a:t> = 3 (min </a:t>
            </a:r>
            <a:r>
              <a:rPr lang="es-ES" sz="2400" dirty="0" err="1"/>
              <a:t>matches</a:t>
            </a:r>
            <a:r>
              <a:rPr lang="es-E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595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43" grpId="0" animBg="1"/>
      <p:bldP spid="19664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302" y="159675"/>
            <a:ext cx="8009922" cy="528361"/>
          </a:xfrm>
        </p:spPr>
        <p:txBody>
          <a:bodyPr/>
          <a:lstStyle/>
          <a:p>
            <a:r>
              <a:rPr lang="en-US" dirty="0"/>
              <a:t>Dot-plots (examples)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438058" y="809887"/>
            <a:ext cx="3475121" cy="2272927"/>
            <a:chOff x="-258275" y="1155925"/>
            <a:chExt cx="3971741" cy="2597745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1100665" y="1960341"/>
              <a:ext cx="0" cy="145897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1109132" y="3408142"/>
              <a:ext cx="146304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380064" y="3384338"/>
              <a:ext cx="1094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reference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 rot="16200000">
              <a:off x="481550" y="2469937"/>
              <a:ext cx="7270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query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 flipH="1" flipV="1">
              <a:off x="1092199" y="1960341"/>
              <a:ext cx="1488440" cy="1693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572172" y="1994209"/>
              <a:ext cx="0" cy="1422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1109132" y="1977276"/>
              <a:ext cx="1463041" cy="1430866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-258275" y="1155925"/>
              <a:ext cx="3971741" cy="73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query is identical to reference and contains no repeats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180933" y="3325040"/>
            <a:ext cx="2511042" cy="1619079"/>
            <a:chOff x="641771" y="4680722"/>
            <a:chExt cx="2781287" cy="1793329"/>
          </a:xfrm>
        </p:grpSpPr>
        <p:sp>
          <p:nvSpPr>
            <p:cNvPr id="38" name="TextBox 37"/>
            <p:cNvSpPr txBox="1"/>
            <p:nvPr/>
          </p:nvSpPr>
          <p:spPr>
            <a:xfrm>
              <a:off x="2644125" y="5051819"/>
              <a:ext cx="7789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</a:rPr>
                <a:t>?</a:t>
              </a:r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1082036" y="4680722"/>
              <a:ext cx="0" cy="145897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1090503" y="6128523"/>
              <a:ext cx="146304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361435" y="6104719"/>
              <a:ext cx="1094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reference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 rot="16200000">
              <a:off x="462921" y="5190318"/>
              <a:ext cx="7270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query</a:t>
              </a:r>
            </a:p>
          </p:txBody>
        </p:sp>
        <p:cxnSp>
          <p:nvCxnSpPr>
            <p:cNvPr id="63" name="Straight Connector 62"/>
            <p:cNvCxnSpPr/>
            <p:nvPr/>
          </p:nvCxnSpPr>
          <p:spPr>
            <a:xfrm flipH="1" flipV="1">
              <a:off x="1073570" y="4680722"/>
              <a:ext cx="1488440" cy="1693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2553543" y="4714590"/>
              <a:ext cx="0" cy="1422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1090503" y="4697657"/>
              <a:ext cx="1463041" cy="1430866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090503" y="4697657"/>
              <a:ext cx="1463040" cy="1430866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8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390691" y="704225"/>
            <a:ext cx="4047395" cy="4336882"/>
            <a:chOff x="4400773" y="337370"/>
            <a:chExt cx="5238205" cy="5612866"/>
          </a:xfrm>
        </p:grpSpPr>
        <p:pic>
          <p:nvPicPr>
            <p:cNvPr id="9" name="Picture 8" descr="Screenshot 2017-02-16 08.37.1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2650" y="2965201"/>
              <a:ext cx="1503117" cy="1111500"/>
            </a:xfrm>
            <a:prstGeom prst="rect">
              <a:avLst/>
            </a:prstGeom>
          </p:spPr>
        </p:pic>
        <p:pic>
          <p:nvPicPr>
            <p:cNvPr id="11" name="Picture 10" descr="Screenshot 2017-02-16 08.36.46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2650" y="337370"/>
              <a:ext cx="1379779" cy="2439252"/>
            </a:xfrm>
            <a:prstGeom prst="rect">
              <a:avLst/>
            </a:prstGeom>
          </p:spPr>
        </p:pic>
        <p:pic>
          <p:nvPicPr>
            <p:cNvPr id="15" name="Picture 14" descr="Screenshot 2017-02-16 08.37.31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7549" y="4350548"/>
              <a:ext cx="1672817" cy="1599688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6129526" y="643083"/>
              <a:ext cx="3217740" cy="467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deletion of "I" in query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129525" y="1991575"/>
              <a:ext cx="3509453" cy="467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deletion of a "R" in query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129525" y="3265885"/>
              <a:ext cx="3424592" cy="467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deletion of "IR" in query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185056" y="4864822"/>
              <a:ext cx="1357401" cy="47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inversion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681939" y="1436765"/>
              <a:ext cx="1503117" cy="2389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/>
                <a:t>reference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 rot="16200000">
              <a:off x="4194038" y="655217"/>
              <a:ext cx="771968" cy="358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query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099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837E-5E57-7343-1C43-361B9ECAA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dotplot</a:t>
            </a:r>
            <a:r>
              <a:rPr lang="en-US" dirty="0"/>
              <a:t> from real genomic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0EDFB-E653-46A9-2DD7-3BED79A6B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005B3D-7998-5E8E-DA6E-665D5A916635}"/>
              </a:ext>
            </a:extLst>
          </p:cNvPr>
          <p:cNvSpPr txBox="1"/>
          <p:nvPr/>
        </p:nvSpPr>
        <p:spPr>
          <a:xfrm>
            <a:off x="4711786" y="1260568"/>
            <a:ext cx="408386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202020"/>
                </a:solidFill>
                <a:effectLst/>
              </a:rPr>
              <a:t>A </a:t>
            </a:r>
            <a:r>
              <a:rPr lang="en-US" sz="2000" b="0" i="0" dirty="0" err="1">
                <a:solidFill>
                  <a:srgbClr val="202020"/>
                </a:solidFill>
                <a:effectLst/>
              </a:rPr>
              <a:t>dotplot</a:t>
            </a:r>
            <a:r>
              <a:rPr lang="en-US" sz="2000" b="0" i="0" dirty="0">
                <a:solidFill>
                  <a:srgbClr val="202020"/>
                </a:solidFill>
                <a:effectLst/>
              </a:rPr>
              <a:t> to compare between the B71 assembly and </a:t>
            </a:r>
            <a:r>
              <a:rPr lang="en-US" sz="2000" dirty="0">
                <a:solidFill>
                  <a:srgbClr val="202020"/>
                </a:solidFill>
              </a:rPr>
              <a:t>the reference </a:t>
            </a:r>
            <a:r>
              <a:rPr lang="en-US" sz="2000" b="0" i="0" dirty="0">
                <a:solidFill>
                  <a:srgbClr val="202020"/>
                </a:solidFill>
                <a:effectLst/>
              </a:rPr>
              <a:t>MG8</a:t>
            </a:r>
          </a:p>
          <a:p>
            <a:endParaRPr lang="en-US" sz="2000" dirty="0">
              <a:solidFill>
                <a:srgbClr val="202020"/>
              </a:solidFill>
            </a:endParaRPr>
          </a:p>
          <a:p>
            <a:r>
              <a:rPr lang="en-US" sz="2000" b="0" i="0" dirty="0">
                <a:solidFill>
                  <a:srgbClr val="202020"/>
                </a:solidFill>
                <a:effectLst/>
              </a:rPr>
              <a:t>Alignments between the two assemblies were performed by using </a:t>
            </a:r>
            <a:r>
              <a:rPr lang="en-US" sz="2000" b="0" i="0" dirty="0" err="1">
                <a:solidFill>
                  <a:srgbClr val="FF0000"/>
                </a:solidFill>
                <a:effectLst/>
              </a:rPr>
              <a:t>Nucmer</a:t>
            </a:r>
            <a:r>
              <a:rPr lang="en-US" sz="2000" b="0" i="0" dirty="0">
                <a:solidFill>
                  <a:srgbClr val="202020"/>
                </a:solidFill>
                <a:effectLst/>
              </a:rPr>
              <a:t>. Only alignments with at least 10 kb match and at least 95% identity were shown.</a:t>
            </a:r>
          </a:p>
          <a:p>
            <a:endParaRPr lang="en-US" sz="2000" dirty="0">
              <a:solidFill>
                <a:srgbClr val="202020"/>
              </a:solidFill>
            </a:endParaRPr>
          </a:p>
          <a:p>
            <a:r>
              <a:rPr lang="en-US" sz="2000" b="0" i="0" dirty="0">
                <a:solidFill>
                  <a:srgbClr val="202020"/>
                </a:solidFill>
                <a:effectLst/>
              </a:rPr>
              <a:t>Chromosomes numbers, 1–7, were indicated inside axes. </a:t>
            </a:r>
            <a:endParaRPr lang="en-US" sz="2000" dirty="0"/>
          </a:p>
        </p:txBody>
      </p:sp>
      <p:pic>
        <p:nvPicPr>
          <p:cNvPr id="9" name="Picture 8" descr="A graph of a graph with red and green lines&#10;&#10;AI-generated content may be incorrect.">
            <a:extLst>
              <a:ext uri="{FF2B5EF4-FFF2-40B4-BE49-F238E27FC236}">
                <a16:creationId xmlns:a16="http://schemas.microsoft.com/office/drawing/2014/main" id="{D75EED9D-6AE3-11C0-01D5-87333BA37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98" y="906709"/>
            <a:ext cx="4446288" cy="4185594"/>
          </a:xfrm>
          <a:prstGeom prst="rect">
            <a:avLst/>
          </a:prstGeom>
        </p:spPr>
      </p:pic>
      <p:pic>
        <p:nvPicPr>
          <p:cNvPr id="10" name="Picture 9" descr="Screenshot 2016-03-01 10.22.25.png">
            <a:extLst>
              <a:ext uri="{FF2B5EF4-FFF2-40B4-BE49-F238E27FC236}">
                <a16:creationId xmlns:a16="http://schemas.microsoft.com/office/drawing/2014/main" id="{70824302-4FEC-A616-09CF-78C6CC1943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797" y="102393"/>
            <a:ext cx="1874205" cy="122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77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18767</TotalTime>
  <Words>3211</Words>
  <Application>Microsoft Macintosh PowerPoint</Application>
  <PresentationFormat>On-screen Show (16:9)</PresentationFormat>
  <Paragraphs>1100</Paragraphs>
  <Slides>38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.AppleSystemUIFont</vt:lpstr>
      <vt:lpstr>Arial</vt:lpstr>
      <vt:lpstr>Calibri</vt:lpstr>
      <vt:lpstr>Courier</vt:lpstr>
      <vt:lpstr>Courier New</vt:lpstr>
      <vt:lpstr>Office Theme</vt:lpstr>
      <vt:lpstr>Equation</vt:lpstr>
      <vt:lpstr>Alignment (I)  Bioinformatics Applications (PLPTH813)</vt:lpstr>
      <vt:lpstr>Outline</vt:lpstr>
      <vt:lpstr>Sequence alignment</vt:lpstr>
      <vt:lpstr>Alignment algorithms</vt:lpstr>
      <vt:lpstr>Dot matrices in a single-base resolution</vt:lpstr>
      <vt:lpstr>Dot plot comparison using windows</vt:lpstr>
      <vt:lpstr>Dot plot with a window method</vt:lpstr>
      <vt:lpstr>Dot-plots (examples)</vt:lpstr>
      <vt:lpstr>A dotplot from real genomic data</vt:lpstr>
      <vt:lpstr>Outline</vt:lpstr>
      <vt:lpstr>Local and global alignments</vt:lpstr>
      <vt:lpstr>Best (local) alignment</vt:lpstr>
      <vt:lpstr>Best (local) alignment</vt:lpstr>
      <vt:lpstr>A classic algorithm for local alignment – Smith-Waterman</vt:lpstr>
      <vt:lpstr>Alignment with no gaps</vt:lpstr>
      <vt:lpstr>SW example</vt:lpstr>
      <vt:lpstr>SW example</vt:lpstr>
      <vt:lpstr>SW example</vt:lpstr>
      <vt:lpstr>SW example</vt:lpstr>
      <vt:lpstr>SW example</vt:lpstr>
      <vt:lpstr>SW example (cont.)</vt:lpstr>
      <vt:lpstr>SW example (cont.)</vt:lpstr>
      <vt:lpstr>Global alignment – Needleman-Wunsch</vt:lpstr>
      <vt:lpstr>BLAST (Basic Local Alignment Search Tool)</vt:lpstr>
      <vt:lpstr>Question</vt:lpstr>
      <vt:lpstr>BLAST+</vt:lpstr>
      <vt:lpstr>BLAST algorithm</vt:lpstr>
      <vt:lpstr>BLAST algorithm</vt:lpstr>
      <vt:lpstr>Command line based BLAST</vt:lpstr>
      <vt:lpstr>Step 1: Create a database</vt:lpstr>
      <vt:lpstr>Step 2: BLAST a query to a DNA database</vt:lpstr>
      <vt:lpstr>Select output format</vt:lpstr>
      <vt:lpstr>E-value</vt:lpstr>
      <vt:lpstr>Score and Bit scores</vt:lpstr>
      <vt:lpstr>PowerPoint Presentation</vt:lpstr>
      <vt:lpstr>Extract sequences or subsequences</vt:lpstr>
      <vt:lpstr>BLAST tools</vt:lpstr>
      <vt:lpstr>Summary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190</cp:revision>
  <dcterms:created xsi:type="dcterms:W3CDTF">2014-12-15T18:58:14Z</dcterms:created>
  <dcterms:modified xsi:type="dcterms:W3CDTF">2025-02-04T01:28:37Z</dcterms:modified>
</cp:coreProperties>
</file>