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69" r:id="rId3"/>
    <p:sldId id="293" r:id="rId4"/>
    <p:sldId id="294" r:id="rId5"/>
    <p:sldId id="295" r:id="rId6"/>
    <p:sldId id="296" r:id="rId7"/>
    <p:sldId id="310" r:id="rId8"/>
    <p:sldId id="311" r:id="rId9"/>
    <p:sldId id="297" r:id="rId10"/>
    <p:sldId id="309" r:id="rId11"/>
    <p:sldId id="271" r:id="rId12"/>
    <p:sldId id="280" r:id="rId13"/>
    <p:sldId id="285" r:id="rId14"/>
    <p:sldId id="275" r:id="rId15"/>
    <p:sldId id="286" r:id="rId16"/>
    <p:sldId id="287" r:id="rId17"/>
    <p:sldId id="289" r:id="rId18"/>
    <p:sldId id="288" r:id="rId19"/>
    <p:sldId id="290" r:id="rId20"/>
    <p:sldId id="291" r:id="rId21"/>
    <p:sldId id="279" r:id="rId22"/>
    <p:sldId id="308" r:id="rId23"/>
    <p:sldId id="300" r:id="rId24"/>
    <p:sldId id="301" r:id="rId25"/>
    <p:sldId id="302" r:id="rId26"/>
    <p:sldId id="303" r:id="rId27"/>
    <p:sldId id="304" r:id="rId28"/>
    <p:sldId id="305" r:id="rId29"/>
    <p:sldId id="306" r:id="rId30"/>
    <p:sldId id="307" r:id="rId31"/>
    <p:sldId id="31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80" autoAdjust="0"/>
    <p:restoredTop sz="95518" autoAdjust="0"/>
  </p:normalViewPr>
  <p:slideViewPr>
    <p:cSldViewPr snapToGrid="0" snapToObjects="1">
      <p:cViewPr varScale="1">
        <p:scale>
          <a:sx n="114" d="100"/>
          <a:sy n="114" d="100"/>
        </p:scale>
        <p:origin x="229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Dot plot &amp; Alignments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5001" y="1322246"/>
            <a:ext cx="5833998" cy="4741288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/>
              <a:t>module load BLAST+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bwa</a:t>
            </a:r>
          </a:p>
          <a:p>
            <a:pPr marL="0" indent="0">
              <a:buNone/>
            </a:pPr>
            <a:r>
              <a:rPr lang="en-US" sz="3200" dirty="0"/>
              <a:t>module load BWA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module load </a:t>
            </a:r>
            <a:r>
              <a:rPr lang="en-US" sz="3200" dirty="0" err="1"/>
              <a:t>SAMtools</a:t>
            </a: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10" y="1256990"/>
            <a:ext cx="8566484" cy="493086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5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1530327"/>
            <a:ext cx="8686800" cy="4522118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BLAST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1047625"/>
            <a:ext cx="8498202" cy="48282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192054"/>
            <a:ext cx="8644819" cy="11694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1048088" y="2361470"/>
            <a:ext cx="715301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10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Query= MG1655_partial</a:t>
            </a:r>
          </a:p>
          <a:p>
            <a:r>
              <a:rPr lang="en-US" sz="1000" dirty="0">
                <a:latin typeface="Courier"/>
                <a:cs typeface="Courier"/>
              </a:rPr>
              <a:t>Length=280</a:t>
            </a:r>
          </a:p>
          <a:p>
            <a:r>
              <a:rPr lang="fr-FR" sz="10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1000" dirty="0" err="1">
                <a:latin typeface="Courier"/>
                <a:cs typeface="Courier"/>
              </a:rPr>
              <a:t>Sequences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producing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significant</a:t>
            </a:r>
            <a:r>
              <a:rPr lang="fr-FR" sz="1000" dirty="0">
                <a:latin typeface="Courier"/>
                <a:cs typeface="Courier"/>
              </a:rPr>
              <a:t> </a:t>
            </a:r>
            <a:r>
              <a:rPr lang="fr-FR" sz="1000" dirty="0" err="1">
                <a:latin typeface="Courier"/>
                <a:cs typeface="Courier"/>
              </a:rPr>
              <a:t>alignments</a:t>
            </a:r>
            <a:r>
              <a:rPr lang="fr-FR" sz="1000" dirty="0">
                <a:latin typeface="Courier"/>
                <a:cs typeface="Courier"/>
              </a:rPr>
              <a:t>:                          (Bits)  Value</a:t>
            </a:r>
          </a:p>
          <a:p>
            <a:endParaRPr lang="fr-FR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ref|NC_000913.3| 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</a:t>
            </a:r>
            <a:r>
              <a:rPr lang="it-IT" sz="1000" dirty="0" err="1">
                <a:latin typeface="Courier"/>
                <a:cs typeface="Courier"/>
              </a:rPr>
              <a:t>comp</a:t>
            </a:r>
            <a:r>
              <a:rPr lang="it-IT" sz="1000" dirty="0">
                <a:latin typeface="Courier"/>
                <a:cs typeface="Courier"/>
              </a:rPr>
              <a:t>...    518   1e-147</a:t>
            </a:r>
          </a:p>
          <a:p>
            <a:endParaRPr lang="it-IT" sz="1000" dirty="0">
              <a:latin typeface="Courier"/>
              <a:cs typeface="Courier"/>
            </a:endParaRPr>
          </a:p>
          <a:p>
            <a:endParaRPr lang="it-IT" sz="1000" dirty="0">
              <a:latin typeface="Courier"/>
              <a:cs typeface="Courier"/>
            </a:endParaRPr>
          </a:p>
          <a:p>
            <a:r>
              <a:rPr lang="it-IT" sz="1000" dirty="0">
                <a:latin typeface="Courier"/>
                <a:cs typeface="Courier"/>
              </a:rPr>
              <a:t>&gt;ref|NC_000913.3| Escherichia coli </a:t>
            </a:r>
            <a:r>
              <a:rPr lang="it-IT" sz="1000" dirty="0" err="1">
                <a:latin typeface="Courier"/>
                <a:cs typeface="Courier"/>
              </a:rPr>
              <a:t>str</a:t>
            </a:r>
            <a:r>
              <a:rPr lang="it-IT" sz="1000" dirty="0">
                <a:latin typeface="Courier"/>
                <a:cs typeface="Courier"/>
              </a:rPr>
              <a:t>. K-12 </a:t>
            </a:r>
            <a:r>
              <a:rPr lang="it-IT" sz="1000" dirty="0" err="1">
                <a:latin typeface="Courier"/>
                <a:cs typeface="Courier"/>
              </a:rPr>
              <a:t>substr</a:t>
            </a:r>
            <a:r>
              <a:rPr lang="it-IT" sz="1000" dirty="0">
                <a:latin typeface="Courier"/>
                <a:cs typeface="Courier"/>
              </a:rPr>
              <a:t>. MG1655, complete </a:t>
            </a:r>
            <a:r>
              <a:rPr lang="it-IT" sz="1000" dirty="0" err="1">
                <a:latin typeface="Courier"/>
                <a:cs typeface="Courier"/>
              </a:rPr>
              <a:t>genome</a:t>
            </a:r>
            <a:endParaRPr lang="it-IT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Length=4641652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fr-FR" sz="1000" dirty="0">
                <a:latin typeface="Courier"/>
                <a:cs typeface="Courier"/>
              </a:rPr>
              <a:t> Score =   518 bits (280),  </a:t>
            </a:r>
            <a:r>
              <a:rPr lang="fr-FR" sz="1000" dirty="0" err="1">
                <a:latin typeface="Courier"/>
                <a:cs typeface="Courier"/>
              </a:rPr>
              <a:t>Expect</a:t>
            </a:r>
            <a:r>
              <a:rPr lang="fr-FR" sz="1000" dirty="0">
                <a:latin typeface="Courier"/>
                <a:cs typeface="Courier"/>
              </a:rPr>
              <a:t> = 1e-147</a:t>
            </a:r>
          </a:p>
          <a:p>
            <a:r>
              <a:rPr lang="en-US" sz="1000" dirty="0">
                <a:latin typeface="Courier"/>
                <a:cs typeface="Courier"/>
              </a:rPr>
              <a:t> Identities = 280/280 (100%), Gaps = 0/280 (0%)</a:t>
            </a:r>
          </a:p>
          <a:p>
            <a:r>
              <a:rPr lang="en-US" sz="1000" dirty="0">
                <a:latin typeface="Courier"/>
                <a:cs typeface="Courier"/>
              </a:rPr>
              <a:t> Strand=Plus/Plus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endParaRPr lang="en-US" sz="1000" dirty="0">
              <a:latin typeface="Courier"/>
              <a:cs typeface="Courier"/>
            </a:endParaRPr>
          </a:p>
          <a:p>
            <a:r>
              <a:rPr lang="en-US" sz="1000" dirty="0">
                <a:latin typeface="Courier"/>
                <a:cs typeface="Courier"/>
              </a:rPr>
              <a:t>...</a:t>
            </a:r>
          </a:p>
          <a:p>
            <a:r>
              <a:rPr lang="en-US" sz="1000" dirty="0">
                <a:latin typeface="Courier"/>
                <a:cs typeface="Courier"/>
              </a:rPr>
              <a:t>Query  241    ATCTTTTGAGGGGAAAATGAAAATTTTCCCCGGTTTCCGG  280</a:t>
            </a:r>
          </a:p>
          <a:p>
            <a:r>
              <a:rPr lang="en-US" sz="1000" dirty="0">
                <a:latin typeface="Courier"/>
                <a:cs typeface="Courier"/>
              </a:rPr>
              <a:t>              ||||||||||||||||||||||||||||||||||||||||</a:t>
            </a:r>
          </a:p>
          <a:p>
            <a:r>
              <a:rPr lang="en-US" sz="1000" dirty="0" err="1">
                <a:latin typeface="Courier"/>
                <a:cs typeface="Courier"/>
              </a:rPr>
              <a:t>Sbjct</a:t>
            </a:r>
            <a:r>
              <a:rPr lang="en-US" sz="10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8" y="275216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59" y="464727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311527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476564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639888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613595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4" y="2394784"/>
            <a:ext cx="8906841" cy="1034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34291" y="3687901"/>
            <a:ext cx="587541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endParaRPr lang="it-IT" sz="800" dirty="0">
              <a:latin typeface="Courier"/>
              <a:cs typeface="Courier"/>
            </a:endParaRPr>
          </a:p>
          <a:p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endParaRPr lang="en-US" sz="8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50" y="1505596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327" y="3383527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0" y="1742777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2675" y="5027905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4" y="179750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406942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6" y="5219414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245" y="1483648"/>
            <a:ext cx="5791219" cy="4710895"/>
          </a:xfrm>
        </p:spPr>
        <p:txBody>
          <a:bodyPr>
            <a:noAutofit/>
          </a:bodyPr>
          <a:lstStyle/>
          <a:p>
            <a:r>
              <a:rPr lang="en-US" sz="2800" dirty="0"/>
              <a:t>Make a </a:t>
            </a:r>
            <a:r>
              <a:rPr lang="en-US" sz="2800" dirty="0" err="1"/>
              <a:t>dotplot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876"/>
            <a:ext cx="8339668" cy="556156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420D98-30AC-5F4D-876D-3E8705458CA9}"/>
              </a:ext>
            </a:extLst>
          </p:cNvPr>
          <p:cNvSpPr txBox="1"/>
          <p:nvPr/>
        </p:nvSpPr>
        <p:spPr>
          <a:xfrm>
            <a:off x="553064" y="6060142"/>
            <a:ext cx="47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* Require specific name format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661" y="1645081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3269" y="5882216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30" y="1429213"/>
            <a:ext cx="6077529" cy="39569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  <a:p>
            <a:r>
              <a:rPr lang="en-US" sz="2800" dirty="0"/>
              <a:t>BWA alignment</a:t>
            </a:r>
          </a:p>
          <a:p>
            <a:r>
              <a:rPr lang="en-US" sz="2800" dirty="0" err="1"/>
              <a:t>SAMtools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24176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BWA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787" y="1221058"/>
            <a:ext cx="6936425" cy="536230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bwa</a:t>
            </a:r>
            <a:r>
              <a:rPr lang="en-US" b="1" dirty="0">
                <a:solidFill>
                  <a:srgbClr val="17375E"/>
                </a:solidFill>
              </a:rPr>
              <a:t> index</a:t>
            </a:r>
          </a:p>
          <a:p>
            <a:pPr marL="0" indent="0">
              <a:buNone/>
            </a:pPr>
            <a:r>
              <a:rPr lang="en-US" dirty="0"/>
              <a:t>A program to create a BWA database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 go to the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directory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cd 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module load BWA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bwa index</a:t>
            </a: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index</a:t>
            </a: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index MG1655.fasta</a:t>
            </a:r>
          </a:p>
        </p:txBody>
      </p:sp>
    </p:spTree>
    <p:extLst>
      <p:ext uri="{BB962C8B-B14F-4D97-AF65-F5344CB8AC3E}">
        <p14:creationId xmlns:p14="http://schemas.microsoft.com/office/powerpoint/2010/main" val="270165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Illumina</a:t>
            </a:r>
            <a:r>
              <a:rPr lang="en-US" dirty="0"/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662" y="1047625"/>
            <a:ext cx="8621868" cy="4198143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# check the current directory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pwd</a:t>
            </a:r>
            <a:endParaRPr lang="en-US" sz="2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..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mkdir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alignment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cd alignment</a:t>
            </a:r>
            <a:endParaRPr lang="en-US" dirty="0">
              <a:latin typeface="Courier"/>
              <a:cs typeface="Courier"/>
            </a:endParaRPr>
          </a:p>
          <a:p>
            <a:pPr>
              <a:lnSpc>
                <a:spcPct val="120000"/>
              </a:lnSpc>
            </a:pPr>
            <a:r>
              <a:rPr lang="en-US" dirty="0"/>
              <a:t>data location</a:t>
            </a:r>
            <a:endParaRPr lang="en-US" sz="1800" dirty="0"/>
          </a:p>
          <a:p>
            <a:pPr>
              <a:buFont typeface="+mj-lt"/>
              <a:buAutoNum type="arabicPeriod"/>
            </a:pPr>
            <a:r>
              <a:rPr lang="fr-FR" sz="1800" dirty="0"/>
              <a:t>MG1655.pair1.fq</a:t>
            </a:r>
          </a:p>
          <a:p>
            <a:pPr>
              <a:buFont typeface="+mj-lt"/>
              <a:buAutoNum type="arabicPeriod"/>
            </a:pPr>
            <a:r>
              <a:rPr lang="fr-FR" sz="1800" dirty="0"/>
              <a:t>MG1655.pair2.fq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9C0462-B6B6-8B4F-ABCB-F5DD14588990}"/>
              </a:ext>
            </a:extLst>
          </p:cNvPr>
          <p:cNvSpPr txBox="1"/>
          <p:nvPr/>
        </p:nvSpPr>
        <p:spPr>
          <a:xfrm>
            <a:off x="184608" y="5574160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/MG1655.pair1.fq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wget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https://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people.beocat.ksu.edu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/~liu3zhen/PLPTH813/data/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EcoliWGS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4231602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BWA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077" y="1128573"/>
            <a:ext cx="8686800" cy="5454789"/>
          </a:xfrm>
        </p:spPr>
        <p:txBody>
          <a:bodyPr>
            <a:normAutofit lnSpcReduction="10000"/>
          </a:bodyPr>
          <a:lstStyle/>
          <a:p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bwa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800" b="1" dirty="0" err="1">
                <a:solidFill>
                  <a:schemeClr val="tx2">
                    <a:lumMod val="75000"/>
                  </a:schemeClr>
                </a:solidFill>
              </a:rPr>
              <a:t>mem</a:t>
            </a:r>
            <a:endParaRPr lang="en-US" sz="2800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bwa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mem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vi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--------------------------------------------------- 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ref=../</a:t>
            </a:r>
            <a:r>
              <a:rPr lang="en-US" sz="1800" dirty="0" err="1">
                <a:latin typeface="Courier New"/>
                <a:cs typeface="Courier New"/>
              </a:rPr>
              <a:t>db</a:t>
            </a:r>
            <a:r>
              <a:rPr lang="en-US" sz="1800" dirty="0">
                <a:latin typeface="Courier New"/>
                <a:cs typeface="Courier New"/>
              </a:rPr>
              <a:t>/MG1655.fasta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pe1=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/MG1655.pair1.fq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pe2 =</a:t>
            </a:r>
            <a:r>
              <a:rPr lang="en-US" sz="1600" dirty="0">
                <a:highlight>
                  <a:srgbClr val="FFFF00"/>
                </a:highlight>
                <a:latin typeface="Courier New"/>
                <a:cs typeface="Courier New"/>
              </a:rPr>
              <a:t>&lt;your path&gt;</a:t>
            </a:r>
            <a:r>
              <a:rPr lang="en-US" sz="1600" dirty="0">
                <a:latin typeface="Courier New"/>
                <a:cs typeface="Courier New"/>
              </a:rPr>
              <a:t>/MG1655.pair2.fq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2200" dirty="0">
                <a:latin typeface="Courier New"/>
                <a:cs typeface="Courier New"/>
              </a:rPr>
              <a:t>bwa mem -T 30 $ref $pe1 $pe2 1&gt;</a:t>
            </a:r>
            <a:r>
              <a:rPr lang="en-US" sz="2200" dirty="0" err="1">
                <a:latin typeface="Courier New"/>
                <a:cs typeface="Courier New"/>
              </a:rPr>
              <a:t>aln.sam</a:t>
            </a:r>
            <a:r>
              <a:rPr lang="en-US" sz="2200" dirty="0">
                <a:latin typeface="Courier New"/>
                <a:cs typeface="Courier New"/>
              </a:rPr>
              <a:t> 2&gt;</a:t>
            </a:r>
            <a:r>
              <a:rPr lang="en-US" sz="2200" dirty="0" err="1">
                <a:latin typeface="Courier New"/>
                <a:cs typeface="Courier New"/>
              </a:rPr>
              <a:t>aln.log</a:t>
            </a:r>
            <a:endParaRPr lang="en-US" sz="2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---------------------------------------bash </a:t>
            </a:r>
            <a:r>
              <a:rPr lang="en-US" sz="2800" dirty="0" err="1">
                <a:latin typeface="Courier New"/>
                <a:cs typeface="Courier New"/>
              </a:rPr>
              <a:t>align.sh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68087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Examine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782" y="1488709"/>
            <a:ext cx="8714656" cy="2297218"/>
          </a:xfrm>
        </p:spPr>
        <p:txBody>
          <a:bodyPr>
            <a:normAutofit/>
          </a:bodyPr>
          <a:lstStyle/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@SQ	SN:gi|556503834|ref|NC_000913.3|	LN:4641652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@PG	</a:t>
            </a:r>
            <a:r>
              <a:rPr lang="en-US" sz="1000" dirty="0" err="1">
                <a:latin typeface="Courier"/>
                <a:cs typeface="Courier"/>
              </a:rPr>
              <a:t>ID:bwa</a:t>
            </a:r>
            <a:r>
              <a:rPr lang="en-US" sz="1000" dirty="0">
                <a:latin typeface="Courier"/>
                <a:cs typeface="Courier"/>
              </a:rPr>
              <a:t>	</a:t>
            </a:r>
            <a:r>
              <a:rPr lang="en-US" sz="1000" dirty="0" err="1">
                <a:latin typeface="Courier"/>
                <a:cs typeface="Courier"/>
              </a:rPr>
              <a:t>PN:bwa</a:t>
            </a:r>
            <a:r>
              <a:rPr lang="en-US" sz="1000" dirty="0">
                <a:latin typeface="Courier"/>
                <a:cs typeface="Courier"/>
              </a:rPr>
              <a:t>	VN:0.7.12-r1039	</a:t>
            </a:r>
            <a:r>
              <a:rPr lang="en-US" sz="1000" dirty="0" err="1">
                <a:latin typeface="Courier"/>
                <a:cs typeface="Courier"/>
              </a:rPr>
              <a:t>CL:bwa</a:t>
            </a:r>
            <a:r>
              <a:rPr lang="en-US" sz="1000" dirty="0">
                <a:latin typeface="Courier"/>
                <a:cs typeface="Courier"/>
              </a:rPr>
              <a:t> </a:t>
            </a:r>
            <a:r>
              <a:rPr lang="en-US" sz="1000" dirty="0" err="1">
                <a:latin typeface="Courier"/>
                <a:cs typeface="Courier"/>
              </a:rPr>
              <a:t>mem</a:t>
            </a:r>
            <a:r>
              <a:rPr lang="en-US" sz="1000" dirty="0">
                <a:latin typeface="Courier"/>
                <a:cs typeface="Courier"/>
              </a:rPr>
              <a:t> -T 40 ../</a:t>
            </a:r>
            <a:r>
              <a:rPr lang="en-US" sz="1000" dirty="0" err="1">
                <a:latin typeface="Courier"/>
                <a:cs typeface="Courier"/>
              </a:rPr>
              <a:t>db</a:t>
            </a:r>
            <a:r>
              <a:rPr lang="en-US" sz="1000" dirty="0">
                <a:latin typeface="Courier"/>
                <a:cs typeface="Courier"/>
              </a:rPr>
              <a:t>/MG1655.fasta /homes/liu3zhen/teaching/PLPTH613/datasets/MG1655_illumina_data/MG1655.pair1.fq /homes/liu3zhen/teaching/PLPTH613/datasets/MG1655_illumina_data/MG1655.pair2.fq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99	gi|556503834|ref|NC_000913.3|	2767401	60	100M	=	2767797	498NTGATATTAACTTGTCCAATATGATCAAATAGCATTAACCCCCCCTCACAACGTCCTGCATAGGGAACACGTTTTCCCCTGTGCACCCACGACTAAATTT	!++*+87777@@@@@@@@@@@@@@@@@@@@&lt;::&lt;&lt;99989::32222298&amp;)--28888589179@@@@@##############################		NM:i:1	MD:Z:0A99	AS:i:99	XS:i:0</a:t>
            </a:r>
          </a:p>
          <a:p>
            <a:pPr marL="111125" indent="-111125">
              <a:buFont typeface="+mj-lt"/>
              <a:buAutoNum type="arabicPeriod"/>
            </a:pPr>
            <a:r>
              <a:rPr lang="en-US" sz="1000" dirty="0">
                <a:latin typeface="Courier"/>
                <a:cs typeface="Courier"/>
              </a:rPr>
              <a:t>EAS600_70:5:1:3215:930	147	gi|556503834|ref|NC_000913.3|	2767797	60	102M	=	2767401	-498	AATCAGTTAACCCACTACGAGCCAGTGATCGGCATCATGGGTAAAACTGGGGCGGGAAAGAGTAGCCTTTGCAATGCCCTGTTTGCCGGTGAAGTATCGCCG	EB&lt;EEEBBEBEA@8@8&gt;EEBEEB&gt;EED3BE@IIIHHFFIIHFIIIIIHIIIGIIIIHIIHEIIIIHIIIIIIGIGIIGIIIIIIIIIIIIIIIIIIIIGII#	NM:i:0	MD:Z:102	AS:i:102	XS:i:0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9627" y="4372955"/>
            <a:ext cx="6356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urier"/>
                <a:cs typeface="Courier"/>
              </a:rPr>
              <a:t>samtools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flagstat</a:t>
            </a:r>
            <a:r>
              <a:rPr lang="en-US" sz="3200" dirty="0">
                <a:latin typeface="Courier"/>
                <a:cs typeface="Courier"/>
              </a:rPr>
              <a:t> </a:t>
            </a:r>
            <a:r>
              <a:rPr lang="en-US" sz="3200" dirty="0" err="1">
                <a:latin typeface="Courier"/>
                <a:cs typeface="Courier"/>
              </a:rPr>
              <a:t>aln.sam</a:t>
            </a:r>
            <a:endParaRPr lang="en-US" sz="3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940135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between SAM and BAM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4602"/>
            <a:ext cx="8229600" cy="47132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</a:t>
            </a: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show header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-H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### convert </a:t>
            </a:r>
            <a:r>
              <a:rPr lang="en-US" sz="2800" dirty="0" err="1">
                <a:latin typeface="Courier"/>
                <a:cs typeface="Courier"/>
              </a:rPr>
              <a:t>sam</a:t>
            </a:r>
            <a:r>
              <a:rPr lang="en-US" sz="2800" dirty="0">
                <a:latin typeface="Courier"/>
                <a:cs typeface="Courier"/>
              </a:rPr>
              <a:t> to bam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view -b </a:t>
            </a:r>
            <a:r>
              <a:rPr lang="en-US" sz="2800" dirty="0" err="1">
                <a:latin typeface="Courier"/>
                <a:cs typeface="Courier"/>
              </a:rPr>
              <a:t>aln.sam</a:t>
            </a:r>
            <a:r>
              <a:rPr lang="en-US" sz="2800" dirty="0">
                <a:latin typeface="Courier"/>
                <a:cs typeface="Courier"/>
              </a:rPr>
              <a:t> -o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head </a:t>
            </a:r>
            <a:r>
              <a:rPr lang="en-US" sz="2800" dirty="0" err="1">
                <a:latin typeface="Courier"/>
                <a:cs typeface="Courier"/>
              </a:rPr>
              <a:t>aln.bam</a:t>
            </a:r>
            <a:endParaRPr lang="en-US" sz="2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57304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sorting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537932"/>
            <a:ext cx="7894746" cy="237550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Sort BAM: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sort </a:t>
            </a:r>
            <a:r>
              <a:rPr lang="en-US" dirty="0" err="1">
                <a:latin typeface="Courier"/>
                <a:cs typeface="Courier"/>
              </a:rPr>
              <a:t>aln.bam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convert to SAM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 view </a:t>
            </a:r>
            <a:r>
              <a:rPr lang="en-US" dirty="0" err="1">
                <a:latin typeface="Courier"/>
                <a:cs typeface="Courier"/>
              </a:rPr>
              <a:t>alnsort.bam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alnsort.sam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73244" y="4217122"/>
            <a:ext cx="65366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Question:</a:t>
            </a:r>
          </a:p>
          <a:p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What was the basis for the sorting?</a:t>
            </a:r>
          </a:p>
        </p:txBody>
      </p:sp>
    </p:spTree>
    <p:extLst>
      <p:ext uri="{BB962C8B-B14F-4D97-AF65-F5344CB8AC3E}">
        <p14:creationId xmlns:p14="http://schemas.microsoft.com/office/powerpoint/2010/main" val="3420371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79" y="2122152"/>
            <a:ext cx="7757415" cy="15354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Could you use the help document to figure out how to sort bam by read names?</a:t>
            </a:r>
          </a:p>
        </p:txBody>
      </p:sp>
    </p:spTree>
    <p:extLst>
      <p:ext uri="{BB962C8B-B14F-4D97-AF65-F5344CB8AC3E}">
        <p14:creationId xmlns:p14="http://schemas.microsoft.com/office/powerpoint/2010/main" val="2099163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9767" y="1470622"/>
            <a:ext cx="7433832" cy="42203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install</a:t>
            </a:r>
            <a:r>
              <a:rPr lang="pl-PL" dirty="0">
                <a:latin typeface="Courier"/>
                <a:cs typeface="Courier"/>
              </a:rPr>
              <a:t> a </a:t>
            </a:r>
            <a:r>
              <a:rPr lang="pl-PL" dirty="0" err="1">
                <a:latin typeface="Courier"/>
                <a:cs typeface="Courier"/>
              </a:rPr>
              <a:t>package</a:t>
            </a:r>
            <a:r>
              <a:rPr lang="pl-PL" dirty="0">
                <a:latin typeface="Courier"/>
                <a:cs typeface="Courier"/>
              </a:rPr>
              <a:t>: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install.packages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load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seqinr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library</a:t>
            </a:r>
            <a:r>
              <a:rPr lang="pl-PL" dirty="0">
                <a:latin typeface="Courier"/>
                <a:cs typeface="Courier"/>
              </a:rPr>
              <a:t>("</a:t>
            </a:r>
            <a:r>
              <a:rPr lang="pl-PL" dirty="0" err="1">
                <a:latin typeface="Courier"/>
                <a:cs typeface="Courier"/>
              </a:rPr>
              <a:t>seqinr</a:t>
            </a:r>
            <a:r>
              <a:rPr lang="pl-PL" dirty="0">
                <a:latin typeface="Courier"/>
                <a:cs typeface="Courier"/>
              </a:rPr>
              <a:t>")</a:t>
            </a:r>
          </a:p>
          <a:p>
            <a:pPr marL="0" indent="0">
              <a:buNone/>
            </a:pP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### </a:t>
            </a:r>
            <a:r>
              <a:rPr lang="pl-PL" dirty="0" err="1">
                <a:latin typeface="Courier"/>
                <a:cs typeface="Courier"/>
              </a:rPr>
              <a:t>generate</a:t>
            </a:r>
            <a:r>
              <a:rPr lang="pl-PL" dirty="0">
                <a:latin typeface="Courier"/>
                <a:cs typeface="Courier"/>
              </a:rPr>
              <a:t> a 500 bp </a:t>
            </a:r>
            <a:r>
              <a:rPr lang="pl-PL" dirty="0" err="1">
                <a:latin typeface="Courier"/>
                <a:cs typeface="Courier"/>
              </a:rPr>
              <a:t>random</a:t>
            </a:r>
            <a:r>
              <a:rPr lang="pl-PL" dirty="0">
                <a:latin typeface="Courier"/>
                <a:cs typeface="Courier"/>
              </a:rPr>
              <a:t> </a:t>
            </a:r>
            <a:r>
              <a:rPr lang="pl-PL" dirty="0" err="1">
                <a:latin typeface="Courier"/>
                <a:cs typeface="Courier"/>
              </a:rPr>
              <a:t>sequence</a:t>
            </a:r>
            <a:endParaRPr lang="pl-PL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 &lt;- c("A", "C", "G", "T")</a:t>
            </a:r>
          </a:p>
          <a:p>
            <a:pPr marL="0" indent="0">
              <a:buNone/>
            </a:pPr>
            <a:r>
              <a:rPr lang="pl-PL" dirty="0">
                <a:latin typeface="Courier"/>
                <a:cs typeface="Courier"/>
              </a:rPr>
              <a:t>s1 &lt;- </a:t>
            </a:r>
            <a:r>
              <a:rPr lang="pl-PL" dirty="0" err="1">
                <a:latin typeface="Courier"/>
                <a:cs typeface="Courier"/>
              </a:rPr>
              <a:t>sample</a:t>
            </a:r>
            <a:r>
              <a:rPr lang="pl-PL" dirty="0">
                <a:latin typeface="Courier"/>
                <a:cs typeface="Courier"/>
              </a:rPr>
              <a:t>(</a:t>
            </a:r>
            <a:r>
              <a:rPr lang="pl-PL" dirty="0" err="1">
                <a:latin typeface="Courier"/>
                <a:cs typeface="Courier"/>
              </a:rPr>
              <a:t>acgt</a:t>
            </a:r>
            <a:r>
              <a:rPr lang="pl-PL" dirty="0">
                <a:latin typeface="Courier"/>
                <a:cs typeface="Courier"/>
              </a:rPr>
              <a:t>, 500, </a:t>
            </a:r>
            <a:r>
              <a:rPr lang="pl-PL" dirty="0" err="1">
                <a:latin typeface="Courier"/>
                <a:cs typeface="Courier"/>
              </a:rPr>
              <a:t>replace</a:t>
            </a:r>
            <a:r>
              <a:rPr lang="pl-PL" dirty="0">
                <a:latin typeface="Courier"/>
                <a:cs typeface="Courier"/>
              </a:rPr>
              <a:t> = T)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111115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Index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25422"/>
            <a:ext cx="7997868" cy="1196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# Index sorted BAM:</a:t>
            </a:r>
          </a:p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samtools</a:t>
            </a:r>
            <a:r>
              <a:rPr lang="en-US" sz="2800" dirty="0">
                <a:latin typeface="Courier"/>
                <a:cs typeface="Courier"/>
              </a:rPr>
              <a:t> index </a:t>
            </a:r>
            <a:r>
              <a:rPr lang="en-US" sz="2800" dirty="0" err="1">
                <a:latin typeface="Courier"/>
                <a:cs typeface="Courier"/>
              </a:rPr>
              <a:t>alnsort.bam</a:t>
            </a:r>
            <a:endParaRPr lang="en-US" sz="2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82683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E2BBD-154C-9946-5F96-3AFFFE016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Mummer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BFF16-30C1-C176-6191-DE2750C4D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897" y="1512436"/>
            <a:ext cx="7964905" cy="26646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install mummer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/mummer4/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mummer.git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mummer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./configure --prefix=~/local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 install</a:t>
            </a:r>
          </a:p>
        </p:txBody>
      </p:sp>
    </p:spTree>
    <p:extLst>
      <p:ext uri="{BB962C8B-B14F-4D97-AF65-F5344CB8AC3E}">
        <p14:creationId xmlns:p14="http://schemas.microsoft.com/office/powerpoint/2010/main" val="3837067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0622"/>
            <a:ext cx="8519576" cy="1767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1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s2 &lt;- s1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s2,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310" y="3149295"/>
            <a:ext cx="5787403" cy="330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601" y="1800251"/>
            <a:ext cx="8618092" cy="30569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2: </a:t>
            </a:r>
            <a:r>
              <a:rPr lang="pl-PL" sz="1600" dirty="0" err="1">
                <a:latin typeface="Courier"/>
                <a:cs typeface="Courier"/>
              </a:rPr>
              <a:t>allowing</a:t>
            </a:r>
            <a:r>
              <a:rPr lang="pl-PL" sz="1600" dirty="0">
                <a:latin typeface="Courier"/>
                <a:cs typeface="Courier"/>
              </a:rPr>
              <a:t> </a:t>
            </a:r>
            <a:r>
              <a:rPr lang="pl-PL" sz="1600" dirty="0" err="1">
                <a:latin typeface="Courier"/>
                <a:cs typeface="Courier"/>
              </a:rPr>
              <a:t>polymorphisms</a:t>
            </a: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 &lt;- s1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 &lt;- "T"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s3[c(50, 100, 150, 200, 250, 300)]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s3,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95)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14198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– example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604"/>
            <a:ext cx="8577742" cy="2497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example</a:t>
            </a:r>
            <a:r>
              <a:rPr lang="pl-PL" sz="1600" dirty="0">
                <a:latin typeface="Courier"/>
                <a:cs typeface="Courier"/>
              </a:rPr>
              <a:t> 3: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# </a:t>
            </a:r>
            <a:r>
              <a:rPr lang="pl-PL" sz="1600" dirty="0" err="1">
                <a:latin typeface="Courier"/>
                <a:cs typeface="Courier"/>
              </a:rPr>
              <a:t>visualizing</a:t>
            </a:r>
            <a:r>
              <a:rPr lang="pl-PL" sz="1600" dirty="0">
                <a:latin typeface="Courier"/>
                <a:cs typeface="Courier"/>
              </a:rPr>
              <a:t> insert/</a:t>
            </a:r>
            <a:r>
              <a:rPr lang="pl-PL" sz="1600" dirty="0" err="1">
                <a:latin typeface="Courier"/>
                <a:cs typeface="Courier"/>
              </a:rPr>
              <a:t>deletion</a:t>
            </a:r>
            <a:r>
              <a:rPr lang="pl-PL" sz="1600" dirty="0">
                <a:latin typeface="Courier"/>
                <a:cs typeface="Courier"/>
              </a:rPr>
              <a:t> and </a:t>
            </a:r>
            <a:r>
              <a:rPr lang="pl-PL" sz="1600" dirty="0" err="1">
                <a:latin typeface="Courier"/>
                <a:cs typeface="Courier"/>
              </a:rPr>
              <a:t>adjusting</a:t>
            </a:r>
            <a:r>
              <a:rPr lang="pl-PL" sz="1600" dirty="0">
                <a:latin typeface="Courier"/>
                <a:cs typeface="Courier"/>
              </a:rPr>
              <a:t> resolution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 &lt;- </a:t>
            </a:r>
            <a:r>
              <a:rPr lang="pl-PL" sz="1600" dirty="0" err="1">
                <a:latin typeface="Courier"/>
                <a:cs typeface="Courier"/>
              </a:rPr>
              <a:t>sample</a:t>
            </a:r>
            <a:r>
              <a:rPr lang="pl-PL" sz="1600" dirty="0">
                <a:latin typeface="Courier"/>
                <a:cs typeface="Courier"/>
              </a:rPr>
              <a:t>(</a:t>
            </a:r>
            <a:r>
              <a:rPr lang="pl-PL" sz="1600" dirty="0" err="1">
                <a:latin typeface="Courier"/>
                <a:cs typeface="Courier"/>
              </a:rPr>
              <a:t>acgt</a:t>
            </a:r>
            <a:r>
              <a:rPr lang="pl-PL" sz="1600" dirty="0">
                <a:latin typeface="Courier"/>
                <a:cs typeface="Courier"/>
              </a:rPr>
              <a:t>, 120, </a:t>
            </a:r>
            <a:r>
              <a:rPr lang="pl-PL" sz="1600" dirty="0" err="1">
                <a:latin typeface="Courier"/>
                <a:cs typeface="Courier"/>
              </a:rPr>
              <a:t>replace</a:t>
            </a:r>
            <a:r>
              <a:rPr lang="pl-PL" sz="1600" dirty="0">
                <a:latin typeface="Courier"/>
                <a:cs typeface="Courier"/>
              </a:rPr>
              <a:t> = T)</a:t>
            </a:r>
          </a:p>
          <a:p>
            <a:pPr marL="0" indent="0">
              <a:buNone/>
            </a:pPr>
            <a:r>
              <a:rPr lang="pl-PL" sz="1600" dirty="0">
                <a:latin typeface="Courier"/>
                <a:cs typeface="Courier"/>
              </a:rPr>
              <a:t>s4 &lt;- c(s1[1:200], </a:t>
            </a:r>
            <a:r>
              <a:rPr lang="pl-PL" sz="1600" dirty="0" err="1">
                <a:latin typeface="Courier"/>
                <a:cs typeface="Courier"/>
              </a:rPr>
              <a:t>ins</a:t>
            </a:r>
            <a:r>
              <a:rPr lang="pl-PL" sz="1600" dirty="0">
                <a:latin typeface="Courier"/>
                <a:cs typeface="Courier"/>
              </a:rPr>
              <a:t>, s1[201:500])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100)</a:t>
            </a:r>
          </a:p>
          <a:p>
            <a:pPr marL="0" indent="0">
              <a:buNone/>
            </a:pPr>
            <a:r>
              <a:rPr lang="pl-PL" sz="1600" dirty="0" err="1">
                <a:latin typeface="Courier"/>
                <a:cs typeface="Courier"/>
              </a:rPr>
              <a:t>dotPlot</a:t>
            </a:r>
            <a:r>
              <a:rPr lang="pl-PL" sz="1600" dirty="0">
                <a:latin typeface="Courier"/>
                <a:cs typeface="Courier"/>
              </a:rPr>
              <a:t>(seq1 = s1, seq2 = s4, </a:t>
            </a:r>
            <a:r>
              <a:rPr lang="pl-PL" sz="1600" dirty="0" err="1">
                <a:latin typeface="Courier"/>
                <a:cs typeface="Courier"/>
              </a:rPr>
              <a:t>wsize</a:t>
            </a:r>
            <a:r>
              <a:rPr lang="pl-PL" sz="1600" dirty="0">
                <a:latin typeface="Courier"/>
                <a:cs typeface="Courier"/>
              </a:rPr>
              <a:t> = 10, </a:t>
            </a:r>
            <a:r>
              <a:rPr lang="pl-PL" sz="1600" dirty="0" err="1">
                <a:latin typeface="Courier"/>
                <a:cs typeface="Courier"/>
              </a:rPr>
              <a:t>wstep</a:t>
            </a:r>
            <a:r>
              <a:rPr lang="pl-PL" sz="1600" dirty="0">
                <a:latin typeface="Courier"/>
                <a:cs typeface="Courier"/>
              </a:rPr>
              <a:t> = 1, </a:t>
            </a:r>
            <a:r>
              <a:rPr lang="pl-PL" sz="1600" dirty="0" err="1">
                <a:latin typeface="Courier"/>
                <a:cs typeface="Courier"/>
              </a:rPr>
              <a:t>nmatch</a:t>
            </a:r>
            <a:r>
              <a:rPr lang="pl-PL" sz="1600" dirty="0">
                <a:latin typeface="Courier"/>
                <a:cs typeface="Courier"/>
              </a:rPr>
              <a:t> = 10)</a:t>
            </a:r>
          </a:p>
          <a:p>
            <a:pPr marL="0" indent="0">
              <a:buNone/>
            </a:pPr>
            <a:endParaRPr lang="pl-PL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2396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141" y="1281749"/>
            <a:ext cx="8284602" cy="474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git@github.com:liu3zhenlab/ndotplot.git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796" y="951373"/>
            <a:ext cx="54864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9667" y="1349583"/>
            <a:ext cx="5823876" cy="4789960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200" dirty="0"/>
              <a:t>Create BLAST database</a:t>
            </a:r>
          </a:p>
          <a:p>
            <a:r>
              <a:rPr lang="en-US" sz="3200" dirty="0"/>
              <a:t>BLASTN</a:t>
            </a:r>
          </a:p>
          <a:p>
            <a:r>
              <a:rPr lang="en-US" sz="3200" dirty="0"/>
              <a:t>BLASTP</a:t>
            </a:r>
          </a:p>
          <a:p>
            <a:r>
              <a:rPr lang="en-US" sz="3200" dirty="0"/>
              <a:t>Extract sequences from database</a:t>
            </a:r>
          </a:p>
          <a:p>
            <a:r>
              <a:rPr lang="en-US" sz="3200" dirty="0"/>
              <a:t>BWA alignment</a:t>
            </a:r>
          </a:p>
          <a:p>
            <a:r>
              <a:rPr lang="en-US" sz="3200" dirty="0" err="1"/>
              <a:t>SAMtools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17221</TotalTime>
  <Words>2025</Words>
  <Application>Microsoft Macintosh PowerPoint</Application>
  <PresentationFormat>On-screen Show (4:3)</PresentationFormat>
  <Paragraphs>327</Paragraphs>
  <Slides>31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Courier</vt:lpstr>
      <vt:lpstr>Courier New</vt:lpstr>
      <vt:lpstr>Office Theme</vt:lpstr>
      <vt:lpstr>Dot plot &amp; Alignments  Bioinformatics Applications (PLPTH813)</vt:lpstr>
      <vt:lpstr>Goal of today’s lab</vt:lpstr>
      <vt:lpstr>Dot plot</vt:lpstr>
      <vt:lpstr>Dot plot – example 1</vt:lpstr>
      <vt:lpstr>Dot plot – example 2</vt:lpstr>
      <vt:lpstr>Dot plot – example 3</vt:lpstr>
      <vt:lpstr>ndotplot</vt:lpstr>
      <vt:lpstr>ndotplot output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  <vt:lpstr>Goal of today’s lab</vt:lpstr>
      <vt:lpstr>Step 1: Create a BWA database</vt:lpstr>
      <vt:lpstr>Illumina data</vt:lpstr>
      <vt:lpstr>BWA alignment</vt:lpstr>
      <vt:lpstr>Examine alignments</vt:lpstr>
      <vt:lpstr>Conversion between SAM and BAM</vt:lpstr>
      <vt:lpstr>Alignment sorting</vt:lpstr>
      <vt:lpstr>Problem</vt:lpstr>
      <vt:lpstr>Alignment Index</vt:lpstr>
      <vt:lpstr>Mummer installation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130</cp:revision>
  <dcterms:created xsi:type="dcterms:W3CDTF">2014-12-15T18:58:14Z</dcterms:created>
  <dcterms:modified xsi:type="dcterms:W3CDTF">2023-03-02T17:54:42Z</dcterms:modified>
</cp:coreProperties>
</file>