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6" r:id="rId2"/>
    <p:sldId id="257" r:id="rId3"/>
    <p:sldId id="384" r:id="rId4"/>
    <p:sldId id="364" r:id="rId5"/>
    <p:sldId id="367" r:id="rId6"/>
    <p:sldId id="369" r:id="rId7"/>
    <p:sldId id="387" r:id="rId8"/>
    <p:sldId id="389" r:id="rId9"/>
    <p:sldId id="342" r:id="rId10"/>
    <p:sldId id="370" r:id="rId11"/>
    <p:sldId id="344" r:id="rId12"/>
    <p:sldId id="371" r:id="rId13"/>
    <p:sldId id="350" r:id="rId14"/>
    <p:sldId id="383" r:id="rId15"/>
    <p:sldId id="352" r:id="rId16"/>
    <p:sldId id="345" r:id="rId17"/>
    <p:sldId id="390" r:id="rId18"/>
    <p:sldId id="347" r:id="rId19"/>
    <p:sldId id="327" r:id="rId20"/>
    <p:sldId id="348" r:id="rId21"/>
    <p:sldId id="388" r:id="rId22"/>
    <p:sldId id="305" r:id="rId23"/>
    <p:sldId id="317" r:id="rId24"/>
    <p:sldId id="376" r:id="rId25"/>
    <p:sldId id="377" r:id="rId26"/>
    <p:sldId id="328" r:id="rId27"/>
    <p:sldId id="299" r:id="rId28"/>
    <p:sldId id="391" r:id="rId29"/>
    <p:sldId id="392" r:id="rId30"/>
    <p:sldId id="386" r:id="rId31"/>
    <p:sldId id="330" r:id="rId32"/>
    <p:sldId id="393" r:id="rId33"/>
    <p:sldId id="378" r:id="rId34"/>
    <p:sldId id="32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2F7"/>
    <a:srgbClr val="4BDEE3"/>
    <a:srgbClr val="43E3E3"/>
    <a:srgbClr val="1453E3"/>
    <a:srgbClr val="1947FB"/>
    <a:srgbClr val="C12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6158" autoAdjust="0"/>
  </p:normalViewPr>
  <p:slideViewPr>
    <p:cSldViewPr snapToGrid="0" snapToObjects="1" showGuides="1">
      <p:cViewPr varScale="1">
        <p:scale>
          <a:sx n="168" d="100"/>
          <a:sy n="168" d="100"/>
        </p:scale>
        <p:origin x="1648" y="208"/>
      </p:cViewPr>
      <p:guideLst>
        <p:guide orient="horz" pos="4230"/>
        <p:guide pos="5759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D2774-186A-AB48-9F36-82FDB6A83C3D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BB5D3-E038-3040-A133-92630B3E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41562-610F-7E41-93EF-79170C8340CD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54D48-21AB-6546-9E79-9D680E89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63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6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simply population 1 were</a:t>
            </a:r>
            <a:r>
              <a:rPr lang="en-US" baseline="0" dirty="0"/>
              <a:t> represented at a higher proportion in the group of "early flowering".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2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structure and kinship are both confounding factors in GWAS since they produce covariance between individuals' phenotype values. Yet the dimensionality of these two processes are different. Population structure is a low dimensional process embedded in a high dimensional space so that a relatively small number of principal components represent the underlying population genetics [2], [27], [30]. Therefore, a small number of principal components can be adequate to account for population structure in GWAS datasets [3], [1]. Conversely, kinship is a high dimensional process since small sets of individuals are very closely related while being unrelated to the remaining individuals. Consider an idealized example of independent parent-offspring duos so that the coefficient of </a:t>
            </a:r>
            <a:r>
              <a:rPr lang="en-US" dirty="0" err="1"/>
              <a:t>coancestry</a:t>
            </a:r>
            <a:r>
              <a:rPr lang="en-US" dirty="0"/>
              <a:t> between parent and offspring is 0.5, and 0 between all other individuals. It follows directly that the corresponding </a:t>
            </a:r>
            <a:r>
              <a:rPr lang="en-US" dirty="0" err="1"/>
              <a:t>coancestry</a:t>
            </a:r>
            <a:r>
              <a:rPr lang="en-US" dirty="0"/>
              <a:t> matrix is block diagonal and the </a:t>
            </a:r>
            <a:r>
              <a:rPr lang="en-US" dirty="0" err="1"/>
              <a:t>eigen</a:t>
            </a:r>
            <a:r>
              <a:rPr lang="en-US" dirty="0"/>
              <a:t>-spectrum has a long tail so that all </a:t>
            </a:r>
            <a:r>
              <a:rPr lang="en-US" dirty="0" err="1"/>
              <a:t>eigen</a:t>
            </a:r>
            <a:r>
              <a:rPr lang="en-US" dirty="0"/>
              <a:t>-values are nonzero. Thus kinship is a high-dimensional process that cannot be captured by a small number of principal components.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29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a Q-Q plot from a genome-wide association study (GWAS), each dot represents the expected versus observed p-values for a single nucleotide polymorphism (SNP).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expected p-value = (rank of SNP in the data set) / (total number of SNPs being tested)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03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colors;</a:t>
            </a:r>
            <a:r>
              <a:rPr lang="en-US" baseline="0" dirty="0"/>
              <a:t> shape; size; 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4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9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1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FF0000"/>
                </a:solidFill>
              </a:rPr>
              <a:t>Assumptions: 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</a:rPr>
              <a:t>1. </a:t>
            </a:r>
            <a:r>
              <a:rPr lang="en-IN" sz="1200" dirty="0"/>
              <a:t>Crossovers occurred at random along the chromosome </a:t>
            </a:r>
          </a:p>
          <a:p>
            <a:pPr marL="0" indent="0">
              <a:buNone/>
            </a:pPr>
            <a:r>
              <a:rPr lang="en-IN" sz="1200" dirty="0"/>
              <a:t>2. The probability of a crossover at one position along the chromosome was independent of the probability of a crossover at another position.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1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&lt;- seq(0, 0.4999, by=0.01)</a:t>
            </a:r>
          </a:p>
          <a:p>
            <a:r>
              <a:rPr lang="en-US" dirty="0"/>
              <a:t>d &lt;- -0.5*log(1-2*r)</a:t>
            </a:r>
          </a:p>
          <a:p>
            <a:r>
              <a:rPr lang="en-US" dirty="0" err="1"/>
              <a:t>cM</a:t>
            </a:r>
            <a:r>
              <a:rPr lang="en-US" dirty="0"/>
              <a:t> &lt;- d*100</a:t>
            </a:r>
          </a:p>
          <a:p>
            <a:r>
              <a:rPr lang="en-US" dirty="0"/>
              <a:t>plot(NULL, NULL, </a:t>
            </a:r>
            <a:r>
              <a:rPr lang="en-US" dirty="0" err="1"/>
              <a:t>xlim</a:t>
            </a:r>
            <a:r>
              <a:rPr lang="en-US" dirty="0"/>
              <a:t>=range(r), </a:t>
            </a:r>
            <a:r>
              <a:rPr lang="en-US" dirty="0" err="1"/>
              <a:t>ylim</a:t>
            </a:r>
            <a:r>
              <a:rPr lang="en-US" dirty="0"/>
              <a:t>=range(</a:t>
            </a:r>
            <a:r>
              <a:rPr lang="en-US" dirty="0" err="1"/>
              <a:t>cM</a:t>
            </a:r>
            <a:r>
              <a:rPr lang="en-US" dirty="0"/>
              <a:t>),</a:t>
            </a:r>
          </a:p>
          <a:p>
            <a:r>
              <a:rPr lang="en-US" dirty="0"/>
              <a:t>     </a:t>
            </a:r>
            <a:r>
              <a:rPr lang="en-US" dirty="0" err="1"/>
              <a:t>xlab</a:t>
            </a:r>
            <a:r>
              <a:rPr lang="en-US" dirty="0"/>
              <a:t>="recombination rate",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="Haldane's distance (</a:t>
            </a:r>
            <a:r>
              <a:rPr lang="en-US" dirty="0" err="1"/>
              <a:t>cM</a:t>
            </a:r>
            <a:r>
              <a:rPr lang="en-US" dirty="0"/>
              <a:t>)",</a:t>
            </a:r>
          </a:p>
          <a:p>
            <a:r>
              <a:rPr lang="en-US" dirty="0"/>
              <a:t>     main="Haldane's mapping function")</a:t>
            </a:r>
          </a:p>
          <a:p>
            <a:r>
              <a:rPr lang="en-US" dirty="0"/>
              <a:t>lines(r, </a:t>
            </a:r>
            <a:r>
              <a:rPr lang="en-US" dirty="0" err="1"/>
              <a:t>cM</a:t>
            </a:r>
            <a:r>
              <a:rPr lang="en-US" dirty="0"/>
              <a:t>, </a:t>
            </a:r>
            <a:r>
              <a:rPr lang="en-US" dirty="0" err="1"/>
              <a:t>lwd</a:t>
            </a:r>
            <a:r>
              <a:rPr lang="en-US" dirty="0"/>
              <a:t>=2)</a:t>
            </a:r>
          </a:p>
          <a:p>
            <a:r>
              <a:rPr lang="en-US" dirty="0"/>
              <a:t>lines(r, 100*r, col="gray50", </a:t>
            </a:r>
            <a:r>
              <a:rPr lang="en-US" dirty="0" err="1"/>
              <a:t>lwd</a:t>
            </a:r>
            <a:r>
              <a:rPr lang="en-US" dirty="0"/>
              <a:t>=2)</a:t>
            </a:r>
          </a:p>
          <a:p>
            <a:r>
              <a:rPr lang="en-US" dirty="0"/>
              <a:t>#</a:t>
            </a:r>
            <a:r>
              <a:rPr lang="en-US" dirty="0" err="1"/>
              <a:t>abline</a:t>
            </a:r>
            <a:r>
              <a:rPr lang="en-US" dirty="0"/>
              <a:t>(a=0, b=1)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FF0000"/>
                </a:solidFill>
              </a:rPr>
              <a:t>Assumptions: 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</a:rPr>
              <a:t>1. </a:t>
            </a:r>
            <a:r>
              <a:rPr lang="en-IN" sz="1200" dirty="0"/>
              <a:t>Crossovers occurred at random along the chromosome </a:t>
            </a:r>
          </a:p>
          <a:p>
            <a:pPr marL="0" indent="0">
              <a:buNone/>
            </a:pPr>
            <a:r>
              <a:rPr lang="en-IN" sz="1200" dirty="0"/>
              <a:t>2. The probability of a crossover at one position along the chromosome was independent of the probability of a crossover at another position.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likelihood</a:t>
            </a:r>
            <a:r>
              <a:rPr lang="en-US" baseline="0" dirty="0"/>
              <a:t> of a QTL at a location is 1000 times as that of no QTLs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4EF3-0DAA-714F-90CE-4047899F238F}" type="datetime1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5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5259-BD41-7644-8239-9C6BA2210306}" type="datetime1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6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EFC-E6AB-2947-A6D2-5B231F6001E8}" type="datetime1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7841-5AC3-314E-B511-702A63E29FFA}" type="datetime1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4125-C793-CF40-AB85-5C580211B255}" type="datetime1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BC11-D26C-9545-8066-AD887DC40162}" type="datetime1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1DA-39EA-654F-9C1C-79D5A957E68F}" type="datetime1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EB1-7C20-1A41-8500-9C13ED8CAD7B}" type="datetime1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8EA-94AC-6B47-B055-F8BDD6933FD2}" type="datetime1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4899-45CA-A542-9B98-BED806E245BD}" type="datetime1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76BE-35F3-B741-9D24-92BEBB725E1A}" type="datetime1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C396-9FD4-4C49-83A0-4D35B418F31C}" type="datetime1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QTL mapping and GWAS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96282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/>
              <a:t>2/28/2023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Approach 2: Interval mapping (IM)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14329" y="2209114"/>
            <a:ext cx="68669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633643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13185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40922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34903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79012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80272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53511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81248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19338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20598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323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85060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23150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24410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22026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0116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61376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03991" y="2303845"/>
            <a:ext cx="556563" cy="443447"/>
            <a:chOff x="1203991" y="2303845"/>
            <a:chExt cx="556563" cy="443447"/>
          </a:xfrm>
        </p:grpSpPr>
        <p:sp>
          <p:nvSpPr>
            <p:cNvPr id="9" name="TextBox 8"/>
            <p:cNvSpPr txBox="1"/>
            <p:nvPr/>
          </p:nvSpPr>
          <p:spPr>
            <a:xfrm>
              <a:off x="1203991" y="23779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QTL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421824" y="2303845"/>
              <a:ext cx="120897" cy="1402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314329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938834" y="3305684"/>
            <a:ext cx="7571780" cy="236705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dirty="0"/>
              <a:t>Assume a single QTL model (QTL at a certain genetic position)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Determine the </a:t>
            </a:r>
            <a:r>
              <a:rPr lang="en-US" sz="2800" b="1" i="1" dirty="0"/>
              <a:t>confidence</a:t>
            </a:r>
            <a:r>
              <a:rPr lang="en-US" sz="2800" dirty="0"/>
              <a:t> of each QTL model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Scan the whole map (interval by interval)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116 L 0.72855 0.0004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6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2273" y="2236195"/>
            <a:ext cx="3114994" cy="2862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Interval mapping – estimate genotypes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075" y="5441186"/>
            <a:ext cx="5398956" cy="962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Assume a single QTL model (QTL at a certain genetic position)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0412" y="1720078"/>
            <a:ext cx="2872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31782" y="160024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11324" y="160024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39061" y="160024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2273" y="1797363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8250" y="1797363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3042" y="179736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5375" y="1223236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6158" y="1223236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6316" y="2236195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8231" y="2236195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9304" y="2236195"/>
            <a:ext cx="154497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0 w/high </a:t>
            </a:r>
            <a:r>
              <a:rPr lang="en-US" b="1" dirty="0" err="1"/>
              <a:t>prob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1 w/high </a:t>
            </a:r>
            <a:r>
              <a:rPr lang="en-US" b="1" dirty="0" err="1"/>
              <a:t>prob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1 w/high </a:t>
            </a:r>
            <a:r>
              <a:rPr lang="en-US" b="1" dirty="0" err="1"/>
              <a:t>prob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274" y="2326674"/>
            <a:ext cx="14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Genotype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44503" y="2035436"/>
            <a:ext cx="4109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Estimate genotypes</a:t>
            </a:r>
            <a:r>
              <a:rPr lang="en-US" sz="2800" dirty="0"/>
              <a:t>:</a:t>
            </a:r>
          </a:p>
          <a:p>
            <a:r>
              <a:rPr lang="en-US" sz="2800" dirty="0"/>
              <a:t>each estimated genotype is associated with a certain probability</a:t>
            </a:r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Genetic linkage map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2760" y="2179470"/>
            <a:ext cx="1743398" cy="3058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370"/>
            <a:ext cx="8229600" cy="679339"/>
          </a:xfrm>
        </p:spPr>
        <p:txBody>
          <a:bodyPr>
            <a:normAutofit/>
          </a:bodyPr>
          <a:lstStyle/>
          <a:p>
            <a:r>
              <a:rPr lang="en-US" sz="3200" dirty="0"/>
              <a:t>Genetic linkage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7709"/>
            <a:ext cx="7964121" cy="802305"/>
          </a:xfrm>
        </p:spPr>
        <p:txBody>
          <a:bodyPr>
            <a:noAutofit/>
          </a:bodyPr>
          <a:lstStyle/>
          <a:p>
            <a:r>
              <a:rPr lang="en-US" sz="2400" dirty="0"/>
              <a:t>Describe the linear order and genetic distance of markers within a linkage group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220674" y="1989613"/>
            <a:ext cx="62346" cy="14235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77083" y="2218214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77083" y="2390643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77083" y="2659828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7083" y="3097032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7083" y="3270165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64861" y="2079714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M1     0 1 0 1 1 1 0 1 0 0 1 1 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0926" y="2399537"/>
            <a:ext cx="45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2cM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5340" y="2166867"/>
            <a:ext cx="45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1cM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5340" y="2715478"/>
            <a:ext cx="576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2.5cM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52352" y="3034318"/>
            <a:ext cx="45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1cM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6233" y="2218214"/>
            <a:ext cx="153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Linkage Group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3603808"/>
            <a:ext cx="8550958" cy="2647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rgbClr val="17375E"/>
                </a:solidFill>
              </a:rPr>
              <a:t>Recombination frequency</a:t>
            </a:r>
            <a:r>
              <a:rPr lang="en-IN" sz="2400" dirty="0"/>
              <a:t>: the percentage of recombinant gametes produced in a cross</a:t>
            </a:r>
          </a:p>
          <a:p>
            <a:pPr marL="0" indent="0">
              <a:buFont typeface="Arial"/>
              <a:buNone/>
            </a:pPr>
            <a:r>
              <a:rPr lang="en-IN" sz="2400" dirty="0"/>
              <a:t>     </a:t>
            </a:r>
            <a:r>
              <a:rPr lang="en-IN" sz="2400" b="1" dirty="0">
                <a:solidFill>
                  <a:srgbClr val="660066"/>
                </a:solidFill>
              </a:rPr>
              <a:t>Recombination frequency (</a:t>
            </a:r>
            <a:r>
              <a:rPr lang="en-IN" sz="2400" b="1" i="1" dirty="0">
                <a:solidFill>
                  <a:srgbClr val="660066"/>
                </a:solidFill>
              </a:rPr>
              <a:t>r</a:t>
            </a:r>
            <a:r>
              <a:rPr lang="en-IN" sz="2400" b="1" dirty="0">
                <a:solidFill>
                  <a:srgbClr val="660066"/>
                </a:solidFill>
              </a:rPr>
              <a:t>) =  #recombinants / total x 100%</a:t>
            </a:r>
          </a:p>
          <a:p>
            <a:endParaRPr lang="en-IN" sz="2400" b="1" dirty="0"/>
          </a:p>
          <a:p>
            <a:r>
              <a:rPr lang="en-IN" sz="2400" dirty="0"/>
              <a:t>1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centimorgan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cM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IN" sz="2400" dirty="0"/>
              <a:t>apart on a genetic map indicates approximately 1% of recombination events.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64861" y="2232114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M2     0 1 0 1 1 1 0 1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1 1 ...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4861" y="2522232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M3     0 1 0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1 0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1 1 ...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57647" y="2957026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M4     0 1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1 0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...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64861" y="3134015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M5     0 1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...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07932" y="1682133"/>
            <a:ext cx="17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Marker distance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02957" y="1682133"/>
            <a:ext cx="143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Marker score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49" y="131806"/>
            <a:ext cx="7498080" cy="842898"/>
          </a:xfrm>
        </p:spPr>
        <p:txBody>
          <a:bodyPr>
            <a:normAutofit/>
          </a:bodyPr>
          <a:lstStyle/>
          <a:p>
            <a:r>
              <a:rPr lang="en-IN" sz="3200" dirty="0">
                <a:effectLst/>
              </a:rPr>
              <a:t>Mapping</a:t>
            </a:r>
            <a:r>
              <a:rPr lang="en-IN" sz="3200" dirty="0"/>
              <a:t> </a:t>
            </a:r>
            <a:r>
              <a:rPr lang="en-IN" sz="3200" dirty="0">
                <a:effectLst/>
              </a:rPr>
              <a:t>function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917" y="1176368"/>
            <a:ext cx="8403166" cy="2031670"/>
          </a:xfrm>
        </p:spPr>
        <p:txBody>
          <a:bodyPr>
            <a:noAutofit/>
          </a:bodyPr>
          <a:lstStyle/>
          <a:p>
            <a:r>
              <a:rPr lang="en-IN" sz="2800" dirty="0"/>
              <a:t>Conversion between recombination frequencies and genetic distances</a:t>
            </a:r>
          </a:p>
          <a:p>
            <a:r>
              <a:rPr lang="en-IN" sz="2800" dirty="0"/>
              <a:t>Different formula (Haldane and Kosambi)</a:t>
            </a:r>
          </a:p>
          <a:p>
            <a:r>
              <a:rPr lang="en-IN" sz="2800" dirty="0"/>
              <a:t>Haldane’s mapping function 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787252"/>
              </p:ext>
            </p:extLst>
          </p:nvPr>
        </p:nvGraphicFramePr>
        <p:xfrm>
          <a:off x="1242253" y="3242875"/>
          <a:ext cx="2932113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100" imgH="800100" progId="Equation.3">
                  <p:embed/>
                </p:oleObj>
              </mc:Choice>
              <mc:Fallback>
                <p:oleObj name="Equation" r:id="rId3" imgW="10541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2253" y="3242875"/>
                        <a:ext cx="2932113" cy="222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525353"/>
            <a:ext cx="459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dirty="0"/>
              <a:t> = recombination rate (0-0.5)</a:t>
            </a:r>
          </a:p>
          <a:p>
            <a:r>
              <a:rPr lang="en-US" sz="2400" i="1" dirty="0"/>
              <a:t>d</a:t>
            </a:r>
            <a:r>
              <a:rPr lang="en-US" sz="2400" dirty="0"/>
              <a:t> = distance in </a:t>
            </a:r>
            <a:r>
              <a:rPr lang="en-US" sz="2400" dirty="0" err="1"/>
              <a:t>Morgans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C403F-3938-0BD6-03FB-3C7D555E6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059" y="3058956"/>
            <a:ext cx="3777070" cy="36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9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6316" y="2810322"/>
            <a:ext cx="3114994" cy="2862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Interval mapping – estimate genotypes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44455" y="2294205"/>
            <a:ext cx="2872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825" y="2174371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75367" y="2174371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03104" y="2174371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6316" y="2371490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2293" y="2371490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7085" y="237149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9418" y="1797363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20201" y="1797363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0359" y="2810322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2274" y="2810322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3347" y="2810322"/>
            <a:ext cx="34888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/>
              <a:t>0</a:t>
            </a: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/>
              <a:t>1</a:t>
            </a:r>
          </a:p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/>
              <a:t>1</a:t>
            </a:r>
          </a:p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3317" y="2900801"/>
            <a:ext cx="14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Genotype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425" y="3434669"/>
            <a:ext cx="31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estimated genotype is associated with a certain probability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Estimate likelihood of a QTL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96" y="1562823"/>
            <a:ext cx="8590701" cy="3743221"/>
          </a:xfrm>
        </p:spPr>
        <p:txBody>
          <a:bodyPr>
            <a:noAutofit/>
          </a:bodyPr>
          <a:lstStyle/>
          <a:p>
            <a:r>
              <a:rPr lang="en-US" sz="2800" b="1" dirty="0"/>
              <a:t>Maximum likelihood estimates (MLE)</a:t>
            </a:r>
          </a:p>
          <a:p>
            <a:pPr marL="0" indent="0">
              <a:buNone/>
            </a:pPr>
            <a:r>
              <a:rPr lang="en-US" sz="2800" i="1" dirty="0" err="1"/>
              <a:t>Prob</a:t>
            </a:r>
            <a:r>
              <a:rPr lang="en-US" sz="2800" dirty="0"/>
              <a:t>(</a:t>
            </a:r>
            <a:r>
              <a:rPr lang="en-US" sz="2800" dirty="0" err="1"/>
              <a:t>pheno</a:t>
            </a:r>
            <a:r>
              <a:rPr lang="en-US" sz="2800" dirty="0"/>
              <a:t> data | </a:t>
            </a:r>
            <a:r>
              <a:rPr lang="en-US" sz="2800" dirty="0" err="1"/>
              <a:t>geno</a:t>
            </a:r>
            <a:r>
              <a:rPr lang="en-US" sz="2800" dirty="0"/>
              <a:t> data; a QTL at a given position)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e.g., EM algorithm, Haley-Knott regression (HK)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No QTL Likelihood</a:t>
            </a:r>
          </a:p>
          <a:p>
            <a:pPr marL="0" indent="0">
              <a:buNone/>
            </a:pPr>
            <a:r>
              <a:rPr lang="en-US" sz="2800" i="1" dirty="0" err="1"/>
              <a:t>Prob</a:t>
            </a:r>
            <a:r>
              <a:rPr lang="en-US" sz="2800" dirty="0"/>
              <a:t>(</a:t>
            </a:r>
            <a:r>
              <a:rPr lang="en-US" sz="2800" dirty="0" err="1"/>
              <a:t>pheno</a:t>
            </a:r>
            <a:r>
              <a:rPr lang="en-US" sz="2800" dirty="0"/>
              <a:t> data | </a:t>
            </a:r>
            <a:r>
              <a:rPr lang="en-US" sz="2800" dirty="0" err="1"/>
              <a:t>geno</a:t>
            </a:r>
            <a:r>
              <a:rPr lang="en-US" sz="2800" dirty="0"/>
              <a:t> data; no QTL)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LOD (logarithm of the odds)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698" y="2694660"/>
            <a:ext cx="8229600" cy="1098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LOD = </a:t>
            </a:r>
            <a:r>
              <a:rPr lang="en-US" sz="2400" b="1" i="1" dirty="0"/>
              <a:t>log</a:t>
            </a:r>
            <a:r>
              <a:rPr lang="en-US" sz="2400" b="1" baseline="-25000" dirty="0"/>
              <a:t>10</a:t>
            </a:r>
            <a:r>
              <a:rPr lang="en-US" sz="2400" b="1" dirty="0"/>
              <a:t> likelihood ratio</a:t>
            </a:r>
            <a:r>
              <a:rPr lang="en-US" sz="2400" dirty="0"/>
              <a:t>, comparing a single-QTL model to the “no QTL anywhere”.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1698" y="1383880"/>
            <a:ext cx="7125186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i="1" dirty="0" err="1"/>
              <a:t>Prob</a:t>
            </a:r>
            <a:r>
              <a:rPr lang="en-US" sz="2400" dirty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a QTL at a given position)</a:t>
            </a:r>
          </a:p>
          <a:p>
            <a:pPr>
              <a:lnSpc>
                <a:spcPct val="120000"/>
              </a:lnSpc>
            </a:pPr>
            <a:r>
              <a:rPr lang="en-US" sz="2400" i="1" dirty="0" err="1"/>
              <a:t>Prob</a:t>
            </a:r>
            <a:r>
              <a:rPr lang="en-US" sz="2400" dirty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no QTL)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0977" y="1916551"/>
            <a:ext cx="6944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233" y="1659530"/>
            <a:ext cx="178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LOD</a:t>
            </a:r>
            <a:r>
              <a:rPr lang="en-US" sz="2400" dirty="0"/>
              <a:t> = </a:t>
            </a:r>
            <a:r>
              <a:rPr lang="en-US" sz="2400" i="1" dirty="0"/>
              <a:t>log</a:t>
            </a:r>
            <a:r>
              <a:rPr lang="en-US" sz="2400" baseline="-25000" dirty="0"/>
              <a:t>10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9698" y="4009135"/>
            <a:ext cx="8229600" cy="99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LOD score </a:t>
            </a:r>
            <a:r>
              <a:rPr lang="en-US" sz="2400" dirty="0"/>
              <a:t>is a measure of the strength of evidence for the presence of a QTL at a particular location.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698" y="5283411"/>
            <a:ext cx="7601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LOD scores must be closer to 3 before they will generally be deemed interesting.  </a:t>
            </a:r>
            <a:r>
              <a:rPr lang="en-US" sz="1600" dirty="0"/>
              <a:t>- Broman, Lab Animal, 30(7):44–52, 2001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89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LOD = 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D4408-9296-AF46-9E93-0C9C5A687AEA}"/>
              </a:ext>
            </a:extLst>
          </p:cNvPr>
          <p:cNvSpPr/>
          <p:nvPr/>
        </p:nvSpPr>
        <p:spPr>
          <a:xfrm>
            <a:off x="1795196" y="4306802"/>
            <a:ext cx="7125186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i="1" dirty="0" err="1"/>
              <a:t>Prob</a:t>
            </a:r>
            <a:r>
              <a:rPr lang="en-US" sz="2400" dirty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a QTL at a given position)</a:t>
            </a:r>
          </a:p>
          <a:p>
            <a:pPr>
              <a:lnSpc>
                <a:spcPct val="120000"/>
              </a:lnSpc>
            </a:pPr>
            <a:r>
              <a:rPr lang="en-US" sz="2400" i="1" dirty="0" err="1"/>
              <a:t>Prob</a:t>
            </a:r>
            <a:r>
              <a:rPr lang="en-US" sz="2400" dirty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no QTL)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B17A29-C142-DE49-A336-16322851A49E}"/>
              </a:ext>
            </a:extLst>
          </p:cNvPr>
          <p:cNvCxnSpPr/>
          <p:nvPr/>
        </p:nvCxnSpPr>
        <p:spPr>
          <a:xfrm>
            <a:off x="1834475" y="4839473"/>
            <a:ext cx="6944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77F2D0-C46A-D74C-ABDC-E3705916E732}"/>
              </a:ext>
            </a:extLst>
          </p:cNvPr>
          <p:cNvSpPr txBox="1"/>
          <p:nvPr/>
        </p:nvSpPr>
        <p:spPr>
          <a:xfrm>
            <a:off x="247731" y="4582452"/>
            <a:ext cx="178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LOD</a:t>
            </a:r>
            <a:r>
              <a:rPr lang="en-US" sz="2400" dirty="0"/>
              <a:t> = </a:t>
            </a:r>
            <a:r>
              <a:rPr lang="en-US" sz="2400" i="1" dirty="0"/>
              <a:t>log</a:t>
            </a:r>
            <a:r>
              <a:rPr lang="en-US" sz="24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4825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Permutation tests to infer a </a:t>
            </a:r>
            <a:r>
              <a:rPr lang="en-US" sz="3200" i="1" dirty="0"/>
              <a:t>LOD</a:t>
            </a:r>
            <a:r>
              <a:rPr lang="en-US" sz="3200" dirty="0"/>
              <a:t>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32" y="1263648"/>
            <a:ext cx="8612216" cy="1941085"/>
          </a:xfrm>
        </p:spPr>
        <p:txBody>
          <a:bodyPr>
            <a:normAutofit/>
          </a:bodyPr>
          <a:lstStyle/>
          <a:p>
            <a:r>
              <a:rPr lang="en-US" sz="2400" dirty="0"/>
              <a:t>Permute/shuffle the phenotypes; keep the genotype data intact.</a:t>
            </a:r>
          </a:p>
          <a:p>
            <a:r>
              <a:rPr lang="en-US" sz="2400" dirty="0"/>
              <a:t>QTL analysis and get the max(LOD) (maxLOD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r>
              <a:rPr lang="en-US" sz="2400" dirty="0"/>
              <a:t>Repeat 1000 times to have (maxLOD</a:t>
            </a:r>
            <a:r>
              <a:rPr lang="en-US" sz="2400" baseline="-25000" dirty="0"/>
              <a:t>1</a:t>
            </a:r>
            <a:r>
              <a:rPr lang="en-US" sz="2400" dirty="0"/>
              <a:t>, maxLOD</a:t>
            </a:r>
            <a:r>
              <a:rPr lang="en-US" sz="2400" baseline="-25000" dirty="0"/>
              <a:t>2</a:t>
            </a:r>
            <a:r>
              <a:rPr lang="en-US" sz="2400" dirty="0"/>
              <a:t>, … maxLOD</a:t>
            </a:r>
            <a:r>
              <a:rPr lang="en-US" sz="2400" baseline="-25000" dirty="0"/>
              <a:t>1000</a:t>
            </a:r>
            <a:r>
              <a:rPr lang="en-US" sz="2400" dirty="0"/>
              <a:t>)</a:t>
            </a:r>
          </a:p>
          <a:p>
            <a:r>
              <a:rPr lang="en-US" sz="2400" dirty="0"/>
              <a:t>The 95</a:t>
            </a:r>
            <a:r>
              <a:rPr lang="en-US" sz="2400" baseline="30000" dirty="0"/>
              <a:t>th</a:t>
            </a:r>
            <a:r>
              <a:rPr lang="en-US" sz="2400" dirty="0"/>
              <a:t> percentile of </a:t>
            </a:r>
            <a:r>
              <a:rPr lang="en-US" sz="2400" dirty="0" err="1"/>
              <a:t>MaxLOD</a:t>
            </a:r>
            <a:r>
              <a:rPr lang="en-US" sz="2400" dirty="0"/>
              <a:t> is a genome-wide LOD threshold.</a:t>
            </a:r>
          </a:p>
        </p:txBody>
      </p:sp>
      <p:pic>
        <p:nvPicPr>
          <p:cNvPr id="4" name="Picture 3" descr="Screenshot 2016-04-03 15.4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47" y="3307011"/>
            <a:ext cx="5080238" cy="34287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721" y="2436126"/>
            <a:ext cx="7594251" cy="1155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perform a QTL study on a human population?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236"/>
            <a:ext cx="82296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358" y="2153195"/>
            <a:ext cx="7691712" cy="1312812"/>
          </a:xfrm>
        </p:spPr>
        <p:txBody>
          <a:bodyPr>
            <a:normAutofit/>
          </a:bodyPr>
          <a:lstStyle/>
          <a:p>
            <a:r>
              <a:rPr lang="en-US" dirty="0"/>
              <a:t>QTL mapping</a:t>
            </a:r>
          </a:p>
          <a:p>
            <a:r>
              <a:rPr lang="en-US" dirty="0"/>
              <a:t>Genome-wide association study (GWAS)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4358" y="5394628"/>
            <a:ext cx="7844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Acknowledgements: some slides were prepared by Dr. Lei Li.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6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Genome-wide association study (GWAS)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5611"/>
            <a:ext cx="8229600" cy="1879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GWAS is the study to correlate a great number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genomic variants </a:t>
            </a:r>
            <a:r>
              <a:rPr lang="en-US" sz="2800" dirty="0"/>
              <a:t>with a large number of individuals to identify variants that are significantly associated with </a:t>
            </a:r>
            <a:r>
              <a:rPr lang="en-US" sz="2800" b="1" dirty="0">
                <a:solidFill>
                  <a:srgbClr val="17375E"/>
                </a:solidFill>
              </a:rPr>
              <a:t>the phenotype of interest</a:t>
            </a:r>
            <a:r>
              <a:rPr lang="en-US" sz="28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7576" y="6033184"/>
            <a:ext cx="632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Goal: to identify causal variants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Screenshot 2016-04-06 01.09.00.png">
            <a:extLst>
              <a:ext uri="{FF2B5EF4-FFF2-40B4-BE49-F238E27FC236}">
                <a16:creationId xmlns:a16="http://schemas.microsoft.com/office/drawing/2014/main" id="{B0A69F46-F0AB-C843-A712-03DC9E22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152964"/>
            <a:ext cx="8163723" cy="28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0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168"/>
            <a:ext cx="8229600" cy="838355"/>
          </a:xfrm>
        </p:spPr>
        <p:txBody>
          <a:bodyPr>
            <a:normAutofit/>
          </a:bodyPr>
          <a:lstStyle/>
          <a:p>
            <a:r>
              <a:rPr lang="en-US" sz="3200" dirty="0"/>
              <a:t>Linkage disequilibrium (LD)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Screenshot 2016-04-06 00.49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1" y="2851891"/>
            <a:ext cx="8543364" cy="2885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402" y="6199443"/>
            <a:ext cx="484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Balding et al., Nature Review Genetics, 2006, 7:781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801" y="1164902"/>
            <a:ext cx="8655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Linkage disequilibrium (LD):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a non-random association of alleles at different loci; genotyping data at two loci have some level of correlations</a:t>
            </a:r>
            <a:endParaRPr lang="en-US" sz="2800" baseline="30000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9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599" y="1319328"/>
            <a:ext cx="8631905" cy="3054079"/>
          </a:xfrm>
        </p:spPr>
        <p:txBody>
          <a:bodyPr>
            <a:noAutofit/>
          </a:bodyPr>
          <a:lstStyle/>
          <a:p>
            <a:r>
              <a:rPr lang="en-US" sz="2800" dirty="0"/>
              <a:t>Typically only bi-allelic markers are used.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Of two alleles, the allele with a smaller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frequency is the minor allele. Its frequency 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minor allele frequency (MAF)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. A MAF cutoff is needed to filter SNPs (e.g., 1%).</a:t>
            </a:r>
          </a:p>
          <a:p>
            <a:r>
              <a:rPr lang="en-US" sz="2800" dirty="0"/>
              <a:t>Filter out markers with high missing data (e.g., 30%).</a:t>
            </a:r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800" dirty="0"/>
              <a:t>Imputation can reduce missing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141"/>
          </a:xfrm>
        </p:spPr>
        <p:txBody>
          <a:bodyPr>
            <a:normAutofit/>
          </a:bodyPr>
          <a:lstStyle/>
          <a:p>
            <a:r>
              <a:rPr lang="en-US" sz="3200" dirty="0"/>
              <a:t>Genotyping data and filtering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61039" y="6025492"/>
            <a:ext cx="62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MAF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891512" y="4646706"/>
            <a:ext cx="0" cy="1378786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891512" y="6025492"/>
            <a:ext cx="2390588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2053745" y="4787372"/>
            <a:ext cx="4034118" cy="2070628"/>
          </a:xfrm>
          <a:prstGeom prst="arc">
            <a:avLst/>
          </a:prstGeom>
          <a:ln>
            <a:solidFill>
              <a:srgbClr val="7F7F7F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736953" y="4966665"/>
            <a:ext cx="112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</a:t>
            </a:r>
          </a:p>
          <a:p>
            <a:r>
              <a:rPr lang="en-US" dirty="0"/>
              <a:t>power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/>
          <p:cNvSpPr txBox="1">
            <a:spLocks/>
          </p:cNvSpPr>
          <p:nvPr/>
        </p:nvSpPr>
        <p:spPr>
          <a:xfrm>
            <a:off x="552365" y="840706"/>
            <a:ext cx="8324859" cy="22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Natural population</a:t>
            </a:r>
          </a:p>
          <a:p>
            <a:pPr marL="0" indent="0">
              <a:buNone/>
            </a:pPr>
            <a:r>
              <a:rPr lang="en-US" sz="2400" dirty="0"/>
              <a:t>Diverse individual plant lines/animals/human beings.</a:t>
            </a:r>
            <a:endParaRPr lang="en-US" sz="2400" b="1" dirty="0"/>
          </a:p>
          <a:p>
            <a:r>
              <a:rPr lang="en-US" sz="2400" b="1" dirty="0"/>
              <a:t>Multi-parent crosses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Nested association mapping lines (NAM)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Multi-parent Advanced Generation Inter-Cross (MAGIC)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054"/>
            <a:ext cx="8229600" cy="681825"/>
          </a:xfrm>
        </p:spPr>
        <p:txBody>
          <a:bodyPr>
            <a:normAutofit/>
          </a:bodyPr>
          <a:lstStyle/>
          <a:p>
            <a:r>
              <a:rPr lang="en-US" sz="3200" dirty="0"/>
              <a:t>Mapping populations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81950"/>
            <a:ext cx="4397544" cy="330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06366" y="6543057"/>
            <a:ext cx="2617738" cy="18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000" dirty="0">
                <a:latin typeface="Arial" charset="0"/>
              </a:rPr>
              <a:t>Yu et al., Genetics 2008;178:539-551</a:t>
            </a:r>
          </a:p>
        </p:txBody>
      </p:sp>
      <p:pic>
        <p:nvPicPr>
          <p:cNvPr id="4" name="Picture 3" descr="Screenshot 2016-04-05 16.33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18" y="3228650"/>
            <a:ext cx="2986255" cy="3293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1202" y="6510587"/>
            <a:ext cx="3259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Huang et al., Plant Biotechnology Journal 2012; 10:826–839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9774"/>
            <a:ext cx="2133600" cy="365125"/>
          </a:xfrm>
        </p:spPr>
        <p:txBody>
          <a:bodyPr/>
          <a:lstStyle/>
          <a:p>
            <a:fld id="{F55B2AE2-DAEA-F74D-A404-B70F164081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2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>
            <a:normAutofit/>
          </a:bodyPr>
          <a:lstStyle/>
          <a:p>
            <a:r>
              <a:rPr lang="en-US" sz="3200" dirty="0"/>
              <a:t>Statistical test for each SNP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769649"/>
              </p:ext>
            </p:extLst>
          </p:nvPr>
        </p:nvGraphicFramePr>
        <p:xfrm>
          <a:off x="2730160" y="1997134"/>
          <a:ext cx="3458390" cy="71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203200" progId="Equation.3">
                  <p:embed/>
                </p:oleObj>
              </mc:Choice>
              <mc:Fallback>
                <p:oleObj name="Equation" r:id="rId2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30160" y="1997134"/>
                        <a:ext cx="3458390" cy="710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285345" y="2919731"/>
            <a:ext cx="4619799" cy="1629164"/>
            <a:chOff x="3817685" y="3970788"/>
            <a:chExt cx="4619799" cy="1629164"/>
          </a:xfrm>
        </p:grpSpPr>
        <p:sp>
          <p:nvSpPr>
            <p:cNvPr id="5" name="TextBox 4"/>
            <p:cNvSpPr txBox="1"/>
            <p:nvPr/>
          </p:nvSpPr>
          <p:spPr>
            <a:xfrm>
              <a:off x="3817685" y="3970788"/>
              <a:ext cx="4619799" cy="16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i="1" dirty="0"/>
                <a:t>y</a:t>
              </a:r>
              <a:r>
                <a:rPr lang="en-US" sz="2800" dirty="0"/>
                <a:t>: trait data</a:t>
              </a:r>
            </a:p>
            <a:p>
              <a:pPr>
                <a:lnSpc>
                  <a:spcPct val="120000"/>
                </a:lnSpc>
              </a:pPr>
              <a:r>
                <a:rPr lang="en-US" sz="2800" dirty="0"/>
                <a:t>     : all non-variant fixed effect</a:t>
              </a:r>
            </a:p>
            <a:p>
              <a:pPr>
                <a:lnSpc>
                  <a:spcPct val="120000"/>
                </a:lnSpc>
              </a:pPr>
              <a:r>
                <a:rPr lang="en-US" sz="2800" dirty="0"/>
                <a:t>     : variant effects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932504"/>
                </p:ext>
              </p:extLst>
            </p:nvPr>
          </p:nvGraphicFramePr>
          <p:xfrm>
            <a:off x="3837668" y="4687094"/>
            <a:ext cx="421138" cy="336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4000" imgH="203200" progId="Equation.3">
                    <p:embed/>
                  </p:oleObj>
                </mc:Choice>
                <mc:Fallback>
                  <p:oleObj name="Equation" r:id="rId4" imgW="254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837668" y="4687094"/>
                          <a:ext cx="421138" cy="3369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6926094"/>
                </p:ext>
              </p:extLst>
            </p:nvPr>
          </p:nvGraphicFramePr>
          <p:xfrm>
            <a:off x="3837668" y="5234496"/>
            <a:ext cx="397702" cy="287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" imgH="165100" progId="Equation.3">
                    <p:embed/>
                  </p:oleObj>
                </mc:Choice>
                <mc:Fallback>
                  <p:oleObj name="Equation" r:id="rId6" imgW="2286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37668" y="5234496"/>
                          <a:ext cx="397702" cy="2875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602290" y="5162305"/>
            <a:ext cx="822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model is not sufficient to explain phenotypic data.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Spurious associations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41517" y="1170960"/>
            <a:ext cx="2052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Early flowering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400862" y="1192010"/>
            <a:ext cx="2077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Later flowering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17997" y="4973131"/>
            <a:ext cx="7214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Different proportions of sub-populations in two groups lead to spurious associations.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413568" y="6291192"/>
            <a:ext cx="652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from Balding et al., Nature Review Genetics, 2006, 7:781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96375" y="1823801"/>
            <a:ext cx="2055431" cy="399986"/>
            <a:chOff x="2008570" y="1807089"/>
            <a:chExt cx="2055431" cy="399986"/>
          </a:xfrm>
        </p:grpSpPr>
        <p:sp>
          <p:nvSpPr>
            <p:cNvPr id="6" name="Oval 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96375" y="2417560"/>
            <a:ext cx="2055431" cy="399986"/>
            <a:chOff x="2008570" y="1807089"/>
            <a:chExt cx="2055431" cy="399986"/>
          </a:xfrm>
        </p:grpSpPr>
        <p:sp>
          <p:nvSpPr>
            <p:cNvPr id="16" name="Oval 1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96375" y="3011319"/>
            <a:ext cx="2055431" cy="399986"/>
            <a:chOff x="2008570" y="1807089"/>
            <a:chExt cx="2055431" cy="399986"/>
          </a:xfrm>
        </p:grpSpPr>
        <p:sp>
          <p:nvSpPr>
            <p:cNvPr id="21" name="Oval 2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96375" y="3605078"/>
            <a:ext cx="2055431" cy="399986"/>
            <a:chOff x="2008570" y="1807089"/>
            <a:chExt cx="2055431" cy="399986"/>
          </a:xfrm>
        </p:grpSpPr>
        <p:sp>
          <p:nvSpPr>
            <p:cNvPr id="26" name="Oval 2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96375" y="4198837"/>
            <a:ext cx="2055431" cy="399986"/>
            <a:chOff x="2008570" y="1807089"/>
            <a:chExt cx="2055431" cy="399986"/>
          </a:xfrm>
        </p:grpSpPr>
        <p:sp>
          <p:nvSpPr>
            <p:cNvPr id="31" name="Oval 3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0862" y="1823878"/>
            <a:ext cx="2055431" cy="399986"/>
            <a:chOff x="2008570" y="1807089"/>
            <a:chExt cx="2055431" cy="399986"/>
          </a:xfrm>
        </p:grpSpPr>
        <p:sp>
          <p:nvSpPr>
            <p:cNvPr id="36" name="Oval 3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00862" y="2417637"/>
            <a:ext cx="2055431" cy="399986"/>
            <a:chOff x="2008570" y="1807089"/>
            <a:chExt cx="2055431" cy="399986"/>
          </a:xfrm>
        </p:grpSpPr>
        <p:sp>
          <p:nvSpPr>
            <p:cNvPr id="41" name="Oval 4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400862" y="3011396"/>
            <a:ext cx="2055431" cy="399986"/>
            <a:chOff x="2008570" y="1807089"/>
            <a:chExt cx="2055431" cy="399986"/>
          </a:xfrm>
        </p:grpSpPr>
        <p:sp>
          <p:nvSpPr>
            <p:cNvPr id="46" name="Oval 4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400862" y="3605155"/>
            <a:ext cx="2055431" cy="399986"/>
            <a:chOff x="2008570" y="1807089"/>
            <a:chExt cx="2055431" cy="399986"/>
          </a:xfrm>
        </p:grpSpPr>
        <p:sp>
          <p:nvSpPr>
            <p:cNvPr id="51" name="Oval 5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400862" y="4198914"/>
            <a:ext cx="2055431" cy="399986"/>
            <a:chOff x="2008570" y="1807089"/>
            <a:chExt cx="2055431" cy="399986"/>
          </a:xfrm>
        </p:grpSpPr>
        <p:sp>
          <p:nvSpPr>
            <p:cNvPr id="56" name="Oval 5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62051" y="2894848"/>
            <a:ext cx="5689123" cy="1198072"/>
            <a:chOff x="1862051" y="2894848"/>
            <a:chExt cx="5689123" cy="1198072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862051" y="4084339"/>
              <a:ext cx="2848852" cy="85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702322" y="2894848"/>
              <a:ext cx="2848852" cy="85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10903" y="2903429"/>
              <a:ext cx="0" cy="11894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3989300" y="2114918"/>
            <a:ext cx="137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89300" y="4265307"/>
            <a:ext cx="137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2</a:t>
            </a:r>
          </a:p>
        </p:txBody>
      </p:sp>
    </p:spTree>
    <p:extLst>
      <p:ext uri="{BB962C8B-B14F-4D97-AF65-F5344CB8AC3E}">
        <p14:creationId xmlns:p14="http://schemas.microsoft.com/office/powerpoint/2010/main" val="268074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61" grpId="0"/>
      <p:bldP spid="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850" y="1525686"/>
            <a:ext cx="8226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Population structure (Q)</a:t>
            </a:r>
          </a:p>
          <a:p>
            <a:r>
              <a:rPr lang="en-US" sz="2800" dirty="0"/>
              <a:t>Confounding structure leads to false positive.</a:t>
            </a:r>
            <a:endParaRPr lang="en-US" sz="2800" b="1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Define a set of markers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Population structure:</a:t>
            </a:r>
          </a:p>
          <a:p>
            <a:r>
              <a:rPr lang="en-US" sz="2800" dirty="0"/>
              <a:t>e.g., Principal Component Analysis (PCA)</a:t>
            </a:r>
          </a:p>
        </p:txBody>
      </p:sp>
      <p:graphicFrame>
        <p:nvGraphicFramePr>
          <p:cNvPr id="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178100"/>
              </p:ext>
            </p:extLst>
          </p:nvPr>
        </p:nvGraphicFramePr>
        <p:xfrm>
          <a:off x="2181225" y="4825049"/>
          <a:ext cx="44783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700" imgH="203200" progId="Equation.3">
                  <p:embed/>
                </p:oleObj>
              </mc:Choice>
              <mc:Fallback>
                <p:oleObj name="Equation" r:id="rId3" imgW="1282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1225" y="4825049"/>
                        <a:ext cx="4478338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3924"/>
          </a:xfrm>
        </p:spPr>
        <p:txBody>
          <a:bodyPr>
            <a:normAutofit/>
          </a:bodyPr>
          <a:lstStyle/>
          <a:p>
            <a:r>
              <a:rPr lang="en-US" sz="3200" dirty="0"/>
              <a:t>Population structure (Q)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2438" y="5730974"/>
            <a:ext cx="1633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Fixed effect</a:t>
            </a:r>
          </a:p>
        </p:txBody>
      </p:sp>
      <p:sp>
        <p:nvSpPr>
          <p:cNvPr id="9" name="Left Brace 8"/>
          <p:cNvSpPr/>
          <p:nvPr/>
        </p:nvSpPr>
        <p:spPr>
          <a:xfrm>
            <a:off x="4414579" y="4304114"/>
            <a:ext cx="230914" cy="2532694"/>
          </a:xfrm>
          <a:prstGeom prst="leftBrace">
            <a:avLst>
              <a:gd name="adj1" fmla="val 85420"/>
              <a:gd name="adj2" fmla="val 50000"/>
            </a:avLst>
          </a:prstGeom>
          <a:ln w="12700" cmpd="sng">
            <a:solidFill>
              <a:srgbClr val="FF0000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3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337" y="1119727"/>
            <a:ext cx="87566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/>
              <a:t>Population structure (Q)</a:t>
            </a:r>
          </a:p>
          <a:p>
            <a:pPr marL="342900" indent="-342900">
              <a:buFont typeface="Arial"/>
              <a:buChar char="•"/>
            </a:pP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b="1" dirty="0"/>
              <a:t>Kinship (K) - cryptic relatedness: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degree of genetic relatedness between individuals in the study</a:t>
            </a:r>
            <a:r>
              <a:rPr lang="en-US" sz="2800" dirty="0"/>
              <a:t>.</a:t>
            </a:r>
            <a:endParaRPr lang="en-US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9073"/>
          </a:xfrm>
        </p:spPr>
        <p:txBody>
          <a:bodyPr>
            <a:normAutofit/>
          </a:bodyPr>
          <a:lstStyle/>
          <a:p>
            <a:r>
              <a:rPr lang="en-US" sz="3200" dirty="0"/>
              <a:t>Q + K model explains more phenotypic variants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6024" y="3753768"/>
            <a:ext cx="410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Mixed</a:t>
            </a:r>
            <a:r>
              <a:rPr lang="en-US" sz="2800" dirty="0"/>
              <a:t> linear model (MLM)</a:t>
            </a:r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67258"/>
              </p:ext>
            </p:extLst>
          </p:nvPr>
        </p:nvGraphicFramePr>
        <p:xfrm>
          <a:off x="2017675" y="4475508"/>
          <a:ext cx="3698876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800" imgH="203200" progId="Equation.3">
                  <p:embed/>
                </p:oleObj>
              </mc:Choice>
              <mc:Fallback>
                <p:oleObj name="Equation" r:id="rId3" imgW="1574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7675" y="4475508"/>
                        <a:ext cx="3698876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73054" y="4467374"/>
            <a:ext cx="495784" cy="5093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7107" y="5017284"/>
            <a:ext cx="201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Random effect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9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4504"/>
          </a:xfrm>
        </p:spPr>
        <p:txBody>
          <a:bodyPr>
            <a:normAutofit/>
          </a:bodyPr>
          <a:lstStyle/>
          <a:p>
            <a:r>
              <a:rPr lang="en-US" sz="3200" dirty="0" err="1"/>
              <a:t>quantile-quantile</a:t>
            </a:r>
            <a:r>
              <a:rPr lang="en-US" sz="3200" dirty="0"/>
              <a:t> (Q-Q) p-value plot</a:t>
            </a:r>
          </a:p>
        </p:txBody>
      </p:sp>
      <p:pic>
        <p:nvPicPr>
          <p:cNvPr id="5" name="Picture 4" descr="Screenshot 2016-04-05 23.23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49" y="1872446"/>
            <a:ext cx="3822944" cy="3260413"/>
          </a:xfrm>
          <a:prstGeom prst="rect">
            <a:avLst/>
          </a:prstGeom>
        </p:spPr>
      </p:pic>
      <p:pic>
        <p:nvPicPr>
          <p:cNvPr id="9" name="Picture 8" descr="Screenshot 2016-04-05 23.53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9" y="1417638"/>
            <a:ext cx="4763998" cy="43588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1882" y="6170706"/>
            <a:ext cx="508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Balding et al., Nature Review Genetics, 2006, 7:781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2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linear model (Q+K MLM)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 descr="Screenshot 2016-04-05 23.21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60" y="1520236"/>
            <a:ext cx="4831343" cy="3945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2800" y="5627059"/>
            <a:ext cx="6841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mixed model (</a:t>
            </a:r>
            <a:r>
              <a:rPr lang="en-US" sz="2800" dirty="0">
                <a:solidFill>
                  <a:srgbClr val="1453E3"/>
                </a:solidFill>
              </a:rPr>
              <a:t>blue</a:t>
            </a:r>
            <a:r>
              <a:rPr lang="en-US" sz="2800" dirty="0"/>
              <a:t>) dramatically reduces inflation of p-values</a:t>
            </a:r>
          </a:p>
        </p:txBody>
      </p:sp>
    </p:spTree>
    <p:extLst>
      <p:ext uri="{BB962C8B-B14F-4D97-AF65-F5344CB8AC3E}">
        <p14:creationId xmlns:p14="http://schemas.microsoft.com/office/powerpoint/2010/main" val="35826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406" y="2064408"/>
            <a:ext cx="7672646" cy="24006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What is the goal to perform QTL or GWAS?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06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6144"/>
          </a:xfrm>
        </p:spPr>
        <p:txBody>
          <a:bodyPr>
            <a:normAutofit/>
          </a:bodyPr>
          <a:lstStyle/>
          <a:p>
            <a:r>
              <a:rPr lang="en-US" sz="3200" dirty="0"/>
              <a:t>GWAS w/o accounting for population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 descr="gwas_no-p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36" y="1526834"/>
            <a:ext cx="6294748" cy="4449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8471" y="6252882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Bernardo, 2010, Breeding for quantitative traits in plants</a:t>
            </a:r>
          </a:p>
          <a:p>
            <a:r>
              <a:rPr lang="en-US" sz="1200" dirty="0" err="1"/>
              <a:t>Eathington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., 2007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2997" y="2932374"/>
            <a:ext cx="2327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750 soybean inbred lines</a:t>
            </a:r>
          </a:p>
          <a:p>
            <a:endParaRPr lang="en-US" sz="2400" dirty="0"/>
          </a:p>
          <a:p>
            <a:r>
              <a:rPr lang="en-US" sz="2400" dirty="0"/>
              <a:t>49 markers on 15 chromosomes</a:t>
            </a:r>
          </a:p>
        </p:txBody>
      </p:sp>
    </p:spTree>
    <p:extLst>
      <p:ext uri="{BB962C8B-B14F-4D97-AF65-F5344CB8AC3E}">
        <p14:creationId xmlns:p14="http://schemas.microsoft.com/office/powerpoint/2010/main" val="367564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6-04-06 01.09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138"/>
            <a:ext cx="9144000" cy="3206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571" y="4818175"/>
            <a:ext cx="3805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McCarthy et al., Nature Review Genetics, 2008: 9:356-369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Manhattan</a:t>
            </a:r>
            <a:r>
              <a:rPr lang="en-US" sz="3200" baseline="0" dirty="0"/>
              <a:t> plot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841687" y="5436382"/>
            <a:ext cx="5537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association does not imply causation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62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979"/>
          </a:xfrm>
        </p:spPr>
        <p:txBody>
          <a:bodyPr>
            <a:normAutofit/>
          </a:bodyPr>
          <a:lstStyle/>
          <a:p>
            <a:r>
              <a:rPr lang="en-US" sz="3200" dirty="0"/>
              <a:t>GWAS p-value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296"/>
            <a:ext cx="8229600" cy="3505719"/>
          </a:xfrm>
        </p:spPr>
        <p:txBody>
          <a:bodyPr>
            <a:normAutofit/>
          </a:bodyPr>
          <a:lstStyle/>
          <a:p>
            <a:r>
              <a:rPr lang="en-US" sz="2800" dirty="0"/>
              <a:t>5×10</a:t>
            </a:r>
            <a:r>
              <a:rPr lang="en-US" sz="2800" baseline="30000" dirty="0"/>
              <a:t>−8</a:t>
            </a:r>
            <a:r>
              <a:rPr lang="en-US" sz="2800" dirty="0"/>
              <a:t> has become a standard (Human GWAS)</a:t>
            </a:r>
          </a:p>
          <a:p>
            <a:r>
              <a:rPr lang="en-US" sz="2800" dirty="0"/>
              <a:t>naive </a:t>
            </a:r>
            <a:r>
              <a:rPr lang="en-US" sz="2800" dirty="0" err="1"/>
              <a:t>Bonferroni</a:t>
            </a:r>
            <a:r>
              <a:rPr lang="en-US" sz="2800" dirty="0"/>
              <a:t> correction (conservative due to the assumption that every genetic variant tested is independent of the rest)</a:t>
            </a:r>
          </a:p>
          <a:p>
            <a:r>
              <a:rPr lang="en-US" sz="2800" dirty="0"/>
              <a:t>false discovery rate procedures</a:t>
            </a:r>
          </a:p>
          <a:p>
            <a:r>
              <a:rPr lang="en-US" sz="2800" dirty="0"/>
              <a:t>permutation based-approaches</a:t>
            </a:r>
          </a:p>
          <a:p>
            <a:r>
              <a:rPr lang="en-US" sz="2800" dirty="0"/>
              <a:t>Bayesian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865" y="6152846"/>
            <a:ext cx="578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European Journal of Human Genetics, 24:1202–1205 (2016)</a:t>
            </a:r>
          </a:p>
        </p:txBody>
      </p:sp>
    </p:spTree>
    <p:extLst>
      <p:ext uri="{BB962C8B-B14F-4D97-AF65-F5344CB8AC3E}">
        <p14:creationId xmlns:p14="http://schemas.microsoft.com/office/powerpoint/2010/main" val="1915007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956" y="2522582"/>
            <a:ext cx="8213395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What is the difference between QTL and GWAS?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8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23033"/>
              </p:ext>
            </p:extLst>
          </p:nvPr>
        </p:nvGraphicFramePr>
        <p:xfrm>
          <a:off x="693913" y="1703916"/>
          <a:ext cx="7992887" cy="35909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3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275"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IN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QTL mapping </a:t>
                      </a:r>
                      <a:endParaRPr lang="en-IN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Association genetics</a:t>
                      </a:r>
                      <a:endParaRPr lang="en-IN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Populations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Typically from biparental lines; Limited recombination</a:t>
                      </a:r>
                      <a:endParaRPr lang="en-IN" sz="2000" b="0" i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diverse lines, taking advantage of historic recombination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+mn-lt"/>
                        </a:rPr>
                        <a:t>Markers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+mn-lt"/>
                        </a:rPr>
                        <a:t>for genome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+mn-lt"/>
                        </a:rPr>
                        <a:t>coverage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high-density markers required</a:t>
                      </a:r>
                      <a:endParaRPr lang="en-IN" sz="2000" b="0" baseline="30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high-density markers required</a:t>
                      </a:r>
                      <a:endParaRPr lang="en-IN" sz="2000" b="0" baseline="30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243">
                <a:tc>
                  <a:txBody>
                    <a:bodyPr/>
                    <a:lstStyle/>
                    <a:p>
                      <a:pPr algn="l"/>
                      <a:r>
                        <a:rPr lang="en-IN" sz="2000" b="0" baseline="0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Resolution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Limited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baseline="0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High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</a:t>
            </a:r>
            <a:r>
              <a:rPr lang="en-US" sz="3200" baseline="0" dirty="0"/>
              <a:t>n between QTL and GWAS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QTL mapping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14930" y="2773008"/>
            <a:ext cx="2432956" cy="2922592"/>
            <a:chOff x="-9760" y="1760303"/>
            <a:chExt cx="2432956" cy="2922592"/>
          </a:xfrm>
        </p:grpSpPr>
        <p:sp>
          <p:nvSpPr>
            <p:cNvPr id="4" name="Rectangle 3"/>
            <p:cNvSpPr/>
            <p:nvPr/>
          </p:nvSpPr>
          <p:spPr>
            <a:xfrm>
              <a:off x="-9760" y="1760303"/>
              <a:ext cx="2432956" cy="574123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17375E"/>
                  </a:solidFill>
                </a:rPr>
                <a:t>Population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-9760" y="3972179"/>
              <a:ext cx="2432956" cy="71071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17375E"/>
                  </a:solidFill>
                </a:rPr>
                <a:t>QTLs</a:t>
              </a:r>
            </a:p>
          </p:txBody>
        </p:sp>
        <p:cxnSp>
          <p:nvCxnSpPr>
            <p:cNvPr id="6" name="Straight Arrow Connector 5"/>
            <p:cNvCxnSpPr>
              <a:stCxn id="4" idx="2"/>
              <a:endCxn id="5" idx="0"/>
            </p:cNvCxnSpPr>
            <p:nvPr/>
          </p:nvCxnSpPr>
          <p:spPr>
            <a:xfrm>
              <a:off x="1206718" y="2334426"/>
              <a:ext cx="0" cy="163775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/>
          <p:cNvSpPr/>
          <p:nvPr/>
        </p:nvSpPr>
        <p:spPr>
          <a:xfrm>
            <a:off x="457200" y="3762276"/>
            <a:ext cx="2167165" cy="8490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04040"/>
                </a:solidFill>
                <a:latin typeface="Optima"/>
                <a:cs typeface="Optima"/>
              </a:rPr>
              <a:t>traits of interest: </a:t>
            </a:r>
            <a:r>
              <a:rPr lang="en-US" sz="2000" b="1" dirty="0" err="1">
                <a:solidFill>
                  <a:srgbClr val="404040"/>
                </a:solidFill>
                <a:latin typeface="Optima"/>
                <a:cs typeface="Optima"/>
              </a:rPr>
              <a:t>phenotyping</a:t>
            </a:r>
            <a:endParaRPr lang="en-US" sz="2000" b="1" dirty="0">
              <a:solidFill>
                <a:srgbClr val="404040"/>
              </a:solidFill>
              <a:latin typeface="Optima"/>
              <a:cs typeface="Optim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38449" y="3769534"/>
            <a:ext cx="2154465" cy="8418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04040"/>
                </a:solidFill>
                <a:latin typeface="Optima"/>
                <a:cs typeface="Optima"/>
              </a:rPr>
              <a:t>Certain platform: </a:t>
            </a:r>
            <a:r>
              <a:rPr lang="en-US" sz="2000" b="1" dirty="0">
                <a:solidFill>
                  <a:srgbClr val="404040"/>
                </a:solidFill>
                <a:latin typeface="Optima"/>
                <a:cs typeface="Optima"/>
              </a:rPr>
              <a:t>genotyping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0425" y="1170960"/>
            <a:ext cx="8578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</a:t>
            </a:r>
            <a:r>
              <a:rPr lang="en-US" sz="2800" dirty="0"/>
              <a:t>uantitative </a:t>
            </a:r>
            <a:r>
              <a:rPr lang="en-US" sz="2800" b="1" dirty="0"/>
              <a:t>T</a:t>
            </a:r>
            <a:r>
              <a:rPr lang="en-US" sz="2800" dirty="0"/>
              <a:t>rait </a:t>
            </a:r>
            <a:r>
              <a:rPr lang="en-US" sz="2800" b="1" dirty="0"/>
              <a:t>L</a:t>
            </a:r>
            <a:r>
              <a:rPr lang="en-US" sz="2800" dirty="0"/>
              <a:t>ocus (QTL) is 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</a:rPr>
              <a:t>a genomic locus </a:t>
            </a:r>
            <a:r>
              <a:rPr lang="en-US" sz="2800" dirty="0"/>
              <a:t>that genetically influence variation in a phenotype of a quantitative trait.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8740" y="2903948"/>
            <a:ext cx="3760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Genetic linkage map or a physical map would be helpful to identify QTLs and locate the QTL on a map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itle 13"/>
          <p:cNvSpPr>
            <a:spLocks noGrp="1"/>
          </p:cNvSpPr>
          <p:nvPr>
            <p:ph type="title"/>
          </p:nvPr>
        </p:nvSpPr>
        <p:spPr>
          <a:xfrm>
            <a:off x="2293056" y="199915"/>
            <a:ext cx="6850944" cy="7239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Optima" charset="0"/>
                <a:ea typeface="ＭＳ Ｐゴシック" charset="0"/>
              </a:rPr>
              <a:t>Sequencing technology is an excellent tool to genotype many loci in parallel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22857" y="1717045"/>
            <a:ext cx="1290108" cy="1185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822857" y="1928711"/>
            <a:ext cx="1290109" cy="1185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4467911" y="1573115"/>
            <a:ext cx="0" cy="609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5" y="400857"/>
            <a:ext cx="2274122" cy="18479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52503" y="2250839"/>
            <a:ext cx="6341199" cy="40934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endParaRPr lang="en-US" sz="2000" dirty="0">
              <a:solidFill>
                <a:srgbClr val="7F7F7F"/>
              </a:solidFill>
              <a:latin typeface="Courier"/>
              <a:ea typeface="ＭＳ Ｐゴシック" charset="-128"/>
              <a:cs typeface="Courier"/>
            </a:endParaRP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--------------------</a:t>
            </a: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1</a:t>
            </a:r>
            <a:r>
              <a:rPr lang="en-US" sz="2000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0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--------------------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20835" y="6299963"/>
            <a:ext cx="1102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4060" y="5449479"/>
            <a:ext cx="183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Genotyping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450"/>
            <a:ext cx="8229600" cy="799073"/>
          </a:xfrm>
        </p:spPr>
        <p:txBody>
          <a:bodyPr>
            <a:normAutofit/>
          </a:bodyPr>
          <a:lstStyle/>
          <a:p>
            <a:r>
              <a:rPr lang="en-US" sz="3200" dirty="0" err="1"/>
              <a:t>Phenotyping</a:t>
            </a:r>
            <a:endParaRPr lang="en-US" sz="3200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4161" y="6233319"/>
            <a:ext cx="968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wikimedia.org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497859" y="4194795"/>
            <a:ext cx="7652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agphd.com</a:t>
            </a:r>
            <a:endParaRPr lang="en-US" sz="1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Screenshot 2017-03-28 08.48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1173327"/>
            <a:ext cx="4504936" cy="2987316"/>
          </a:xfrm>
          <a:prstGeom prst="rect">
            <a:avLst/>
          </a:prstGeom>
        </p:spPr>
      </p:pic>
      <p:pic>
        <p:nvPicPr>
          <p:cNvPr id="6" name="Picture 5" descr="Screenshot 2017-03-28 08.48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3327"/>
            <a:ext cx="3368298" cy="50566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2619" y="5041203"/>
            <a:ext cx="5176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High-throughput </a:t>
            </a:r>
            <a:r>
              <a:rPr lang="en-US" sz="3200" dirty="0" err="1"/>
              <a:t>phenotyping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462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1449"/>
          </a:xfrm>
        </p:spPr>
        <p:txBody>
          <a:bodyPr>
            <a:normAutofit/>
          </a:bodyPr>
          <a:lstStyle/>
          <a:p>
            <a:r>
              <a:rPr lang="en-US" sz="3200" dirty="0"/>
              <a:t>Mapping populations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155003"/>
            <a:ext cx="4326826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F1, F2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Recombinant Inbred Lines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Double haploid (DH) lines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5057058" y="3349012"/>
            <a:ext cx="711393" cy="1185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6200000">
            <a:off x="4126821" y="3334696"/>
            <a:ext cx="711392" cy="118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6200000">
            <a:off x="3965982" y="3334694"/>
            <a:ext cx="711392" cy="118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6200000">
            <a:off x="5209458" y="3349178"/>
            <a:ext cx="711393" cy="1185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301676" y="5272010"/>
            <a:ext cx="269873" cy="725878"/>
            <a:chOff x="4118306" y="2810142"/>
            <a:chExt cx="269873" cy="725878"/>
          </a:xfrm>
        </p:grpSpPr>
        <p:grpSp>
          <p:nvGrpSpPr>
            <p:cNvPr id="11" name="Group 10"/>
            <p:cNvGrpSpPr/>
            <p:nvPr/>
          </p:nvGrpSpPr>
          <p:grpSpPr>
            <a:xfrm rot="16200000">
              <a:off x="3814104" y="3114345"/>
              <a:ext cx="725877" cy="117473"/>
              <a:chOff x="5528733" y="2791016"/>
              <a:chExt cx="2887137" cy="118534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528733" y="2792088"/>
                <a:ext cx="1758111" cy="11746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009652" y="2791016"/>
                <a:ext cx="1406218" cy="11853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6200000">
              <a:off x="3966504" y="3114344"/>
              <a:ext cx="725877" cy="117473"/>
              <a:chOff x="5528733" y="2791016"/>
              <a:chExt cx="2887137" cy="11853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528733" y="2792088"/>
                <a:ext cx="1758111" cy="11746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009652" y="2791016"/>
                <a:ext cx="1406218" cy="11853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74751" y="5272011"/>
            <a:ext cx="270935" cy="711559"/>
            <a:chOff x="2882893" y="2810143"/>
            <a:chExt cx="270935" cy="711559"/>
          </a:xfrm>
        </p:grpSpPr>
        <p:grpSp>
          <p:nvGrpSpPr>
            <p:cNvPr id="18" name="Group 17"/>
            <p:cNvGrpSpPr/>
            <p:nvPr/>
          </p:nvGrpSpPr>
          <p:grpSpPr>
            <a:xfrm rot="16200000">
              <a:off x="2586381" y="3106655"/>
              <a:ext cx="711559" cy="118535"/>
              <a:chOff x="5528733" y="2580422"/>
              <a:chExt cx="2887133" cy="11853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16200000">
              <a:off x="2738781" y="3106655"/>
              <a:ext cx="711559" cy="118535"/>
              <a:chOff x="5528733" y="2580422"/>
              <a:chExt cx="2887133" cy="11853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354468" y="5272010"/>
            <a:ext cx="270938" cy="698748"/>
            <a:chOff x="5962610" y="2810142"/>
            <a:chExt cx="270938" cy="698748"/>
          </a:xfrm>
        </p:grpSpPr>
        <p:grpSp>
          <p:nvGrpSpPr>
            <p:cNvPr id="25" name="Group 24"/>
            <p:cNvGrpSpPr/>
            <p:nvPr/>
          </p:nvGrpSpPr>
          <p:grpSpPr>
            <a:xfrm>
              <a:off x="5962610" y="2810142"/>
              <a:ext cx="118538" cy="698748"/>
              <a:chOff x="5962610" y="2980134"/>
              <a:chExt cx="118538" cy="698748"/>
            </a:xfrm>
          </p:grpSpPr>
          <p:grpSp>
            <p:nvGrpSpPr>
              <p:cNvPr id="31" name="Group 30"/>
              <p:cNvGrpSpPr/>
              <p:nvPr/>
            </p:nvGrpSpPr>
            <p:grpSpPr>
              <a:xfrm rot="16200000">
                <a:off x="5827971" y="3425704"/>
                <a:ext cx="387818" cy="118537"/>
                <a:chOff x="5528737" y="2580422"/>
                <a:chExt cx="1573562" cy="118535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5528737" y="2580422"/>
                  <a:ext cx="976582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458832" y="2580422"/>
                  <a:ext cx="643467" cy="11853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ounded Rectangle 31"/>
              <p:cNvSpPr/>
              <p:nvPr/>
            </p:nvSpPr>
            <p:spPr>
              <a:xfrm rot="16200000">
                <a:off x="5858670" y="3084074"/>
                <a:ext cx="326418" cy="1185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115010" y="2810142"/>
              <a:ext cx="118538" cy="698748"/>
              <a:chOff x="6115010" y="2991776"/>
              <a:chExt cx="118538" cy="698748"/>
            </a:xfrm>
          </p:grpSpPr>
          <p:grpSp>
            <p:nvGrpSpPr>
              <p:cNvPr id="27" name="Group 26"/>
              <p:cNvGrpSpPr/>
              <p:nvPr/>
            </p:nvGrpSpPr>
            <p:grpSpPr>
              <a:xfrm rot="16200000">
                <a:off x="5980371" y="3437346"/>
                <a:ext cx="387818" cy="118537"/>
                <a:chOff x="5528737" y="2580422"/>
                <a:chExt cx="1573562" cy="118535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5528737" y="2580422"/>
                  <a:ext cx="976582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6458832" y="2580422"/>
                  <a:ext cx="643467" cy="11853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ounded Rectangle 27"/>
              <p:cNvSpPr/>
              <p:nvPr/>
            </p:nvSpPr>
            <p:spPr>
              <a:xfrm rot="16200000">
                <a:off x="6011070" y="3095716"/>
                <a:ext cx="326418" cy="1185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327539" y="5272010"/>
            <a:ext cx="270938" cy="722959"/>
            <a:chOff x="4968866" y="2810142"/>
            <a:chExt cx="270938" cy="722959"/>
          </a:xfrm>
        </p:grpSpPr>
        <p:grpSp>
          <p:nvGrpSpPr>
            <p:cNvPr id="36" name="Group 35"/>
            <p:cNvGrpSpPr/>
            <p:nvPr/>
          </p:nvGrpSpPr>
          <p:grpSpPr>
            <a:xfrm>
              <a:off x="4968866" y="2810142"/>
              <a:ext cx="118538" cy="722959"/>
              <a:chOff x="4968866" y="2986203"/>
              <a:chExt cx="118538" cy="722959"/>
            </a:xfrm>
          </p:grpSpPr>
          <p:grpSp>
            <p:nvGrpSpPr>
              <p:cNvPr id="42" name="Group 41"/>
              <p:cNvGrpSpPr/>
              <p:nvPr/>
            </p:nvGrpSpPr>
            <p:grpSpPr>
              <a:xfrm rot="16200000">
                <a:off x="4760385" y="3194684"/>
                <a:ext cx="535500" cy="118537"/>
                <a:chOff x="6243086" y="2580422"/>
                <a:chExt cx="2172780" cy="118535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6243086" y="2580422"/>
                  <a:ext cx="1639390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7398819" y="2580423"/>
                  <a:ext cx="1017047" cy="11853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ounded Rectangle 42"/>
              <p:cNvSpPr/>
              <p:nvPr/>
            </p:nvSpPr>
            <p:spPr>
              <a:xfrm rot="16200000">
                <a:off x="4892653" y="3514410"/>
                <a:ext cx="270966" cy="11853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21266" y="2810142"/>
              <a:ext cx="118538" cy="722959"/>
              <a:chOff x="5121266" y="3138603"/>
              <a:chExt cx="118538" cy="722959"/>
            </a:xfrm>
          </p:grpSpPr>
          <p:grpSp>
            <p:nvGrpSpPr>
              <p:cNvPr id="38" name="Group 37"/>
              <p:cNvGrpSpPr/>
              <p:nvPr/>
            </p:nvGrpSpPr>
            <p:grpSpPr>
              <a:xfrm rot="16200000">
                <a:off x="4912785" y="3347084"/>
                <a:ext cx="535500" cy="118537"/>
                <a:chOff x="6243086" y="2580422"/>
                <a:chExt cx="2172780" cy="118535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243086" y="2580422"/>
                  <a:ext cx="1639390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7398819" y="2580423"/>
                  <a:ext cx="1017047" cy="11853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Rounded Rectangle 38"/>
              <p:cNvSpPr/>
              <p:nvPr/>
            </p:nvSpPr>
            <p:spPr>
              <a:xfrm rot="16200000">
                <a:off x="5045053" y="3666810"/>
                <a:ext cx="270966" cy="11853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4768041" y="3052749"/>
            <a:ext cx="397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4806761" y="4001853"/>
            <a:ext cx="309393" cy="44307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4806761" y="4609708"/>
            <a:ext cx="309393" cy="4053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3958" y="3068215"/>
            <a:ext cx="1295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Parents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3958" y="5340722"/>
            <a:ext cx="1383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DH lines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30578" y="5294257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65706" y="4001853"/>
            <a:ext cx="2995057" cy="99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haploid induction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genome doubling</a:t>
            </a:r>
          </a:p>
        </p:txBody>
      </p:sp>
    </p:spTree>
    <p:extLst>
      <p:ext uri="{BB962C8B-B14F-4D97-AF65-F5344CB8AC3E}">
        <p14:creationId xmlns:p14="http://schemas.microsoft.com/office/powerpoint/2010/main" val="372584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378760" y="997570"/>
            <a:ext cx="8308040" cy="19745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78760" y="1255886"/>
            <a:ext cx="4303306" cy="830997"/>
            <a:chOff x="378760" y="1255886"/>
            <a:chExt cx="4303306" cy="830997"/>
          </a:xfrm>
        </p:grpSpPr>
        <p:sp>
          <p:nvSpPr>
            <p:cNvPr id="6" name="Rounded Rectangle 5"/>
            <p:cNvSpPr/>
            <p:nvPr/>
          </p:nvSpPr>
          <p:spPr>
            <a:xfrm>
              <a:off x="1794933" y="1531499"/>
              <a:ext cx="2887133" cy="1185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94933" y="1743165"/>
              <a:ext cx="2887133" cy="1185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760" y="1531499"/>
              <a:ext cx="1416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ptima"/>
                  <a:cs typeface="Optima"/>
                </a:rPr>
                <a:t>Chromosome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2599" y="1255886"/>
              <a:ext cx="355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Optima"/>
                  <a:cs typeface="Optima"/>
                </a:rPr>
                <a:t>1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Optima"/>
                  <a:cs typeface="Optima"/>
                </a:rPr>
                <a:t>0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48" y="200796"/>
            <a:ext cx="8486836" cy="55509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Optima"/>
                <a:cs typeface="Optima"/>
              </a:rPr>
              <a:t>Mapping a </a:t>
            </a:r>
            <a:r>
              <a:rPr lang="en-US" sz="2800" dirty="0">
                <a:solidFill>
                  <a:srgbClr val="008000"/>
                </a:solidFill>
                <a:latin typeface="Optima"/>
                <a:cs typeface="Optima"/>
              </a:rPr>
              <a:t>causal genetic controlling component (X)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1059125"/>
            <a:ext cx="126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tima"/>
                <a:cs typeface="Optima"/>
              </a:rPr>
              <a:t>Map/Marker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18865" y="3589580"/>
            <a:ext cx="1133644" cy="3186973"/>
            <a:chOff x="5580401" y="3503379"/>
            <a:chExt cx="1133644" cy="3186973"/>
          </a:xfrm>
        </p:grpSpPr>
        <p:sp>
          <p:nvSpPr>
            <p:cNvPr id="83" name="TextBox 82"/>
            <p:cNvSpPr txBox="1"/>
            <p:nvPr/>
          </p:nvSpPr>
          <p:spPr>
            <a:xfrm>
              <a:off x="5580401" y="635179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Phenotype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945300" y="3743687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945300" y="4472819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945300" y="4108253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45300" y="4837385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945300" y="5566517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45300" y="5201951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45300" y="5931084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29948" y="3503379"/>
              <a:ext cx="35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7700"/>
                  </a:solidFill>
                  <a:latin typeface="Optima"/>
                  <a:cs typeface="Optima"/>
                </a:rPr>
                <a:t>X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23069" y="4234445"/>
            <a:ext cx="2210862" cy="1230292"/>
            <a:chOff x="6610840" y="4217968"/>
            <a:chExt cx="2210862" cy="1230292"/>
          </a:xfrm>
        </p:grpSpPr>
        <p:sp>
          <p:nvSpPr>
            <p:cNvPr id="94" name="TextBox 93"/>
            <p:cNvSpPr txBox="1"/>
            <p:nvPr/>
          </p:nvSpPr>
          <p:spPr>
            <a:xfrm>
              <a:off x="6890589" y="4863484"/>
              <a:ext cx="165136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ptima"/>
                  <a:cs typeface="Optima"/>
                </a:rPr>
                <a:t>A B </a:t>
              </a:r>
              <a:r>
                <a:rPr lang="en-US" sz="3200" dirty="0">
                  <a:solidFill>
                    <a:srgbClr val="007700"/>
                  </a:solidFill>
                  <a:latin typeface="Optima"/>
                  <a:cs typeface="Optima"/>
                </a:rPr>
                <a:t>X</a:t>
              </a:r>
              <a:r>
                <a:rPr lang="en-US" dirty="0">
                  <a:latin typeface="Optima"/>
                  <a:cs typeface="Optima"/>
                </a:rPr>
                <a:t> C D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10840" y="4217968"/>
              <a:ext cx="2210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ptima"/>
                  <a:cs typeface="Optima"/>
                </a:rPr>
                <a:t>Mapping result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8760" y="3141697"/>
            <a:ext cx="2887134" cy="3103462"/>
            <a:chOff x="2366531" y="3125220"/>
            <a:chExt cx="2887134" cy="3103462"/>
          </a:xfrm>
        </p:grpSpPr>
        <p:sp>
          <p:nvSpPr>
            <p:cNvPr id="46" name="Rounded Rectangle 45"/>
            <p:cNvSpPr/>
            <p:nvPr/>
          </p:nvSpPr>
          <p:spPr>
            <a:xfrm>
              <a:off x="2366531" y="4284014"/>
              <a:ext cx="2887133" cy="1185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366531" y="3920465"/>
              <a:ext cx="2887133" cy="1185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366531" y="5026125"/>
              <a:ext cx="2887133" cy="119605"/>
              <a:chOff x="5528733" y="2791016"/>
              <a:chExt cx="2887133" cy="11960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528733" y="2792088"/>
                <a:ext cx="2353742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7772400" y="2791016"/>
                <a:ext cx="643466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366531" y="4662576"/>
              <a:ext cx="2887133" cy="118533"/>
              <a:chOff x="5528733" y="2580422"/>
              <a:chExt cx="2887133" cy="118533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366531" y="5405759"/>
              <a:ext cx="2887133" cy="118533"/>
              <a:chOff x="5528733" y="2580422"/>
              <a:chExt cx="2887133" cy="118533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7151841" y="2580422"/>
                <a:ext cx="1264025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366532" y="5769308"/>
              <a:ext cx="2887133" cy="117471"/>
              <a:chOff x="5528733" y="2791016"/>
              <a:chExt cx="2353742" cy="118533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5528733" y="2792088"/>
                <a:ext cx="2353742" cy="11746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5528733" y="2791016"/>
                <a:ext cx="643466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366531" y="6110149"/>
              <a:ext cx="2887134" cy="118533"/>
              <a:chOff x="5528733" y="2791016"/>
              <a:chExt cx="2887134" cy="11853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528733" y="2792088"/>
                <a:ext cx="986362" cy="11746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6447359" y="2791016"/>
                <a:ext cx="1968508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797364" y="3125220"/>
              <a:ext cx="1986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pPr algn="ctr"/>
              <a:r>
                <a:rPr lang="en-US" dirty="0"/>
                <a:t>Mapping population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28733" y="1039905"/>
            <a:ext cx="2887133" cy="1726777"/>
            <a:chOff x="5528733" y="1039905"/>
            <a:chExt cx="2887133" cy="1726777"/>
          </a:xfrm>
        </p:grpSpPr>
        <p:sp>
          <p:nvSpPr>
            <p:cNvPr id="27" name="Rounded Rectangle 26"/>
            <p:cNvSpPr/>
            <p:nvPr/>
          </p:nvSpPr>
          <p:spPr>
            <a:xfrm>
              <a:off x="5528733" y="1759142"/>
              <a:ext cx="2887133" cy="1185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28733" y="1547476"/>
              <a:ext cx="2887133" cy="1185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528733" y="2647077"/>
              <a:ext cx="2887133" cy="119605"/>
              <a:chOff x="5528733" y="2791016"/>
              <a:chExt cx="2887133" cy="11960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528733" y="2792088"/>
                <a:ext cx="2353742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772400" y="2791016"/>
                <a:ext cx="643466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528733" y="2436483"/>
              <a:ext cx="2887133" cy="118533"/>
              <a:chOff x="5528733" y="2580422"/>
              <a:chExt cx="2887133" cy="11853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Down Arrow 36"/>
            <p:cNvSpPr/>
            <p:nvPr/>
          </p:nvSpPr>
          <p:spPr>
            <a:xfrm>
              <a:off x="6891873" y="2004680"/>
              <a:ext cx="118534" cy="255596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86009" y="1039905"/>
              <a:ext cx="1530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/>
                <a:t>Recombination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7620007" y="1553570"/>
              <a:ext cx="2624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091280" y="1059125"/>
            <a:ext cx="789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tima"/>
                <a:cs typeface="Optima"/>
              </a:rPr>
              <a:t>A      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39081" y="1059125"/>
            <a:ext cx="823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tima"/>
                <a:cs typeface="Optima"/>
              </a:rPr>
              <a:t>C      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88025" y="3506323"/>
            <a:ext cx="2417501" cy="3182069"/>
            <a:chOff x="2675796" y="3489846"/>
            <a:chExt cx="2417501" cy="3182069"/>
          </a:xfrm>
        </p:grpSpPr>
        <p:sp>
          <p:nvSpPr>
            <p:cNvPr id="82" name="TextBox 81"/>
            <p:cNvSpPr txBox="1"/>
            <p:nvPr/>
          </p:nvSpPr>
          <p:spPr>
            <a:xfrm>
              <a:off x="3269041" y="6333361"/>
              <a:ext cx="106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Genotype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675796" y="3489846"/>
              <a:ext cx="241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Optima"/>
                  <a:cs typeface="Optima"/>
                </a:rPr>
                <a:t>A      B           C       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06903" y="3761600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1     1          1       1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06903" y="4125226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0     0          0       0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06903" y="4488852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1     1          1       0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06903" y="4859534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0     0          0       1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06903" y="5237272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1     1          0       0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06903" y="5600898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1     0          0       0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06903" y="5943354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0     1          1       1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12165" y="3903879"/>
            <a:ext cx="118534" cy="2370320"/>
            <a:chOff x="531912" y="3824453"/>
            <a:chExt cx="118534" cy="2370320"/>
          </a:xfrm>
        </p:grpSpPr>
        <p:sp>
          <p:nvSpPr>
            <p:cNvPr id="100" name="Oval 99"/>
            <p:cNvSpPr/>
            <p:nvPr/>
          </p:nvSpPr>
          <p:spPr>
            <a:xfrm>
              <a:off x="531912" y="3824453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531912" y="4573620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31912" y="5316803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31912" y="6017933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1912" y="1387569"/>
            <a:ext cx="4150154" cy="1584579"/>
            <a:chOff x="531912" y="1387569"/>
            <a:chExt cx="4150154" cy="1584579"/>
          </a:xfrm>
        </p:grpSpPr>
        <p:sp>
          <p:nvSpPr>
            <p:cNvPr id="20" name="TextBox 19"/>
            <p:cNvSpPr txBox="1"/>
            <p:nvPr/>
          </p:nvSpPr>
          <p:spPr>
            <a:xfrm>
              <a:off x="531912" y="2385666"/>
              <a:ext cx="106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ptima"/>
                  <a:cs typeface="Optima"/>
                </a:rPr>
                <a:t>Genotype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933" y="1894930"/>
              <a:ext cx="288713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chemeClr val="bg1">
                      <a:lumMod val="65000"/>
                    </a:schemeClr>
                  </a:solidFill>
                  <a:latin typeface="Courier"/>
                  <a:ea typeface="ＭＳ Ｐゴシック" charset="-128"/>
                  <a:cs typeface="Courier"/>
                </a:rPr>
                <a:t>…1…1… …1…1…</a:t>
              </a:r>
            </a:p>
            <a:p>
              <a:pPr>
                <a:defRPr/>
              </a:pPr>
              <a:r>
                <a:rPr lang="en-US" sz="3200" dirty="0">
                  <a:solidFill>
                    <a:schemeClr val="bg1">
                      <a:lumMod val="65000"/>
                    </a:schemeClr>
                  </a:solidFill>
                  <a:latin typeface="Courier"/>
                  <a:ea typeface="ＭＳ Ｐゴシック" charset="-128"/>
                  <a:cs typeface="Courier"/>
                </a:rPr>
                <a:t>…0…0…</a:t>
              </a:r>
              <a:r>
                <a:rPr lang="en-US" sz="3200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 </a:t>
              </a:r>
              <a:r>
                <a:rPr lang="en-US" sz="3200" dirty="0">
                  <a:solidFill>
                    <a:schemeClr val="bg1">
                      <a:lumMod val="65000"/>
                    </a:schemeClr>
                  </a:solidFill>
                  <a:latin typeface="Courier"/>
                  <a:ea typeface="ＭＳ Ｐゴシック" charset="-128"/>
                  <a:cs typeface="Courier"/>
                </a:rPr>
                <a:t>…0…0…</a:t>
              </a:r>
              <a:endParaRPr lang="en-US" sz="32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243670" y="1387569"/>
              <a:ext cx="0" cy="60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26271" y="1387569"/>
              <a:ext cx="0" cy="60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99936" y="1387569"/>
              <a:ext cx="0" cy="609600"/>
            </a:xfrm>
            <a:prstGeom prst="line">
              <a:avLst/>
            </a:prstGeom>
            <a:ln>
              <a:solidFill>
                <a:srgbClr val="7F7F7F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82537" y="1387569"/>
              <a:ext cx="0" cy="609600"/>
            </a:xfrm>
            <a:prstGeom prst="line">
              <a:avLst/>
            </a:prstGeom>
            <a:ln>
              <a:solidFill>
                <a:srgbClr val="7F7F7F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833931" y="3589580"/>
            <a:ext cx="1133644" cy="3186973"/>
            <a:chOff x="5580401" y="3503379"/>
            <a:chExt cx="1133644" cy="3186973"/>
          </a:xfrm>
        </p:grpSpPr>
        <p:sp>
          <p:nvSpPr>
            <p:cNvPr id="98" name="TextBox 97"/>
            <p:cNvSpPr txBox="1"/>
            <p:nvPr/>
          </p:nvSpPr>
          <p:spPr>
            <a:xfrm>
              <a:off x="5580401" y="635179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Phenotype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45300" y="3743687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35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945300" y="4472819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24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945300" y="4108253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945300" y="4837385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945300" y="5566517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18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945300" y="5201951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45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945300" y="5931084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20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70699" y="3503379"/>
              <a:ext cx="492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7700"/>
                  </a:solidFill>
                  <a:latin typeface="Optima"/>
                  <a:cs typeface="Optima"/>
                </a:rPr>
                <a:t>X’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9288"/>
          </a:xfrm>
        </p:spPr>
        <p:txBody>
          <a:bodyPr>
            <a:normAutofit/>
          </a:bodyPr>
          <a:lstStyle/>
          <a:p>
            <a:r>
              <a:rPr lang="en-US" sz="3200" dirty="0"/>
              <a:t>Approach 1: t-test or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778" y="1227345"/>
            <a:ext cx="7291011" cy="226717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Based on the genotype data, individuals are divided into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Perform t-test or ANOVA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Repeat for all markers</a:t>
            </a:r>
          </a:p>
          <a:p>
            <a:pPr marL="0" indent="0">
              <a:buNone/>
            </a:pPr>
            <a:r>
              <a:rPr lang="en-US" sz="2400" dirty="0"/>
              <a:t>(use t-test if only two groups exist)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1494" y="3586304"/>
            <a:ext cx="5912452" cy="277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i="1" dirty="0"/>
              <a:t>Pros</a:t>
            </a:r>
            <a:r>
              <a:rPr lang="en-US" sz="2400" b="1" dirty="0"/>
              <a:t>:</a:t>
            </a:r>
          </a:p>
          <a:p>
            <a:r>
              <a:rPr lang="en-US" sz="2400" dirty="0"/>
              <a:t>Simple</a:t>
            </a:r>
          </a:p>
          <a:p>
            <a:r>
              <a:rPr lang="en-US" sz="2400" dirty="0"/>
              <a:t>No maps required</a:t>
            </a:r>
          </a:p>
          <a:p>
            <a:pPr marL="0" indent="0">
              <a:buFont typeface="Arial"/>
              <a:buNone/>
            </a:pPr>
            <a:r>
              <a:rPr lang="en-US" sz="2400" b="1" i="1" dirty="0"/>
              <a:t>Cons</a:t>
            </a:r>
            <a:r>
              <a:rPr lang="en-US" sz="2400" b="1" dirty="0"/>
              <a:t>:</a:t>
            </a:r>
          </a:p>
          <a:p>
            <a:r>
              <a:rPr lang="en-US" sz="2400" dirty="0"/>
              <a:t>Individuals with missing data are excluded</a:t>
            </a:r>
          </a:p>
          <a:p>
            <a:r>
              <a:rPr lang="en-US" sz="2400" dirty="0"/>
              <a:t>Suffers in low density markers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141071" y="1796410"/>
            <a:ext cx="1133644" cy="3011173"/>
            <a:chOff x="5580401" y="3444307"/>
            <a:chExt cx="1133644" cy="3011173"/>
          </a:xfrm>
        </p:grpSpPr>
        <p:sp>
          <p:nvSpPr>
            <p:cNvPr id="7" name="Rectangle 6"/>
            <p:cNvSpPr/>
            <p:nvPr/>
          </p:nvSpPr>
          <p:spPr>
            <a:xfrm>
              <a:off x="5945300" y="3743687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5300" y="4472819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5300" y="4108253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  <a:endParaRPr lang="en-US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5300" y="4837385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5300" y="5721581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5300" y="5357015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  <a:endPara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5300" y="6086148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0401" y="3444307"/>
              <a:ext cx="113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tima"/>
                  <a:cs typeface="Optima"/>
                </a:rPr>
                <a:t>genotype</a:t>
              </a:r>
              <a:endParaRPr lang="en-US" sz="1800" dirty="0">
                <a:latin typeface="Optima"/>
                <a:cs typeface="Optim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74715" y="1796410"/>
            <a:ext cx="1351248" cy="3025941"/>
            <a:chOff x="5510095" y="3444307"/>
            <a:chExt cx="1351248" cy="3025941"/>
          </a:xfrm>
        </p:grpSpPr>
        <p:sp>
          <p:nvSpPr>
            <p:cNvPr id="17" name="Rectangle 16"/>
            <p:cNvSpPr/>
            <p:nvPr/>
          </p:nvSpPr>
          <p:spPr>
            <a:xfrm>
              <a:off x="5945300" y="3743687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35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5300" y="4472819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20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5300" y="4108253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ea typeface="ＭＳ Ｐゴシック" charset="-128"/>
                  <a:cs typeface="ＭＳ Ｐゴシック" charset="-128"/>
                </a:rPr>
                <a:t>24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45300" y="4837385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45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45300" y="5736349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18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45300" y="5371783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3</a:t>
              </a:r>
              <a:endPara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45300" y="6100916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10095" y="3444307"/>
              <a:ext cx="135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Optima"/>
                  <a:cs typeface="Optima"/>
                </a:rPr>
                <a:t>phenotype</a:t>
              </a:r>
              <a:endParaRPr lang="en-US" sz="1800" dirty="0">
                <a:solidFill>
                  <a:srgbClr val="000000"/>
                </a:solidFill>
                <a:latin typeface="Optima"/>
                <a:cs typeface="Optima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4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63822</TotalTime>
  <Words>1962</Words>
  <Application>Microsoft Macintosh PowerPoint</Application>
  <PresentationFormat>On-screen Show (4:3)</PresentationFormat>
  <Paragraphs>405</Paragraphs>
  <Slides>34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Söhne</vt:lpstr>
      <vt:lpstr>Arial</vt:lpstr>
      <vt:lpstr>Calibri</vt:lpstr>
      <vt:lpstr>Courier</vt:lpstr>
      <vt:lpstr>Optima</vt:lpstr>
      <vt:lpstr>Office Theme</vt:lpstr>
      <vt:lpstr>Equation</vt:lpstr>
      <vt:lpstr>QTL mapping and GWAS  Bioinformatics Applications (PLPTH813)</vt:lpstr>
      <vt:lpstr>Outline</vt:lpstr>
      <vt:lpstr>What is the goal to perform QTL or GWAS?</vt:lpstr>
      <vt:lpstr>QTL mapping</vt:lpstr>
      <vt:lpstr>Sequencing technology is an excellent tool to genotype many loci in parallel</vt:lpstr>
      <vt:lpstr>Phenotyping</vt:lpstr>
      <vt:lpstr>Mapping populations</vt:lpstr>
      <vt:lpstr>Mapping a causal genetic controlling component (X)</vt:lpstr>
      <vt:lpstr>Approach 1: t-test or ANOVA</vt:lpstr>
      <vt:lpstr>Approach 2: Interval mapping (IM)</vt:lpstr>
      <vt:lpstr>Interval mapping – estimate genotypes</vt:lpstr>
      <vt:lpstr>Genetic linkage map</vt:lpstr>
      <vt:lpstr>Mapping function</vt:lpstr>
      <vt:lpstr>Interval mapping – estimate genotypes</vt:lpstr>
      <vt:lpstr>Estimate likelihood of a QTL model</vt:lpstr>
      <vt:lpstr>LOD (logarithm of the odds)</vt:lpstr>
      <vt:lpstr>PowerPoint Presentation</vt:lpstr>
      <vt:lpstr>Permutation tests to infer a LOD threshold</vt:lpstr>
      <vt:lpstr>Question</vt:lpstr>
      <vt:lpstr>Genome-wide association study (GWAS)</vt:lpstr>
      <vt:lpstr>Linkage disequilibrium (LD)</vt:lpstr>
      <vt:lpstr>Genotyping data and filtering</vt:lpstr>
      <vt:lpstr>Mapping populations</vt:lpstr>
      <vt:lpstr>Statistical test for each SNP</vt:lpstr>
      <vt:lpstr>Spurious associations</vt:lpstr>
      <vt:lpstr>Population structure (Q)</vt:lpstr>
      <vt:lpstr>Q + K model explains more phenotypic variants</vt:lpstr>
      <vt:lpstr>quantile-quantile (Q-Q) p-value plot</vt:lpstr>
      <vt:lpstr>Mixed linear model (Q+K MLM)</vt:lpstr>
      <vt:lpstr>GWAS w/o accounting for population structure</vt:lpstr>
      <vt:lpstr>Manhattan plot</vt:lpstr>
      <vt:lpstr>GWAS p-value threshold</vt:lpstr>
      <vt:lpstr>PowerPoint Presentation</vt:lpstr>
      <vt:lpstr>Comparison between QTL and GWAS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Lei</dc:creator>
  <cp:lastModifiedBy>Sanzhen Liu</cp:lastModifiedBy>
  <cp:revision>336</cp:revision>
  <dcterms:created xsi:type="dcterms:W3CDTF">2015-03-09T02:12:47Z</dcterms:created>
  <dcterms:modified xsi:type="dcterms:W3CDTF">2023-03-02T17:51:17Z</dcterms:modified>
</cp:coreProperties>
</file>