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08" r:id="rId3"/>
    <p:sldId id="290" r:id="rId4"/>
    <p:sldId id="299" r:id="rId5"/>
    <p:sldId id="297" r:id="rId6"/>
    <p:sldId id="319" r:id="rId7"/>
    <p:sldId id="622" r:id="rId8"/>
    <p:sldId id="639" r:id="rId9"/>
    <p:sldId id="257" r:id="rId10"/>
    <p:sldId id="260" r:id="rId11"/>
    <p:sldId id="261" r:id="rId12"/>
    <p:sldId id="264" r:id="rId13"/>
    <p:sldId id="268" r:id="rId14"/>
    <p:sldId id="267" r:id="rId15"/>
    <p:sldId id="265" r:id="rId16"/>
    <p:sldId id="266" r:id="rId17"/>
    <p:sldId id="269" r:id="rId18"/>
    <p:sldId id="634" r:id="rId19"/>
    <p:sldId id="627" r:id="rId20"/>
    <p:sldId id="417" r:id="rId21"/>
    <p:sldId id="632" r:id="rId22"/>
    <p:sldId id="422" r:id="rId23"/>
    <p:sldId id="630" r:id="rId24"/>
    <p:sldId id="418" r:id="rId25"/>
    <p:sldId id="629" r:id="rId26"/>
    <p:sldId id="626" r:id="rId27"/>
    <p:sldId id="625" r:id="rId28"/>
    <p:sldId id="637" r:id="rId29"/>
    <p:sldId id="635" r:id="rId30"/>
    <p:sldId id="258" r:id="rId31"/>
    <p:sldId id="376" r:id="rId32"/>
    <p:sldId id="638" r:id="rId33"/>
    <p:sldId id="416" r:id="rId34"/>
    <p:sldId id="379" r:id="rId35"/>
    <p:sldId id="6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6"/>
    <p:restoredTop sz="86445"/>
  </p:normalViewPr>
  <p:slideViewPr>
    <p:cSldViewPr snapToGrid="0">
      <p:cViewPr varScale="1">
        <p:scale>
          <a:sx n="157" d="100"/>
          <a:sy n="157" d="100"/>
        </p:scale>
        <p:origin x="984" y="1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3D7F-0C77-3940-83B9-C780230A70C0}" type="datetimeFigureOut">
              <a:rPr lang="en-US" smtClean="0"/>
              <a:t>2/18/25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C52C-F579-D748-8F0F-8523A9278DEB}" type="slidenum">
              <a:rPr lang="en-US" smtClean="0"/>
              <a:t>‹#›</a:t>
            </a:fld>
            <a:endParaRPr lang="en-US"/>
          </a:p>
        </p:txBody>
      </p:sp>
    </p:spTree>
    <p:extLst>
      <p:ext uri="{BB962C8B-B14F-4D97-AF65-F5344CB8AC3E}">
        <p14:creationId xmlns:p14="http://schemas.microsoft.com/office/powerpoint/2010/main" val="45994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nlm.nih.gov/bsd/mms/medlineelements.html#crdt" TargetMode="External"/><Relationship Id="rId3" Type="http://schemas.openxmlformats.org/officeDocument/2006/relationships/hyperlink" Target="https://dataguide.nlm.nih.gov/eutilities/utilities.html#esearch" TargetMode="External"/><Relationship Id="rId7" Type="http://schemas.openxmlformats.org/officeDocument/2006/relationships/hyperlink" Target="https://dataguide.nlm.nih.gov/edirect/esearch.html#argument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ataguide.nlm.nih.gov/eutilities/history.html" TargetMode="External"/><Relationship Id="rId5" Type="http://schemas.openxmlformats.org/officeDocument/2006/relationships/hyperlink" Target="https://dataguide.nlm.nih.gov/edirect/esearch.html#output" TargetMode="External"/><Relationship Id="rId10" Type="http://schemas.openxmlformats.org/officeDocument/2006/relationships/hyperlink" Target="https://www.ncbi.nlm.nih.gov/books/NBK3827/#pubmedhelp.Searching_by_date" TargetMode="External"/><Relationship Id="rId4" Type="http://schemas.openxmlformats.org/officeDocument/2006/relationships/hyperlink" Target="https://dataguide.nlm.nih.gov/edirect/esearch.html#input" TargetMode="External"/><Relationship Id="rId9" Type="http://schemas.openxmlformats.org/officeDocument/2006/relationships/hyperlink" Target="https://www.nlm.nih.gov/bsd/mms/medlineelements.html#eda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a:t>
            </a:fld>
            <a:endParaRPr lang="en-US"/>
          </a:p>
        </p:txBody>
      </p:sp>
    </p:spTree>
    <p:extLst>
      <p:ext uri="{BB962C8B-B14F-4D97-AF65-F5344CB8AC3E}">
        <p14:creationId xmlns:p14="http://schemas.microsoft.com/office/powerpoint/2010/main" val="426187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76A90-F2C3-CCD6-76CF-3ADBB64C3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37520-BD42-5246-69F4-4A58E7E5A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82C48-19F6-ADB8-AA47-48847E5E693C}"/>
              </a:ext>
            </a:extLst>
          </p:cNvPr>
          <p:cNvSpPr>
            <a:spLocks noGrp="1"/>
          </p:cNvSpPr>
          <p:nvPr>
            <p:ph type="body" idx="1"/>
          </p:nvPr>
        </p:nvSpPr>
        <p:spPr/>
        <p:txBody>
          <a:bodyPr/>
          <a:lstStyle/>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uses the </a:t>
            </a:r>
            <a:r>
              <a:rPr lang="en-US" b="0" i="0" u="none" strike="noStrike" dirty="0">
                <a:solidFill>
                  <a:srgbClr val="1571B3"/>
                </a:solidFill>
                <a:effectLst/>
                <a:latin typeface="Roboto" panose="02000000000000000000" pitchFamily="2" charset="0"/>
                <a:hlinkClick r:id="rId3"/>
              </a:rPr>
              <a:t>ESearch</a:t>
            </a:r>
            <a:r>
              <a:rPr lang="en-US" b="0" i="0" dirty="0">
                <a:solidFill>
                  <a:srgbClr val="1B1B1B"/>
                </a:solidFill>
                <a:effectLst/>
                <a:latin typeface="Roboto" panose="02000000000000000000" pitchFamily="2" charset="0"/>
              </a:rPr>
              <a:t> utility to search an NCBI database for a query and finds the unique identifiers (UIDs; in the case of a PubMed search, PMIDs) for all records that match the search query.</a:t>
            </a:r>
          </a:p>
          <a:p>
            <a:pPr algn="l"/>
            <a:r>
              <a:rPr lang="en-US" b="0" i="0" u="none" strike="noStrike" dirty="0">
                <a:solidFill>
                  <a:srgbClr val="1571B3"/>
                </a:solidFill>
                <a:effectLst/>
                <a:latin typeface="Roboto" panose="02000000000000000000" pitchFamily="2" charset="0"/>
                <a:hlinkClick r:id="rId4"/>
              </a:rPr>
              <a:t>Input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search string, such as you would put into the web version of PubMed.</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snippet of XML that includes a count of the number of records that match the search query, e.g.:</a:t>
            </a:r>
          </a:p>
          <a:p>
            <a:pPr algn="l"/>
            <a:r>
              <a:rPr lang="en-US" dirty="0"/>
              <a:t>&lt;ENTREZ_DIRECT&gt; &lt;Db&gt;</a:t>
            </a:r>
            <a:r>
              <a:rPr lang="en-US" dirty="0" err="1"/>
              <a:t>pubmed</a:t>
            </a:r>
            <a:r>
              <a:rPr lang="en-US" dirty="0"/>
              <a:t>&lt;/Db&gt; &lt;</a:t>
            </a:r>
            <a:r>
              <a:rPr lang="en-US" dirty="0" err="1"/>
              <a:t>WebEnv</a:t>
            </a:r>
            <a:r>
              <a:rPr lang="en-US" dirty="0"/>
              <a:t>&gt;NCID_1_1079563_130.14.18.34_9001_1472819698_1672866789_0MetA0_S_MegaStore_F_1&lt;/</a:t>
            </a:r>
            <a:r>
              <a:rPr lang="en-US" dirty="0" err="1"/>
              <a:t>WebEnv</a:t>
            </a:r>
            <a:r>
              <a:rPr lang="en-US" dirty="0"/>
              <a:t>&gt; &lt;</a:t>
            </a:r>
            <a:r>
              <a:rPr lang="en-US" dirty="0" err="1"/>
              <a:t>QueryKey</a:t>
            </a:r>
            <a:r>
              <a:rPr lang="en-US" dirty="0"/>
              <a:t>&gt;1&lt;/</a:t>
            </a:r>
            <a:r>
              <a:rPr lang="en-US" dirty="0" err="1"/>
              <a:t>QueryKey</a:t>
            </a:r>
            <a:r>
              <a:rPr lang="en-US" dirty="0"/>
              <a:t>&gt; &lt;Count&gt;1273159&lt;/Count&gt; &lt;Step&gt;1&lt;/Step&gt; &lt;/ENTREZ_DIRECT&gt; </a:t>
            </a:r>
            <a:r>
              <a:rPr lang="en-US" b="0" i="0" dirty="0">
                <a:solidFill>
                  <a:srgbClr val="1B1B1B"/>
                </a:solidFill>
                <a:effectLst/>
                <a:latin typeface="Roboto" panose="02000000000000000000" pitchFamily="2" charset="0"/>
              </a:rPr>
              <a:t>In addition,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outputs the UIDs for the records that match the search query, and stores them on the </a:t>
            </a:r>
            <a:r>
              <a:rPr lang="en-US" b="0" i="0" u="none" strike="noStrike" dirty="0">
                <a:solidFill>
                  <a:srgbClr val="1571B3"/>
                </a:solidFill>
                <a:effectLst/>
                <a:latin typeface="Roboto" panose="02000000000000000000" pitchFamily="2" charset="0"/>
                <a:hlinkClick r:id="rId6"/>
              </a:rPr>
              <a:t>History server</a:t>
            </a:r>
            <a:r>
              <a:rPr lang="en-US" b="0" i="0" dirty="0">
                <a:solidFill>
                  <a:srgbClr val="1B1B1B"/>
                </a:solidFill>
                <a:effectLst/>
                <a:latin typeface="Roboto" panose="02000000000000000000" pitchFamily="2" charset="0"/>
              </a:rPr>
              <a:t>, using the </a:t>
            </a:r>
            <a:r>
              <a:rPr lang="en-US" b="0" i="0" dirty="0" err="1">
                <a:solidFill>
                  <a:srgbClr val="1B1B1B"/>
                </a:solidFill>
                <a:effectLst/>
                <a:latin typeface="Roboto" panose="02000000000000000000" pitchFamily="2" charset="0"/>
              </a:rPr>
              <a:t>WebEnv</a:t>
            </a:r>
            <a:r>
              <a:rPr lang="en-US" b="0" i="0" dirty="0">
                <a:solidFill>
                  <a:srgbClr val="1B1B1B"/>
                </a:solidFill>
                <a:effectLst/>
                <a:latin typeface="Roboto" panose="02000000000000000000" pitchFamily="2" charset="0"/>
              </a:rPr>
              <a:t> and Query Key specified in the XML snippet.</a:t>
            </a:r>
          </a:p>
          <a:p>
            <a:pPr algn="l"/>
            <a:r>
              <a:rPr lang="en-US" b="0" i="0" u="none" strike="noStrike" dirty="0">
                <a:solidFill>
                  <a:srgbClr val="1571B3"/>
                </a:solidFill>
                <a:effectLst/>
                <a:latin typeface="Roboto" panose="02000000000000000000" pitchFamily="2" charset="0"/>
                <a:hlinkClick r:id="rId7"/>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you wish to search.</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-query: Your search string, enclosed in double quotes. Note: if your search string includes quotation marks, you will need to “escape” these quotes by prefacing them with a backslash (“\”) character. This tells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to interpret the quotation marks as just another character, and not a special character that marks the end of the -query argument. Otherwise,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would interpret the first set of double quotation marks in your search string as marking the end of the query, and the rest of the string would not be searched.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"breast cancer AND 2016[</a:t>
            </a:r>
            <a:r>
              <a:rPr lang="en-US" b="0" i="0" dirty="0" err="1">
                <a:solidFill>
                  <a:srgbClr val="1B1B1B"/>
                </a:solidFill>
                <a:effectLst/>
                <a:latin typeface="Roboto" panose="02000000000000000000" pitchFamily="2" charset="0"/>
              </a:rPr>
              <a:t>pdat</a:t>
            </a:r>
            <a:r>
              <a:rPr lang="en-US" b="0" i="0" dirty="0">
                <a:solidFill>
                  <a:srgbClr val="1B1B1B"/>
                </a:solidFill>
                <a:effectLst/>
                <a:latin typeface="Roboto" panose="02000000000000000000" pitchFamily="2" charset="0"/>
              </a:rPr>
              <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"smith </a:t>
            </a:r>
            <a:r>
              <a:rPr lang="en-US" b="0" i="0" dirty="0" err="1">
                <a:solidFill>
                  <a:srgbClr val="1B1B1B"/>
                </a:solidFill>
                <a:effectLst/>
                <a:latin typeface="Roboto" panose="02000000000000000000" pitchFamily="2" charset="0"/>
              </a:rPr>
              <a:t>bh</a:t>
            </a:r>
            <a:r>
              <a:rPr lang="en-US" b="0" i="0" dirty="0">
                <a:solidFill>
                  <a:srgbClr val="1B1B1B"/>
                </a:solidFill>
                <a:effectLst/>
                <a:latin typeface="Roboto" panose="02000000000000000000" pitchFamily="2" charset="0"/>
              </a:rPr>
              <a:t>[author] AND \"science\"[journal]" (demonstrates “escaping” quotes with “\”)</a:t>
            </a:r>
          </a:p>
          <a:p>
            <a:pPr algn="l">
              <a:buFont typeface="Arial" panose="020B0604020202020204" pitchFamily="34" charset="0"/>
              <a:buChar char="•"/>
            </a:pPr>
            <a:r>
              <a:rPr lang="en-US" b="0" i="0" dirty="0">
                <a:solidFill>
                  <a:srgbClr val="1B1B1B"/>
                </a:solidFill>
                <a:effectLst/>
                <a:latin typeface="Roboto" panose="02000000000000000000" pitchFamily="2" charset="0"/>
              </a:rPr>
              <a:t>-sort: Specifies the order in which your results will be sorted. The name of the sort order should be enclosed in double quotes (see examples below). Each database has different available sort orders.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sort orders are: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First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Journal</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Last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Pub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Recently Added</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Relevance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Title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"First Author"</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"Relevance"</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When limiting results by date, this specifies which of the several date fields on a record is used to limit. This argument should be used with the -days argument, or with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Available date types vary by database.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valid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values include: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CRDT: Create Date (For records added after December 18, 2008, this is the date the citation was first added to PubMed. For more details, see the entry for “Create Date” in </a:t>
            </a:r>
            <a:r>
              <a:rPr lang="en-US" b="0" i="0" u="none" strike="noStrike" dirty="0">
                <a:solidFill>
                  <a:srgbClr val="1571B3"/>
                </a:solidFill>
                <a:effectLst/>
                <a:latin typeface="Roboto" panose="02000000000000000000" pitchFamily="2" charset="0"/>
                <a:hlinkClick r:id="rId8" tooltip="MEDLINE/PubMed Data Element (Field) Descriptions: Create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EDAT: Entrez Date (For records added after October 9, 2008, this is the date the citation was added to PubMed, except for records added more than twelve months after the date of publication. For more details, see the entry for “Entrez Date” in </a:t>
            </a:r>
            <a:r>
              <a:rPr lang="en-US" b="0" i="0" u="none" strike="noStrike" dirty="0">
                <a:solidFill>
                  <a:srgbClr val="1571B3"/>
                </a:solidFill>
                <a:effectLst/>
                <a:latin typeface="Roboto" panose="02000000000000000000" pitchFamily="2" charset="0"/>
                <a:hlinkClick r:id="rId9" tooltip="MEDLINE/PubMed Data Element (Field) Descriptions: Entrez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PDAT: Publication Date (The article’s publication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MHDA: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Date (The date the citation was indexed with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If the citation has not yet been indexed, this will be the same as the Entrez Date.)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Note: You can also impose a date restriction on your search within your -query, just as you would when searching the web version of PubMed. For more information on searching PubMed by date, see </a:t>
            </a:r>
            <a:r>
              <a:rPr lang="en-US" b="0" i="0" u="none" strike="noStrike" dirty="0">
                <a:solidFill>
                  <a:srgbClr val="1571B3"/>
                </a:solidFill>
                <a:effectLst/>
                <a:latin typeface="Roboto" panose="02000000000000000000" pitchFamily="2" charset="0"/>
                <a:hlinkClick r:id="rId10"/>
              </a:rPr>
              <a:t>PubMed Help: Searching by date</a:t>
            </a:r>
            <a:r>
              <a:rPr lang="en-US" b="0" i="0" dirty="0">
                <a:solidFill>
                  <a:srgbClr val="1B1B1B"/>
                </a:solidFill>
                <a:effectLst/>
                <a:latin typeface="Roboto" panose="02000000000000000000" pitchFamily="2" charset="0"/>
              </a:rPr>
              <a:t>.</a:t>
            </a:r>
          </a:p>
          <a:p>
            <a:pPr algn="l">
              <a:buFont typeface="Arial" panose="020B0604020202020204" pitchFamily="34" charset="0"/>
              <a:buChar char="•"/>
            </a:pPr>
            <a:r>
              <a:rPr lang="en-US" b="0" i="0" dirty="0">
                <a:solidFill>
                  <a:srgbClr val="1B1B1B"/>
                </a:solidFill>
                <a:effectLst/>
                <a:latin typeface="Roboto" panose="02000000000000000000" pitchFamily="2" charset="0"/>
              </a:rPr>
              <a:t>-days: Limits results to records with dates no more than the specified number of days in the past,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EDAT -days 5 (limits results to records added to the database in the last 5 days)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Limits results to records with dates in a certain range,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 To specify a date range, you must provide both a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argument, as well as a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1990 -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2000 (limits results to articles published between 1990 and 2000, inclusive)</a:t>
            </a:r>
          </a:p>
          <a:p>
            <a:pPr algn="l">
              <a:buFont typeface="Arial" panose="020B0604020202020204" pitchFamily="34" charset="0"/>
              <a:buChar char="•"/>
            </a:pPr>
            <a:r>
              <a:rPr lang="en-US" b="0" i="0" dirty="0">
                <a:solidFill>
                  <a:srgbClr val="1B1B1B"/>
                </a:solidFill>
                <a:effectLst/>
                <a:latin typeface="Roboto" panose="02000000000000000000" pitchFamily="2" charset="0"/>
              </a:rPr>
              <a:t>-spell: Corrects misspellings in your search query.</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-spell (corrects the spelling of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to “neoplasms”)</a:t>
            </a:r>
          </a:p>
          <a:p>
            <a:pPr algn="l">
              <a:buFont typeface="Arial" panose="020B0604020202020204" pitchFamily="34" charset="0"/>
              <a:buChar char="•"/>
            </a:pPr>
            <a:r>
              <a:rPr lang="en-US" b="0" i="0" dirty="0">
                <a:solidFill>
                  <a:srgbClr val="1B1B1B"/>
                </a:solidFill>
                <a:effectLst/>
                <a:latin typeface="Roboto" panose="02000000000000000000" pitchFamily="2" charset="0"/>
              </a:rPr>
              <a:t>-log: In addition to the default XML snippet output, also shows the full E-utilities URL and the full query translation (like you would find in the “Search details” box on the web version of PubMed).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-query "heart attack" -log</a:t>
            </a:r>
          </a:p>
          <a:p>
            <a:pPr algn="l"/>
            <a:endParaRPr lang="en-US" dirty="0"/>
          </a:p>
        </p:txBody>
      </p:sp>
      <p:sp>
        <p:nvSpPr>
          <p:cNvPr id="4" name="Slide Number Placeholder 3">
            <a:extLst>
              <a:ext uri="{FF2B5EF4-FFF2-40B4-BE49-F238E27FC236}">
                <a16:creationId xmlns:a16="http://schemas.microsoft.com/office/drawing/2014/main" id="{9EDA93EC-44CA-E28D-D503-E3EE1A23C3F9}"/>
              </a:ext>
            </a:extLst>
          </p:cNvPr>
          <p:cNvSpPr>
            <a:spLocks noGrp="1"/>
          </p:cNvSpPr>
          <p:nvPr>
            <p:ph type="sldNum" sz="quarter" idx="5"/>
          </p:nvPr>
        </p:nvSpPr>
        <p:spPr/>
        <p:txBody>
          <a:bodyPr/>
          <a:lstStyle/>
          <a:p>
            <a:fld id="{0BC4C52C-F579-D748-8F0F-8523A9278DEB}" type="slidenum">
              <a:rPr lang="en-US" smtClean="0"/>
              <a:t>13</a:t>
            </a:fld>
            <a:endParaRPr lang="en-US"/>
          </a:p>
        </p:txBody>
      </p:sp>
    </p:spTree>
    <p:extLst>
      <p:ext uri="{BB962C8B-B14F-4D97-AF65-F5344CB8AC3E}">
        <p14:creationId xmlns:p14="http://schemas.microsoft.com/office/powerpoint/2010/main" val="382989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14</a:t>
            </a:fld>
            <a:endParaRPr lang="en-US"/>
          </a:p>
        </p:txBody>
      </p:sp>
    </p:spTree>
    <p:extLst>
      <p:ext uri="{BB962C8B-B14F-4D97-AF65-F5344CB8AC3E}">
        <p14:creationId xmlns:p14="http://schemas.microsoft.com/office/powerpoint/2010/main" val="369548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15</a:t>
            </a:fld>
            <a:endParaRPr lang="en-US"/>
          </a:p>
        </p:txBody>
      </p:sp>
    </p:spTree>
    <p:extLst>
      <p:ext uri="{BB962C8B-B14F-4D97-AF65-F5344CB8AC3E}">
        <p14:creationId xmlns:p14="http://schemas.microsoft.com/office/powerpoint/2010/main" val="12636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p:cNvSpPr>
            <a:spLocks noGrp="1"/>
          </p:cNvSpPr>
          <p:nvPr>
            <p:ph type="sldNum" sz="quarter" idx="5"/>
          </p:nvPr>
        </p:nvSpPr>
        <p:spPr/>
        <p:txBody>
          <a:bodyPr/>
          <a:lstStyle/>
          <a:p>
            <a:fld id="{0BC4C52C-F579-D748-8F0F-8523A9278DEB}" type="slidenum">
              <a:rPr lang="en-US" smtClean="0"/>
              <a:t>16</a:t>
            </a:fld>
            <a:endParaRPr lang="en-US"/>
          </a:p>
        </p:txBody>
      </p:sp>
    </p:spTree>
    <p:extLst>
      <p:ext uri="{BB962C8B-B14F-4D97-AF65-F5344CB8AC3E}">
        <p14:creationId xmlns:p14="http://schemas.microsoft.com/office/powerpoint/2010/main" val="29908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29DD8-CAC4-EBFF-9626-7750AA4AD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C7B56E-0ED1-0F8C-C85E-532C56716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9DB93-972F-E52C-531C-1069289E989F}"/>
              </a:ext>
            </a:extLst>
          </p:cNvPr>
          <p:cNvSpPr>
            <a:spLocks noGrp="1"/>
          </p:cNvSpPr>
          <p:nvPr>
            <p:ph type="body" idx="1"/>
          </p:nvPr>
        </p:nvSpPr>
        <p:spPr/>
        <p:txBody>
          <a:bodyPr/>
          <a:lstStyle/>
          <a:p>
            <a:pPr algn="l"/>
            <a:r>
              <a:rPr lang="en-US" b="0" i="0" dirty="0" err="1">
                <a:solidFill>
                  <a:srgbClr val="1B1B1B"/>
                </a:solidFill>
                <a:effectLst/>
                <a:latin typeface="Roboto" panose="02000000000000000000" pitchFamily="2" charset="0"/>
              </a:rPr>
              <a:t>xtract</a:t>
            </a:r>
            <a:r>
              <a:rPr lang="en-US" b="0" i="0" dirty="0">
                <a:solidFill>
                  <a:srgbClr val="1B1B1B"/>
                </a:solidFill>
                <a:effectLst/>
                <a:latin typeface="Roboto" panose="02000000000000000000" pitchFamily="2" charset="0"/>
              </a:rPr>
              <a:t>:</a:t>
            </a:r>
            <a:r>
              <a:rPr lang="en-US" b="0" i="0" baseline="0" dirty="0">
                <a:solidFill>
                  <a:srgbClr val="1B1B1B"/>
                </a:solidFill>
                <a:effectLst/>
                <a:latin typeface="Roboto" panose="02000000000000000000" pitchFamily="2" charset="0"/>
              </a:rPr>
              <a:t> Extract specific information</a:t>
            </a:r>
            <a:endParaRPr lang="en-US" b="0" i="0" u="none" strike="noStrike" dirty="0">
              <a:solidFill>
                <a:srgbClr val="1571B3"/>
              </a:solidFill>
              <a:effectLst/>
              <a:latin typeface="Roboto" panose="020F0502020204030204" pitchFamily="34" charset="0"/>
              <a:hlinkClick r:id="rId3"/>
            </a:endParaRPr>
          </a:p>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72B7ACF5-21CE-3A8E-EA3A-ADB65953168C}"/>
              </a:ext>
            </a:extLst>
          </p:cNvPr>
          <p:cNvSpPr>
            <a:spLocks noGrp="1"/>
          </p:cNvSpPr>
          <p:nvPr>
            <p:ph type="sldNum" sz="quarter" idx="5"/>
          </p:nvPr>
        </p:nvSpPr>
        <p:spPr/>
        <p:txBody>
          <a:bodyPr/>
          <a:lstStyle/>
          <a:p>
            <a:fld id="{0BC4C52C-F579-D748-8F0F-8523A9278DEB}" type="slidenum">
              <a:rPr lang="en-US" smtClean="0"/>
              <a:t>17</a:t>
            </a:fld>
            <a:endParaRPr lang="en-US"/>
          </a:p>
        </p:txBody>
      </p:sp>
    </p:spTree>
    <p:extLst>
      <p:ext uri="{BB962C8B-B14F-4D97-AF65-F5344CB8AC3E}">
        <p14:creationId xmlns:p14="http://schemas.microsoft.com/office/powerpoint/2010/main" val="361412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18</a:t>
            </a:fld>
            <a:endParaRPr lang="en-US"/>
          </a:p>
        </p:txBody>
      </p:sp>
    </p:spTree>
    <p:extLst>
      <p:ext uri="{BB962C8B-B14F-4D97-AF65-F5344CB8AC3E}">
        <p14:creationId xmlns:p14="http://schemas.microsoft.com/office/powerpoint/2010/main" val="232759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19</a:t>
            </a:fld>
            <a:endParaRPr lang="en-US"/>
          </a:p>
        </p:txBody>
      </p:sp>
    </p:spTree>
    <p:extLst>
      <p:ext uri="{BB962C8B-B14F-4D97-AF65-F5344CB8AC3E}">
        <p14:creationId xmlns:p14="http://schemas.microsoft.com/office/powerpoint/2010/main" val="45950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2AAF-1F65-D234-6873-734B93559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921E1-F615-A9F6-0F37-60B9DFE4A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E59223-4504-E194-BB08-34306F0985FA}"/>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6DAF3B0A-ADE9-752C-8513-C9FB8CA8F6D3}"/>
              </a:ext>
            </a:extLst>
          </p:cNvPr>
          <p:cNvSpPr>
            <a:spLocks noGrp="1"/>
          </p:cNvSpPr>
          <p:nvPr>
            <p:ph type="sldNum" sz="quarter" idx="5"/>
          </p:nvPr>
        </p:nvSpPr>
        <p:spPr/>
        <p:txBody>
          <a:bodyPr/>
          <a:lstStyle/>
          <a:p>
            <a:fld id="{0BC4C52C-F579-D748-8F0F-8523A9278DEB}" type="slidenum">
              <a:rPr lang="en-US" smtClean="0"/>
              <a:t>20</a:t>
            </a:fld>
            <a:endParaRPr lang="en-US"/>
          </a:p>
        </p:txBody>
      </p:sp>
    </p:spTree>
    <p:extLst>
      <p:ext uri="{BB962C8B-B14F-4D97-AF65-F5344CB8AC3E}">
        <p14:creationId xmlns:p14="http://schemas.microsoft.com/office/powerpoint/2010/main" val="3844923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21</a:t>
            </a:fld>
            <a:endParaRPr lang="en-US"/>
          </a:p>
        </p:txBody>
      </p:sp>
    </p:spTree>
    <p:extLst>
      <p:ext uri="{BB962C8B-B14F-4D97-AF65-F5344CB8AC3E}">
        <p14:creationId xmlns:p14="http://schemas.microsoft.com/office/powerpoint/2010/main" val="2214657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639DE-0B67-CFA4-7484-2E2AA033B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ADDC4-56EE-DA7C-6261-1B0740D49F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4CA2D-7BA8-029A-13E0-2E373E93B572}"/>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9EA8AAAF-8BD7-AEBC-880F-598FC9829C74}"/>
              </a:ext>
            </a:extLst>
          </p:cNvPr>
          <p:cNvSpPr>
            <a:spLocks noGrp="1"/>
          </p:cNvSpPr>
          <p:nvPr>
            <p:ph type="sldNum" sz="quarter" idx="5"/>
          </p:nvPr>
        </p:nvSpPr>
        <p:spPr/>
        <p:txBody>
          <a:bodyPr/>
          <a:lstStyle/>
          <a:p>
            <a:fld id="{0BC4C52C-F579-D748-8F0F-8523A9278DEB}" type="slidenum">
              <a:rPr lang="en-US" smtClean="0"/>
              <a:t>22</a:t>
            </a:fld>
            <a:endParaRPr lang="en-US"/>
          </a:p>
        </p:txBody>
      </p:sp>
    </p:spTree>
    <p:extLst>
      <p:ext uri="{BB962C8B-B14F-4D97-AF65-F5344CB8AC3E}">
        <p14:creationId xmlns:p14="http://schemas.microsoft.com/office/powerpoint/2010/main" val="214887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42D64-B0EB-4845-B085-D499D4D09042}" type="slidenum">
              <a:rPr lang="en-US" smtClean="0"/>
              <a:t>4</a:t>
            </a:fld>
            <a:endParaRPr lang="en-US"/>
          </a:p>
        </p:txBody>
      </p:sp>
    </p:spTree>
    <p:extLst>
      <p:ext uri="{BB962C8B-B14F-4D97-AF65-F5344CB8AC3E}">
        <p14:creationId xmlns:p14="http://schemas.microsoft.com/office/powerpoint/2010/main" val="1664674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23</a:t>
            </a:fld>
            <a:endParaRPr lang="en-US"/>
          </a:p>
        </p:txBody>
      </p:sp>
    </p:spTree>
    <p:extLst>
      <p:ext uri="{BB962C8B-B14F-4D97-AF65-F5344CB8AC3E}">
        <p14:creationId xmlns:p14="http://schemas.microsoft.com/office/powerpoint/2010/main" val="6828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F81DA-83EC-C41F-666C-885C2EB20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D1BDE-B020-24A7-0408-C46246431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096F9-B688-25BE-D88D-6EF8EF296770}"/>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5D60B2D3-A4AD-EE20-EAAE-912F2763AD34}"/>
              </a:ext>
            </a:extLst>
          </p:cNvPr>
          <p:cNvSpPr>
            <a:spLocks noGrp="1"/>
          </p:cNvSpPr>
          <p:nvPr>
            <p:ph type="sldNum" sz="quarter" idx="5"/>
          </p:nvPr>
        </p:nvSpPr>
        <p:spPr/>
        <p:txBody>
          <a:bodyPr/>
          <a:lstStyle/>
          <a:p>
            <a:fld id="{0BC4C52C-F579-D748-8F0F-8523A9278DEB}" type="slidenum">
              <a:rPr lang="en-US" smtClean="0"/>
              <a:t>24</a:t>
            </a:fld>
            <a:endParaRPr lang="en-US"/>
          </a:p>
        </p:txBody>
      </p:sp>
    </p:spTree>
    <p:extLst>
      <p:ext uri="{BB962C8B-B14F-4D97-AF65-F5344CB8AC3E}">
        <p14:creationId xmlns:p14="http://schemas.microsoft.com/office/powerpoint/2010/main" val="178094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25</a:t>
            </a:fld>
            <a:endParaRPr lang="en-US"/>
          </a:p>
        </p:txBody>
      </p:sp>
    </p:spTree>
    <p:extLst>
      <p:ext uri="{BB962C8B-B14F-4D97-AF65-F5344CB8AC3E}">
        <p14:creationId xmlns:p14="http://schemas.microsoft.com/office/powerpoint/2010/main" val="303215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036D1-982B-C8B9-AB51-F11E670664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A4C5FC-F35D-D64C-D4BD-FFA00CDED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06DB2D-791C-2BC2-2229-53E68476D2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169E1B-552B-570D-5CDF-4FCC06F075CC}"/>
              </a:ext>
            </a:extLst>
          </p:cNvPr>
          <p:cNvSpPr>
            <a:spLocks noGrp="1"/>
          </p:cNvSpPr>
          <p:nvPr>
            <p:ph type="sldNum" sz="quarter" idx="5"/>
          </p:nvPr>
        </p:nvSpPr>
        <p:spPr/>
        <p:txBody>
          <a:bodyPr/>
          <a:lstStyle/>
          <a:p>
            <a:fld id="{0BC4C52C-F579-D748-8F0F-8523A9278DEB}" type="slidenum">
              <a:rPr lang="en-US" smtClean="0"/>
              <a:t>26</a:t>
            </a:fld>
            <a:endParaRPr lang="en-US"/>
          </a:p>
        </p:txBody>
      </p:sp>
    </p:spTree>
    <p:extLst>
      <p:ext uri="{BB962C8B-B14F-4D97-AF65-F5344CB8AC3E}">
        <p14:creationId xmlns:p14="http://schemas.microsoft.com/office/powerpoint/2010/main" val="1062807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22520-82C7-A7C8-1529-264D25FE71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C6A1C-2AB6-718E-B250-C0F9345E84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DD2651-0027-4100-029B-9A5BB0AF87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EA4FD5-D422-4D0A-EC60-B55EDA787FEA}"/>
              </a:ext>
            </a:extLst>
          </p:cNvPr>
          <p:cNvSpPr>
            <a:spLocks noGrp="1"/>
          </p:cNvSpPr>
          <p:nvPr>
            <p:ph type="sldNum" sz="quarter" idx="5"/>
          </p:nvPr>
        </p:nvSpPr>
        <p:spPr/>
        <p:txBody>
          <a:bodyPr/>
          <a:lstStyle/>
          <a:p>
            <a:fld id="{0BC4C52C-F579-D748-8F0F-8523A9278DEB}" type="slidenum">
              <a:rPr lang="en-US" smtClean="0"/>
              <a:t>27</a:t>
            </a:fld>
            <a:endParaRPr lang="en-US"/>
          </a:p>
        </p:txBody>
      </p:sp>
    </p:spTree>
    <p:extLst>
      <p:ext uri="{BB962C8B-B14F-4D97-AF65-F5344CB8AC3E}">
        <p14:creationId xmlns:p14="http://schemas.microsoft.com/office/powerpoint/2010/main" val="4073063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F3724-45F3-6BD9-B2F7-6D86340A18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160F7-1B3D-2F5A-CA7E-B81B8062C7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88BF7-7B4C-FB87-64A9-998F166523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EE189F-DCC5-AB71-3AF4-ABF8BCFA2D04}"/>
              </a:ext>
            </a:extLst>
          </p:cNvPr>
          <p:cNvSpPr>
            <a:spLocks noGrp="1"/>
          </p:cNvSpPr>
          <p:nvPr>
            <p:ph type="sldNum" sz="quarter" idx="5"/>
          </p:nvPr>
        </p:nvSpPr>
        <p:spPr/>
        <p:txBody>
          <a:bodyPr/>
          <a:lstStyle/>
          <a:p>
            <a:fld id="{0BC4C52C-F579-D748-8F0F-8523A9278DEB}" type="slidenum">
              <a:rPr lang="en-US" smtClean="0"/>
              <a:t>28</a:t>
            </a:fld>
            <a:endParaRPr lang="en-US"/>
          </a:p>
        </p:txBody>
      </p:sp>
    </p:spTree>
    <p:extLst>
      <p:ext uri="{BB962C8B-B14F-4D97-AF65-F5344CB8AC3E}">
        <p14:creationId xmlns:p14="http://schemas.microsoft.com/office/powerpoint/2010/main" val="1017355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29</a:t>
            </a:fld>
            <a:endParaRPr lang="en-US"/>
          </a:p>
        </p:txBody>
      </p:sp>
    </p:spTree>
    <p:extLst>
      <p:ext uri="{BB962C8B-B14F-4D97-AF65-F5344CB8AC3E}">
        <p14:creationId xmlns:p14="http://schemas.microsoft.com/office/powerpoint/2010/main" val="1643055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C4C52C-F579-D748-8F0F-8523A9278DEB}" type="slidenum">
              <a:rPr lang="en-US" smtClean="0"/>
              <a:t>30</a:t>
            </a:fld>
            <a:endParaRPr lang="en-US"/>
          </a:p>
        </p:txBody>
      </p:sp>
    </p:spTree>
    <p:extLst>
      <p:ext uri="{BB962C8B-B14F-4D97-AF65-F5344CB8AC3E}">
        <p14:creationId xmlns:p14="http://schemas.microsoft.com/office/powerpoint/2010/main" val="113136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SRA metadata describes the technical aspects of sequencing experiments: the sequencing libraries, preparation techniques and data files.</a:t>
            </a:r>
          </a:p>
        </p:txBody>
      </p:sp>
      <p:sp>
        <p:nvSpPr>
          <p:cNvPr id="4" name="Slide Number Placeholder 3"/>
          <p:cNvSpPr>
            <a:spLocks noGrp="1"/>
          </p:cNvSpPr>
          <p:nvPr>
            <p:ph type="sldNum" sz="quarter" idx="10"/>
          </p:nvPr>
        </p:nvSpPr>
        <p:spPr/>
        <p:txBody>
          <a:bodyPr/>
          <a:lstStyle/>
          <a:p>
            <a:fld id="{49949633-68FC-8C45-BD1F-FC2B0CEACDDD}" type="slidenum">
              <a:rPr lang="en-US" smtClean="0"/>
              <a:t>31</a:t>
            </a:fld>
            <a:endParaRPr lang="en-US"/>
          </a:p>
        </p:txBody>
      </p:sp>
    </p:spTree>
    <p:extLst>
      <p:ext uri="{BB962C8B-B14F-4D97-AF65-F5344CB8AC3E}">
        <p14:creationId xmlns:p14="http://schemas.microsoft.com/office/powerpoint/2010/main" val="682066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472DF-4A5C-83DC-EF57-CAEAEC499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2A8A9-9AC7-22D3-3439-2FC0AA30A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DAFC79-6F48-43F2-8D7C-BF261336397F}"/>
              </a:ext>
            </a:extLst>
          </p:cNvPr>
          <p:cNvSpPr>
            <a:spLocks noGrp="1"/>
          </p:cNvSpPr>
          <p:nvPr>
            <p:ph type="body" idx="1"/>
          </p:nvPr>
        </p:nvSpPr>
        <p:spPr/>
        <p:txBody>
          <a:bodyPr/>
          <a:lstStyle/>
          <a:p>
            <a:r>
              <a:rPr lang="en-US" dirty="0"/>
              <a:t>The SRA metadata describes the technical aspects of sequencing experiments: the sequencing libraries, preparation techniques and data files.</a:t>
            </a:r>
          </a:p>
        </p:txBody>
      </p:sp>
      <p:sp>
        <p:nvSpPr>
          <p:cNvPr id="4" name="Slide Number Placeholder 3">
            <a:extLst>
              <a:ext uri="{FF2B5EF4-FFF2-40B4-BE49-F238E27FC236}">
                <a16:creationId xmlns:a16="http://schemas.microsoft.com/office/drawing/2014/main" id="{879D5E00-A558-EF99-9FA4-4F43DCC08EA5}"/>
              </a:ext>
            </a:extLst>
          </p:cNvPr>
          <p:cNvSpPr>
            <a:spLocks noGrp="1"/>
          </p:cNvSpPr>
          <p:nvPr>
            <p:ph type="sldNum" sz="quarter" idx="10"/>
          </p:nvPr>
        </p:nvSpPr>
        <p:spPr/>
        <p:txBody>
          <a:bodyPr/>
          <a:lstStyle/>
          <a:p>
            <a:fld id="{49949633-68FC-8C45-BD1F-FC2B0CEACDDD}" type="slidenum">
              <a:rPr lang="en-US" smtClean="0"/>
              <a:t>32</a:t>
            </a:fld>
            <a:endParaRPr lang="en-US"/>
          </a:p>
        </p:txBody>
      </p:sp>
    </p:spTree>
    <p:extLst>
      <p:ext uri="{BB962C8B-B14F-4D97-AF65-F5344CB8AC3E}">
        <p14:creationId xmlns:p14="http://schemas.microsoft.com/office/powerpoint/2010/main" val="167285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git stash</a:t>
            </a:r>
            <a:r>
              <a:rPr lang="en-US" b="0" i="0" dirty="0">
                <a:solidFill>
                  <a:srgbClr val="D1D5DB"/>
                </a:solidFill>
                <a:effectLst/>
                <a:latin typeface="Söhne"/>
              </a:rPr>
              <a:t> command. To apply stashed changes, you can use the </a:t>
            </a:r>
            <a:r>
              <a:rPr lang="en-US" dirty="0"/>
              <a:t>git stash apply</a:t>
            </a:r>
            <a:r>
              <a:rPr lang="en-US" b="0" i="0" dirty="0">
                <a:solidFill>
                  <a:srgbClr val="D1D5DB"/>
                </a:solidFill>
                <a:effectLst/>
                <a:latin typeface="Söhne"/>
              </a:rPr>
              <a:t> command, and to discard stashed changes, you can use the </a:t>
            </a:r>
            <a:r>
              <a:rPr lang="en-US" dirty="0"/>
              <a:t>git stash drop</a:t>
            </a:r>
            <a:r>
              <a:rPr lang="en-US" b="0" i="0" dirty="0">
                <a:solidFill>
                  <a:srgbClr val="D1D5DB"/>
                </a:solidFill>
                <a:effectLst/>
                <a:latin typeface="Söhne"/>
              </a:rPr>
              <a:t> command.</a:t>
            </a:r>
            <a:endParaRPr lang="en-US" dirty="0"/>
          </a:p>
        </p:txBody>
      </p:sp>
      <p:sp>
        <p:nvSpPr>
          <p:cNvPr id="4" name="Slide Number Placeholder 3"/>
          <p:cNvSpPr>
            <a:spLocks noGrp="1"/>
          </p:cNvSpPr>
          <p:nvPr>
            <p:ph type="sldNum" sz="quarter" idx="5"/>
          </p:nvPr>
        </p:nvSpPr>
        <p:spPr/>
        <p:txBody>
          <a:bodyPr/>
          <a:lstStyle/>
          <a:p>
            <a:fld id="{D2042D64-B0EB-4845-B085-D499D4D09042}" type="slidenum">
              <a:rPr lang="en-US" smtClean="0"/>
              <a:t>6</a:t>
            </a:fld>
            <a:endParaRPr lang="en-US"/>
          </a:p>
        </p:txBody>
      </p:sp>
    </p:spTree>
    <p:extLst>
      <p:ext uri="{BB962C8B-B14F-4D97-AF65-F5344CB8AC3E}">
        <p14:creationId xmlns:p14="http://schemas.microsoft.com/office/powerpoint/2010/main" val="2207005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33</a:t>
            </a:fld>
            <a:endParaRPr lang="en-US"/>
          </a:p>
        </p:txBody>
      </p:sp>
    </p:spTree>
    <p:extLst>
      <p:ext uri="{BB962C8B-B14F-4D97-AF65-F5344CB8AC3E}">
        <p14:creationId xmlns:p14="http://schemas.microsoft.com/office/powerpoint/2010/main" val="3233933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Courier"/>
                <a:cs typeface="Courier"/>
              </a:rPr>
              <a:t># --split-files: write reads into different files </a:t>
            </a:r>
          </a:p>
          <a:p>
            <a:endParaRPr lang="en-US" dirty="0"/>
          </a:p>
        </p:txBody>
      </p:sp>
      <p:sp>
        <p:nvSpPr>
          <p:cNvPr id="4" name="Slide Number Placeholder 3"/>
          <p:cNvSpPr>
            <a:spLocks noGrp="1"/>
          </p:cNvSpPr>
          <p:nvPr>
            <p:ph type="sldNum" sz="quarter" idx="5"/>
          </p:nvPr>
        </p:nvSpPr>
        <p:spPr/>
        <p:txBody>
          <a:bodyPr/>
          <a:lstStyle/>
          <a:p>
            <a:fld id="{0E9480CA-12A1-5F4F-9420-84776E456B5D}" type="slidenum">
              <a:rPr lang="en-US" smtClean="0"/>
              <a:t>34</a:t>
            </a:fld>
            <a:endParaRPr lang="en-US"/>
          </a:p>
        </p:txBody>
      </p:sp>
    </p:spTree>
    <p:extLst>
      <p:ext uri="{BB962C8B-B14F-4D97-AF65-F5344CB8AC3E}">
        <p14:creationId xmlns:p14="http://schemas.microsoft.com/office/powerpoint/2010/main" val="836118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35</a:t>
            </a:fld>
            <a:endParaRPr lang="en-US"/>
          </a:p>
        </p:txBody>
      </p:sp>
    </p:spTree>
    <p:extLst>
      <p:ext uri="{BB962C8B-B14F-4D97-AF65-F5344CB8AC3E}">
        <p14:creationId xmlns:p14="http://schemas.microsoft.com/office/powerpoint/2010/main" val="311625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7</a:t>
            </a:fld>
            <a:endParaRPr lang="en-US"/>
          </a:p>
        </p:txBody>
      </p:sp>
    </p:spTree>
    <p:extLst>
      <p:ext uri="{BB962C8B-B14F-4D97-AF65-F5344CB8AC3E}">
        <p14:creationId xmlns:p14="http://schemas.microsoft.com/office/powerpoint/2010/main" val="266889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52BA3-FF07-8EA9-7BD6-DDD4EDA11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8E60D-AE3F-0C55-E79D-4E2A91633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F1986-0E5D-4991-4326-56F957F1B93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85D4D4-A9C3-CDD9-2E86-46484B4798D7}"/>
              </a:ext>
            </a:extLst>
          </p:cNvPr>
          <p:cNvSpPr>
            <a:spLocks noGrp="1"/>
          </p:cNvSpPr>
          <p:nvPr>
            <p:ph type="sldNum" sz="quarter" idx="5"/>
          </p:nvPr>
        </p:nvSpPr>
        <p:spPr/>
        <p:txBody>
          <a:bodyPr/>
          <a:lstStyle/>
          <a:p>
            <a:fld id="{0BC4C52C-F579-D748-8F0F-8523A9278DEB}" type="slidenum">
              <a:rPr lang="en-US" smtClean="0"/>
              <a:t>8</a:t>
            </a:fld>
            <a:endParaRPr lang="en-US"/>
          </a:p>
        </p:txBody>
      </p:sp>
    </p:spTree>
    <p:extLst>
      <p:ext uri="{BB962C8B-B14F-4D97-AF65-F5344CB8AC3E}">
        <p14:creationId xmlns:p14="http://schemas.microsoft.com/office/powerpoint/2010/main" val="312490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9</a:t>
            </a:fld>
            <a:endParaRPr lang="en-US"/>
          </a:p>
        </p:txBody>
      </p:sp>
    </p:spTree>
    <p:extLst>
      <p:ext uri="{BB962C8B-B14F-4D97-AF65-F5344CB8AC3E}">
        <p14:creationId xmlns:p14="http://schemas.microsoft.com/office/powerpoint/2010/main" val="84097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10</a:t>
            </a:fld>
            <a:endParaRPr lang="en-US"/>
          </a:p>
        </p:txBody>
      </p:sp>
    </p:spTree>
    <p:extLst>
      <p:ext uri="{BB962C8B-B14F-4D97-AF65-F5344CB8AC3E}">
        <p14:creationId xmlns:p14="http://schemas.microsoft.com/office/powerpoint/2010/main" val="67895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11</a:t>
            </a:fld>
            <a:endParaRPr lang="en-US"/>
          </a:p>
        </p:txBody>
      </p:sp>
    </p:spTree>
    <p:extLst>
      <p:ext uri="{BB962C8B-B14F-4D97-AF65-F5344CB8AC3E}">
        <p14:creationId xmlns:p14="http://schemas.microsoft.com/office/powerpoint/2010/main" val="122835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All </a:t>
            </a:r>
            <a:r>
              <a:rPr lang="en-US" b="0" i="0" dirty="0" err="1">
                <a:solidFill>
                  <a:srgbClr val="000000"/>
                </a:solidFill>
                <a:effectLst/>
                <a:latin typeface="Times New Roman" panose="02020603050405020304" pitchFamily="18" charset="0"/>
              </a:rPr>
              <a:t>EDirect</a:t>
            </a:r>
            <a:r>
              <a:rPr lang="en-US" b="0" i="0" dirty="0">
                <a:solidFill>
                  <a:srgbClr val="000000"/>
                </a:solidFill>
                <a:effectLst/>
                <a:latin typeface="Times New Roman" panose="02020603050405020304" pitchFamily="18" charset="0"/>
              </a:rPr>
              <a:t> programs are designed to work on large sets of data. They handle many technical details behind the scenes (avoiding the learning curve normally required for E-utilities programming). Intermediate results are either saved on the Entrez history server or instantiated in the hidden message. For best performance, obtain an API Key from NCBI, and place the following line in your .</a:t>
            </a:r>
            <a:r>
              <a:rPr lang="en-US" b="0" i="0" dirty="0" err="1">
                <a:solidFill>
                  <a:srgbClr val="000000"/>
                </a:solidFill>
                <a:effectLst/>
                <a:latin typeface="Times New Roman" panose="02020603050405020304" pitchFamily="18" charset="0"/>
              </a:rPr>
              <a:t>bash_profile</a:t>
            </a:r>
            <a:r>
              <a:rPr lang="en-US" b="0" i="0" dirty="0">
                <a:solidFill>
                  <a:srgbClr val="000000"/>
                </a:solidFill>
                <a:effectLst/>
                <a:latin typeface="Times New Roman" panose="02020603050405020304" pitchFamily="18" charset="0"/>
              </a:rPr>
              <a:t> and .</a:t>
            </a:r>
            <a:r>
              <a:rPr lang="en-US" b="0" i="0" dirty="0" err="1">
                <a:solidFill>
                  <a:srgbClr val="000000"/>
                </a:solidFill>
                <a:effectLst/>
                <a:latin typeface="Times New Roman" panose="02020603050405020304" pitchFamily="18" charset="0"/>
              </a:rPr>
              <a:t>zshrc</a:t>
            </a:r>
            <a:r>
              <a:rPr lang="en-US" b="0" i="0" dirty="0">
                <a:solidFill>
                  <a:srgbClr val="000000"/>
                </a:solidFill>
                <a:effectLst/>
                <a:latin typeface="Times New Roman" panose="02020603050405020304" pitchFamily="18" charset="0"/>
              </a:rPr>
              <a:t> configuration files:</a:t>
            </a:r>
          </a:p>
          <a:p>
            <a:r>
              <a:rPr lang="en-US" b="1" dirty="0">
                <a:effectLst/>
              </a:rPr>
              <a:t>export NCBI_API_KEY=</a:t>
            </a:r>
            <a:r>
              <a:rPr lang="en-US" b="1" i="1" dirty="0" err="1">
                <a:effectLst/>
              </a:rPr>
              <a:t>unique_api_key</a:t>
            </a:r>
            <a:endParaRPr lang="en-US" dirty="0"/>
          </a:p>
        </p:txBody>
      </p:sp>
      <p:sp>
        <p:nvSpPr>
          <p:cNvPr id="4" name="Slide Number Placeholder 3"/>
          <p:cNvSpPr>
            <a:spLocks noGrp="1"/>
          </p:cNvSpPr>
          <p:nvPr>
            <p:ph type="sldNum" sz="quarter" idx="5"/>
          </p:nvPr>
        </p:nvSpPr>
        <p:spPr/>
        <p:txBody>
          <a:bodyPr/>
          <a:lstStyle/>
          <a:p>
            <a:fld id="{0BC4C52C-F579-D748-8F0F-8523A9278DEB}" type="slidenum">
              <a:rPr lang="en-US" smtClean="0"/>
              <a:t>12</a:t>
            </a:fld>
            <a:endParaRPr lang="en-US"/>
          </a:p>
        </p:txBody>
      </p:sp>
    </p:spTree>
    <p:extLst>
      <p:ext uri="{BB962C8B-B14F-4D97-AF65-F5344CB8AC3E}">
        <p14:creationId xmlns:p14="http://schemas.microsoft.com/office/powerpoint/2010/main" val="291811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7FB-32B6-AC6E-24E5-2E285AA8A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9A689B-43A0-E9A9-CEC4-BFAA5D76B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7CA1A2-1787-1A8F-9085-D476B69A6E61}"/>
              </a:ext>
            </a:extLst>
          </p:cNvPr>
          <p:cNvSpPr>
            <a:spLocks noGrp="1"/>
          </p:cNvSpPr>
          <p:nvPr>
            <p:ph type="dt" sz="half" idx="10"/>
          </p:nvPr>
        </p:nvSpPr>
        <p:spPr/>
        <p:txBody>
          <a:bodyPr/>
          <a:lstStyle/>
          <a:p>
            <a:fld id="{D1684310-64D6-BC4F-95ED-34FB0A6A8E9B}" type="datetime1">
              <a:rPr lang="en-US" smtClean="0"/>
              <a:t>2/18/25</a:t>
            </a:fld>
            <a:endParaRPr lang="en-US"/>
          </a:p>
        </p:txBody>
      </p:sp>
      <p:sp>
        <p:nvSpPr>
          <p:cNvPr id="5" name="Footer Placeholder 4">
            <a:extLst>
              <a:ext uri="{FF2B5EF4-FFF2-40B4-BE49-F238E27FC236}">
                <a16:creationId xmlns:a16="http://schemas.microsoft.com/office/drawing/2014/main" id="{C9CC28E6-280B-0DCF-F3F8-F4A6F7A2E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06BB5-13CD-5A10-F85B-851138C6EB43}"/>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074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7BFF-763A-0A62-32DF-759729FE9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6117E-0EB3-8730-1094-28FA9D62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B8ADA-7BD2-C2CB-FD80-4AB78CEE8602}"/>
              </a:ext>
            </a:extLst>
          </p:cNvPr>
          <p:cNvSpPr>
            <a:spLocks noGrp="1"/>
          </p:cNvSpPr>
          <p:nvPr>
            <p:ph type="dt" sz="half" idx="10"/>
          </p:nvPr>
        </p:nvSpPr>
        <p:spPr/>
        <p:txBody>
          <a:bodyPr/>
          <a:lstStyle/>
          <a:p>
            <a:fld id="{4A79E272-0D01-104C-9006-8BE659B621D8}" type="datetime1">
              <a:rPr lang="en-US" smtClean="0"/>
              <a:t>2/18/25</a:t>
            </a:fld>
            <a:endParaRPr lang="en-US"/>
          </a:p>
        </p:txBody>
      </p:sp>
      <p:sp>
        <p:nvSpPr>
          <p:cNvPr id="5" name="Footer Placeholder 4">
            <a:extLst>
              <a:ext uri="{FF2B5EF4-FFF2-40B4-BE49-F238E27FC236}">
                <a16:creationId xmlns:a16="http://schemas.microsoft.com/office/drawing/2014/main" id="{0CE19CD1-E167-224E-6264-51D6567EB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DEA9-2920-06F8-DADF-9A482A9802D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98660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9521D-5ABB-60AD-E886-106E2319B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042D3-CB0E-C0DB-4090-6E0044D37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FA0E4-0640-00C4-BDDC-00D15E1BE29B}"/>
              </a:ext>
            </a:extLst>
          </p:cNvPr>
          <p:cNvSpPr>
            <a:spLocks noGrp="1"/>
          </p:cNvSpPr>
          <p:nvPr>
            <p:ph type="dt" sz="half" idx="10"/>
          </p:nvPr>
        </p:nvSpPr>
        <p:spPr/>
        <p:txBody>
          <a:bodyPr/>
          <a:lstStyle/>
          <a:p>
            <a:fld id="{951F95FF-69B7-F941-B135-20787339849A}" type="datetime1">
              <a:rPr lang="en-US" smtClean="0"/>
              <a:t>2/18/25</a:t>
            </a:fld>
            <a:endParaRPr lang="en-US"/>
          </a:p>
        </p:txBody>
      </p:sp>
      <p:sp>
        <p:nvSpPr>
          <p:cNvPr id="5" name="Footer Placeholder 4">
            <a:extLst>
              <a:ext uri="{FF2B5EF4-FFF2-40B4-BE49-F238E27FC236}">
                <a16:creationId xmlns:a16="http://schemas.microsoft.com/office/drawing/2014/main" id="{ADCB4D62-A26C-618D-9897-53137E17A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38C8-C141-A59E-8A98-D08B38A2217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405096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D4-4A03-A3D6-046E-0433CB3AB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ADC11-32BD-9532-32F0-4705F03A8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3887-C0BD-340C-A10F-4485D929FFA9}"/>
              </a:ext>
            </a:extLst>
          </p:cNvPr>
          <p:cNvSpPr>
            <a:spLocks noGrp="1"/>
          </p:cNvSpPr>
          <p:nvPr>
            <p:ph type="dt" sz="half" idx="10"/>
          </p:nvPr>
        </p:nvSpPr>
        <p:spPr/>
        <p:txBody>
          <a:bodyPr/>
          <a:lstStyle/>
          <a:p>
            <a:fld id="{CCF5E1D7-41E3-FE45-9087-033499FB955B}" type="datetime1">
              <a:rPr lang="en-US" smtClean="0"/>
              <a:t>2/18/25</a:t>
            </a:fld>
            <a:endParaRPr lang="en-US"/>
          </a:p>
        </p:txBody>
      </p:sp>
      <p:sp>
        <p:nvSpPr>
          <p:cNvPr id="5" name="Footer Placeholder 4">
            <a:extLst>
              <a:ext uri="{FF2B5EF4-FFF2-40B4-BE49-F238E27FC236}">
                <a16:creationId xmlns:a16="http://schemas.microsoft.com/office/drawing/2014/main" id="{05C9C180-4F54-B301-AD89-EB23EBDDD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A06E8-3995-03F0-B402-B38E1ED0AE32}"/>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56609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006-0900-CBF1-0EF6-3E806C0E1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B5CD2-9CDF-EDCF-918B-781DED4A9B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31E60-A591-F7F0-816A-FB18B0CF8DD4}"/>
              </a:ext>
            </a:extLst>
          </p:cNvPr>
          <p:cNvSpPr>
            <a:spLocks noGrp="1"/>
          </p:cNvSpPr>
          <p:nvPr>
            <p:ph type="dt" sz="half" idx="10"/>
          </p:nvPr>
        </p:nvSpPr>
        <p:spPr/>
        <p:txBody>
          <a:bodyPr/>
          <a:lstStyle/>
          <a:p>
            <a:fld id="{C75C17B6-D3C2-9A40-A457-68591DFDA3E3}" type="datetime1">
              <a:rPr lang="en-US" smtClean="0"/>
              <a:t>2/18/25</a:t>
            </a:fld>
            <a:endParaRPr lang="en-US"/>
          </a:p>
        </p:txBody>
      </p:sp>
      <p:sp>
        <p:nvSpPr>
          <p:cNvPr id="5" name="Footer Placeholder 4">
            <a:extLst>
              <a:ext uri="{FF2B5EF4-FFF2-40B4-BE49-F238E27FC236}">
                <a16:creationId xmlns:a16="http://schemas.microsoft.com/office/drawing/2014/main" id="{696FB4CF-53BE-45CB-2A74-D283D3726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6588-AB13-6638-D2EB-1B14F01CBBE8}"/>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477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1944-630A-9E98-D9E4-E4AB40223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FAE4F-4CEF-07A4-C78A-BCBC59465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74E06-8C67-EA5E-E19B-C9754D0F7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3523CE-5897-5448-5D33-4991A6525F41}"/>
              </a:ext>
            </a:extLst>
          </p:cNvPr>
          <p:cNvSpPr>
            <a:spLocks noGrp="1"/>
          </p:cNvSpPr>
          <p:nvPr>
            <p:ph type="dt" sz="half" idx="10"/>
          </p:nvPr>
        </p:nvSpPr>
        <p:spPr/>
        <p:txBody>
          <a:bodyPr/>
          <a:lstStyle/>
          <a:p>
            <a:fld id="{E87EFFDC-421B-634C-A4F8-2A7FAE1E10F8}" type="datetime1">
              <a:rPr lang="en-US" smtClean="0"/>
              <a:t>2/18/25</a:t>
            </a:fld>
            <a:endParaRPr lang="en-US"/>
          </a:p>
        </p:txBody>
      </p:sp>
      <p:sp>
        <p:nvSpPr>
          <p:cNvPr id="6" name="Footer Placeholder 5">
            <a:extLst>
              <a:ext uri="{FF2B5EF4-FFF2-40B4-BE49-F238E27FC236}">
                <a16:creationId xmlns:a16="http://schemas.microsoft.com/office/drawing/2014/main" id="{4B361C26-72D8-029B-E373-216C74638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15D29-EAA5-C291-E529-40D4BF925F37}"/>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92492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7FF-48C6-D080-F29D-A92DD2E66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10E01-B38D-F081-3C45-96E35A252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AB039-A1E3-789B-1B8F-BA1262AD5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D7CBB-B08E-EDCE-CFE3-C5105F059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A0E5F-2303-0562-0557-317D52915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14389-9078-5D3C-EC94-47EEE977A41F}"/>
              </a:ext>
            </a:extLst>
          </p:cNvPr>
          <p:cNvSpPr>
            <a:spLocks noGrp="1"/>
          </p:cNvSpPr>
          <p:nvPr>
            <p:ph type="dt" sz="half" idx="10"/>
          </p:nvPr>
        </p:nvSpPr>
        <p:spPr/>
        <p:txBody>
          <a:bodyPr/>
          <a:lstStyle/>
          <a:p>
            <a:fld id="{47A21D92-DDEC-564C-B1EC-391FEFA4806E}" type="datetime1">
              <a:rPr lang="en-US" smtClean="0"/>
              <a:t>2/18/25</a:t>
            </a:fld>
            <a:endParaRPr lang="en-US"/>
          </a:p>
        </p:txBody>
      </p:sp>
      <p:sp>
        <p:nvSpPr>
          <p:cNvPr id="8" name="Footer Placeholder 7">
            <a:extLst>
              <a:ext uri="{FF2B5EF4-FFF2-40B4-BE49-F238E27FC236}">
                <a16:creationId xmlns:a16="http://schemas.microsoft.com/office/drawing/2014/main" id="{E4938147-F12F-943E-E932-36B7CE2F4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2FA45-CDC1-FF79-7141-DCAAC5701C3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58470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CE5-F86C-5AD8-24D2-5F63B0626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A5BB5-B7BA-395B-7F54-F09F3AED3394}"/>
              </a:ext>
            </a:extLst>
          </p:cNvPr>
          <p:cNvSpPr>
            <a:spLocks noGrp="1"/>
          </p:cNvSpPr>
          <p:nvPr>
            <p:ph type="dt" sz="half" idx="10"/>
          </p:nvPr>
        </p:nvSpPr>
        <p:spPr/>
        <p:txBody>
          <a:bodyPr/>
          <a:lstStyle/>
          <a:p>
            <a:fld id="{1634B748-CFE1-8F4D-A594-2B60435B6B35}" type="datetime1">
              <a:rPr lang="en-US" smtClean="0"/>
              <a:t>2/18/25</a:t>
            </a:fld>
            <a:endParaRPr lang="en-US"/>
          </a:p>
        </p:txBody>
      </p:sp>
      <p:sp>
        <p:nvSpPr>
          <p:cNvPr id="4" name="Footer Placeholder 3">
            <a:extLst>
              <a:ext uri="{FF2B5EF4-FFF2-40B4-BE49-F238E27FC236}">
                <a16:creationId xmlns:a16="http://schemas.microsoft.com/office/drawing/2014/main" id="{ACF713B9-7C42-3F18-B1E4-33DC37CA4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DCE24-ABE3-2624-0A3C-B61BE284D18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23243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35023-3067-F95B-74F3-343450D0AB48}"/>
              </a:ext>
            </a:extLst>
          </p:cNvPr>
          <p:cNvSpPr>
            <a:spLocks noGrp="1"/>
          </p:cNvSpPr>
          <p:nvPr>
            <p:ph type="dt" sz="half" idx="10"/>
          </p:nvPr>
        </p:nvSpPr>
        <p:spPr/>
        <p:txBody>
          <a:bodyPr/>
          <a:lstStyle/>
          <a:p>
            <a:fld id="{53FEB5D6-5FB7-E64E-8549-33354E712D55}" type="datetime1">
              <a:rPr lang="en-US" smtClean="0"/>
              <a:t>2/18/25</a:t>
            </a:fld>
            <a:endParaRPr lang="en-US"/>
          </a:p>
        </p:txBody>
      </p:sp>
      <p:sp>
        <p:nvSpPr>
          <p:cNvPr id="3" name="Footer Placeholder 2">
            <a:extLst>
              <a:ext uri="{FF2B5EF4-FFF2-40B4-BE49-F238E27FC236}">
                <a16:creationId xmlns:a16="http://schemas.microsoft.com/office/drawing/2014/main" id="{AD17113B-B2CC-6442-4B96-0AFF7AD4E9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78D49-63EA-41DA-7214-7D2FB631F1E0}"/>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71448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55D-C34D-13E9-06C9-F7F0AEAB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E5C35-409A-0439-6ED5-1F70B7B8A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7847-29A4-49EB-2981-BD4DA3DF7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F334C-F0A1-C096-CB55-69ACBBC648D4}"/>
              </a:ext>
            </a:extLst>
          </p:cNvPr>
          <p:cNvSpPr>
            <a:spLocks noGrp="1"/>
          </p:cNvSpPr>
          <p:nvPr>
            <p:ph type="dt" sz="half" idx="10"/>
          </p:nvPr>
        </p:nvSpPr>
        <p:spPr/>
        <p:txBody>
          <a:bodyPr/>
          <a:lstStyle/>
          <a:p>
            <a:fld id="{44BFD535-E899-E242-B9D0-CC0B35332420}" type="datetime1">
              <a:rPr lang="en-US" smtClean="0"/>
              <a:t>2/18/25</a:t>
            </a:fld>
            <a:endParaRPr lang="en-US"/>
          </a:p>
        </p:txBody>
      </p:sp>
      <p:sp>
        <p:nvSpPr>
          <p:cNvPr id="6" name="Footer Placeholder 5">
            <a:extLst>
              <a:ext uri="{FF2B5EF4-FFF2-40B4-BE49-F238E27FC236}">
                <a16:creationId xmlns:a16="http://schemas.microsoft.com/office/drawing/2014/main" id="{8198ADDB-C318-997E-7228-3D67DAFF1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46019-E41B-50C3-00BD-893F41A8556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8617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9993-4066-8EFB-7B5F-578A86556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45603-E777-960B-77F6-16985260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7D7AE-4A4F-307F-7730-A0BFC2C6D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B037C-A6C6-CCFB-3FCA-8C6C71674493}"/>
              </a:ext>
            </a:extLst>
          </p:cNvPr>
          <p:cNvSpPr>
            <a:spLocks noGrp="1"/>
          </p:cNvSpPr>
          <p:nvPr>
            <p:ph type="dt" sz="half" idx="10"/>
          </p:nvPr>
        </p:nvSpPr>
        <p:spPr/>
        <p:txBody>
          <a:bodyPr/>
          <a:lstStyle/>
          <a:p>
            <a:fld id="{1000EEFE-761D-7849-97C8-2D9D955A0F49}" type="datetime1">
              <a:rPr lang="en-US" smtClean="0"/>
              <a:t>2/18/25</a:t>
            </a:fld>
            <a:endParaRPr lang="en-US"/>
          </a:p>
        </p:txBody>
      </p:sp>
      <p:sp>
        <p:nvSpPr>
          <p:cNvPr id="6" name="Footer Placeholder 5">
            <a:extLst>
              <a:ext uri="{FF2B5EF4-FFF2-40B4-BE49-F238E27FC236}">
                <a16:creationId xmlns:a16="http://schemas.microsoft.com/office/drawing/2014/main" id="{8A3DDAC7-65CD-4219-B305-10E2B5466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D2AAA-D82A-2CB6-07A4-C012455991F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4281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D116-5DA0-FCBF-9814-7974EF3FD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75DA39-87C2-8B7C-422C-8879133AF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58965-2881-6E9A-05D7-F3141F8CB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AEB71F-7597-0549-9530-74E9D41169B8}" type="datetime1">
              <a:rPr lang="en-US" smtClean="0"/>
              <a:t>2/18/25</a:t>
            </a:fld>
            <a:endParaRPr lang="en-US"/>
          </a:p>
        </p:txBody>
      </p:sp>
      <p:sp>
        <p:nvSpPr>
          <p:cNvPr id="5" name="Footer Placeholder 4">
            <a:extLst>
              <a:ext uri="{FF2B5EF4-FFF2-40B4-BE49-F238E27FC236}">
                <a16:creationId xmlns:a16="http://schemas.microsoft.com/office/drawing/2014/main" id="{A3D58331-7089-2D7A-DCCE-252AA02B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8A1202-2BB5-7E1B-46D5-9C265884C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F592FA-1326-C146-9841-60E4C45BB5E0}" type="slidenum">
              <a:rPr lang="en-US" smtClean="0"/>
              <a:t>‹#›</a:t>
            </a:fld>
            <a:endParaRPr lang="en-US"/>
          </a:p>
        </p:txBody>
      </p:sp>
    </p:spTree>
    <p:extLst>
      <p:ext uri="{BB962C8B-B14F-4D97-AF65-F5344CB8AC3E}">
        <p14:creationId xmlns:p14="http://schemas.microsoft.com/office/powerpoint/2010/main" val="832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nucleot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ncbi.nlm.nih.gov/books/NBK25501/" TargetMode="External"/><Relationship Id="rId4" Type="http://schemas.openxmlformats.org/officeDocument/2006/relationships/hyperlink" Target="ftp://ftp.ncbi.nlm.nih.gov/genban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tp.ncbi.nlm.nih.gov/pub/datasets/command-line/v2/linux-amd64/dataset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ftp.ncbi.nlm.nih.gov/pub/datasets/command-line/v2/linux-amd64/dataforma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ftp.ensemblgenomes.ebi.ac.uk/pub/plants/" TargetMode="External"/><Relationship Id="rId3" Type="http://schemas.openxmlformats.org/officeDocument/2006/relationships/hyperlink" Target="https://ftp.ensemblgenomes.ebi.ac.uk/pub/" TargetMode="External"/><Relationship Id="rId7" Type="http://schemas.openxmlformats.org/officeDocument/2006/relationships/hyperlink" Target="https://ftp.ensemblgenomes.ebi.ac.uk/pub/metazo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ftp.ensemblgenomes.ebi.ac.uk/pub/fungi/" TargetMode="External"/><Relationship Id="rId5" Type="http://schemas.openxmlformats.org/officeDocument/2006/relationships/hyperlink" Target="https://ftp.ensemblgenomes.ebi.ac.uk/pub/bacteria/" TargetMode="External"/><Relationship Id="rId4" Type="http://schemas.openxmlformats.org/officeDocument/2006/relationships/hyperlink" Target="https://www.ensembl.org/Homo_sapiens/Info/Index"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ftp.ensemblgenomes.ebi.ac.uk/pub/plants/current/fasta/zea_mays/cdna/" TargetMode="External"/><Relationship Id="rId3" Type="http://schemas.openxmlformats.org/officeDocument/2006/relationships/hyperlink" Target="https://ftp.ensemblgenomes.ebi.ac.uk/pub/plants/" TargetMode="External"/><Relationship Id="rId7" Type="http://schemas.openxmlformats.org/officeDocument/2006/relationships/hyperlink" Target="https://ftp.ensemblgenomes.ebi.ac.uk/pub/plants/current/fasta/zea_mays/dna/" TargetMode="External"/><Relationship Id="rId12" Type="http://schemas.openxmlformats.org/officeDocument/2006/relationships/hyperlink" Target="https://ftp.ensemblgenomes.ebi.ac.uk/pub/plants/current/gt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ftp.ensemblgenomes.ebi.ac.uk/pub/plants/current/fasta/" TargetMode="External"/><Relationship Id="rId11" Type="http://schemas.openxmlformats.org/officeDocument/2006/relationships/hyperlink" Target="https://ftp.ensemblgenomes.ebi.ac.uk/pub/plants/current/gff3/" TargetMode="External"/><Relationship Id="rId5" Type="http://schemas.openxmlformats.org/officeDocument/2006/relationships/hyperlink" Target="https://ftp.ensemblgenomes.ebi.ac.uk/pub/plants/current/fasta/zea_mays/" TargetMode="External"/><Relationship Id="rId10" Type="http://schemas.openxmlformats.org/officeDocument/2006/relationships/hyperlink" Target="https://ftp.ensemblgenomes.ebi.ac.uk/pub/plants/current/fasta/zea_mays/pep/" TargetMode="External"/><Relationship Id="rId4" Type="http://schemas.openxmlformats.org/officeDocument/2006/relationships/hyperlink" Target="https://ftp.ensemblgenomes.ebi.ac.uk/pub/plants/current/" TargetMode="External"/><Relationship Id="rId9" Type="http://schemas.openxmlformats.org/officeDocument/2006/relationships/hyperlink" Target="https://ftp.ensemblgenomes.ebi.ac.uk/pub/plants/current/fasta/zea_mays/cd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ncbi.nlm.nih.gov/sra/?term=SRR1238718"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3CB1-D065-66E9-F961-FE50B1EFA0ED}"/>
              </a:ext>
            </a:extLst>
          </p:cNvPr>
          <p:cNvSpPr>
            <a:spLocks noGrp="1"/>
          </p:cNvSpPr>
          <p:nvPr>
            <p:ph type="ctrTitle"/>
          </p:nvPr>
        </p:nvSpPr>
        <p:spPr>
          <a:xfrm>
            <a:off x="1524000" y="1331686"/>
            <a:ext cx="9144000" cy="1312365"/>
          </a:xfrm>
        </p:spPr>
        <p:txBody>
          <a:bodyPr anchor="ctr">
            <a:normAutofit/>
          </a:bodyPr>
          <a:lstStyle/>
          <a:p>
            <a:r>
              <a:rPr lang="en-US" sz="3600" b="0" i="0" u="none" strike="noStrike" kern="1200" dirty="0">
                <a:solidFill>
                  <a:srgbClr val="000000"/>
                </a:solidFill>
                <a:effectLst/>
                <a:latin typeface="Calibri" panose="020F0502020204030204" pitchFamily="34" charset="0"/>
                <a:cs typeface="Calibri" panose="020F0502020204030204" pitchFamily="34" charset="0"/>
              </a:rPr>
              <a:t>Command-line NCBI tools</a:t>
            </a:r>
            <a:br>
              <a:rPr lang="en-US" sz="3600" b="0" i="0" u="none" strike="noStrike" kern="1200" dirty="0">
                <a:solidFill>
                  <a:srgbClr val="000000"/>
                </a:solidFill>
                <a:effectLst/>
                <a:latin typeface="Calibri" panose="020F0502020204030204" pitchFamily="34" charset="0"/>
                <a:cs typeface="Calibri" panose="020F0502020204030204" pitchFamily="34" charset="0"/>
              </a:rPr>
            </a:br>
            <a:r>
              <a:rPr lang="en-US" sz="3600" b="0" i="0" u="none" strike="noStrike" kern="1200" dirty="0">
                <a:solidFill>
                  <a:srgbClr val="000000"/>
                </a:solidFill>
                <a:effectLst/>
                <a:latin typeface="Calibri" panose="020F0502020204030204" pitchFamily="34" charset="0"/>
                <a:cs typeface="Calibri" panose="020F0502020204030204" pitchFamily="34" charset="0"/>
              </a:rPr>
              <a:t>(E-Utilities, Dataset, faster-dump)</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53F329-CF4F-E34B-6E1C-55431E111278}"/>
              </a:ext>
            </a:extLst>
          </p:cNvPr>
          <p:cNvSpPr>
            <a:spLocks noGrp="1"/>
          </p:cNvSpPr>
          <p:nvPr>
            <p:ph type="subTitle" idx="1"/>
          </p:nvPr>
        </p:nvSpPr>
        <p:spPr/>
        <p:txBody>
          <a:bodyPr>
            <a:noAutofit/>
          </a:bodyPr>
          <a:lstStyle/>
          <a:p>
            <a:r>
              <a:rPr lang="en-US" sz="3200" dirty="0">
                <a:latin typeface="Calibri" panose="020F0502020204030204" pitchFamily="34" charset="0"/>
                <a:cs typeface="Calibri" panose="020F0502020204030204" pitchFamily="34" charset="0"/>
              </a:rPr>
              <a:t>Sanzhen Liu</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Feb 18, 2025</a:t>
            </a:r>
          </a:p>
        </p:txBody>
      </p:sp>
      <p:sp>
        <p:nvSpPr>
          <p:cNvPr id="4" name="Slide Number Placeholder 3">
            <a:extLst>
              <a:ext uri="{FF2B5EF4-FFF2-40B4-BE49-F238E27FC236}">
                <a16:creationId xmlns:a16="http://schemas.microsoft.com/office/drawing/2014/main" id="{015A64D8-CAF0-077C-739C-F623CF1E6D91}"/>
              </a:ext>
            </a:extLst>
          </p:cNvPr>
          <p:cNvSpPr>
            <a:spLocks noGrp="1"/>
          </p:cNvSpPr>
          <p:nvPr>
            <p:ph type="sldNum" sz="quarter" idx="12"/>
          </p:nvPr>
        </p:nvSpPr>
        <p:spPr/>
        <p:txBody>
          <a:bodyPr/>
          <a:lstStyle/>
          <a:p>
            <a:fld id="{96F592FA-1326-C146-9841-60E4C45BB5E0}" type="slidenum">
              <a:rPr lang="en-US" smtClean="0"/>
              <a:t>1</a:t>
            </a:fld>
            <a:endParaRPr lang="en-US"/>
          </a:p>
        </p:txBody>
      </p:sp>
    </p:spTree>
    <p:extLst>
      <p:ext uri="{BB962C8B-B14F-4D97-AF65-F5344CB8AC3E}">
        <p14:creationId xmlns:p14="http://schemas.microsoft.com/office/powerpoint/2010/main" val="154841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5AA18-2162-E0F5-16F0-61650BABE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84E60-8D37-A10B-6253-19CF7218F7B0}"/>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Access to GenBank</a:t>
            </a:r>
          </a:p>
        </p:txBody>
      </p:sp>
      <p:sp>
        <p:nvSpPr>
          <p:cNvPr id="3" name="Content Placeholder 2">
            <a:extLst>
              <a:ext uri="{FF2B5EF4-FFF2-40B4-BE49-F238E27FC236}">
                <a16:creationId xmlns:a16="http://schemas.microsoft.com/office/drawing/2014/main" id="{2758C2B1-4828-9FD1-DF1C-0224CBF26760}"/>
              </a:ext>
            </a:extLst>
          </p:cNvPr>
          <p:cNvSpPr>
            <a:spLocks noGrp="1"/>
          </p:cNvSpPr>
          <p:nvPr>
            <p:ph idx="1"/>
          </p:nvPr>
        </p:nvSpPr>
        <p:spPr>
          <a:xfrm>
            <a:off x="838200" y="1712946"/>
            <a:ext cx="10515600" cy="3721836"/>
          </a:xfrm>
        </p:spPr>
        <p:txBody>
          <a:bodyPr>
            <a:normAutofit/>
          </a:bodyPr>
          <a:lstStyle/>
          <a:p>
            <a:pPr algn="l">
              <a:buFont typeface="Arial" panose="020B0604020202020204" pitchFamily="34" charset="0"/>
              <a:buChar char="•"/>
            </a:pPr>
            <a:r>
              <a:rPr lang="en-US" dirty="0">
                <a:solidFill>
                  <a:srgbClr val="000000"/>
                </a:solidFill>
                <a:effectLst/>
                <a:latin typeface="Calibri" panose="020F0502020204030204" pitchFamily="34" charset="0"/>
                <a:cs typeface="Calibri" panose="020F0502020204030204" pitchFamily="34" charset="0"/>
              </a:rPr>
              <a:t>Search GenBank sequences with </a:t>
            </a:r>
            <a:r>
              <a:rPr lang="en-US" dirty="0">
                <a:solidFill>
                  <a:srgbClr val="2F4A8B"/>
                </a:solidFill>
                <a:effectLst/>
                <a:latin typeface="Calibri" panose="020F0502020204030204" pitchFamily="34" charset="0"/>
                <a:cs typeface="Calibri" panose="020F0502020204030204" pitchFamily="34" charset="0"/>
                <a:hlinkClick r:id="rId3"/>
              </a:rPr>
              <a:t>Entrez Nucleotide</a:t>
            </a: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dirty="0">
                <a:solidFill>
                  <a:srgbClr val="000000"/>
                </a:solidFill>
                <a:effectLst/>
                <a:latin typeface="Calibri" panose="020F0502020204030204" pitchFamily="34" charset="0"/>
                <a:cs typeface="Calibri" panose="020F0502020204030204" pitchFamily="34" charset="0"/>
              </a:rPr>
              <a:t>Search and align GenBank sequences using BLAST</a:t>
            </a:r>
            <a:endParaRPr lang="en-US" dirty="0">
              <a:solidFill>
                <a:srgbClr val="000000"/>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FTP server: </a:t>
            </a:r>
            <a:r>
              <a:rPr lang="en-US" dirty="0">
                <a:solidFill>
                  <a:srgbClr val="2F4A8B"/>
                </a:solidFill>
                <a:latin typeface="Calibri" panose="020F0502020204030204" pitchFamily="34" charset="0"/>
                <a:cs typeface="Calibri" panose="020F0502020204030204" pitchFamily="34" charset="0"/>
                <a:hlinkClick r:id="rId4"/>
              </a:rPr>
              <a:t>ftp://ftp.ncbi.nlm.nih.gov/genbank</a:t>
            </a:r>
            <a:endParaRPr lang="en-US" dirty="0">
              <a:solidFill>
                <a:srgbClr val="000000"/>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1" dirty="0">
                <a:solidFill>
                  <a:srgbClr val="000000"/>
                </a:solidFill>
                <a:effectLst/>
                <a:latin typeface="Calibri" panose="020F0502020204030204" pitchFamily="34" charset="0"/>
                <a:cs typeface="Calibri" panose="020F0502020204030204" pitchFamily="34" charset="0"/>
              </a:rPr>
              <a:t>Search</a:t>
            </a:r>
            <a:r>
              <a:rPr lang="en-US" b="1" dirty="0">
                <a:solidFill>
                  <a:srgbClr val="000000"/>
                </a:solidFill>
                <a:latin typeface="Calibri" panose="020F0502020204030204" pitchFamily="34" charset="0"/>
                <a:cs typeface="Calibri" panose="020F0502020204030204" pitchFamily="34" charset="0"/>
              </a:rPr>
              <a:t> </a:t>
            </a:r>
            <a:r>
              <a:rPr lang="en-US" b="1" dirty="0">
                <a:solidFill>
                  <a:srgbClr val="000000"/>
                </a:solidFill>
                <a:effectLst/>
                <a:latin typeface="Calibri" panose="020F0502020204030204" pitchFamily="34" charset="0"/>
                <a:cs typeface="Calibri" panose="020F0502020204030204" pitchFamily="34" charset="0"/>
              </a:rPr>
              <a:t>and download sequences using </a:t>
            </a:r>
            <a:r>
              <a:rPr lang="en-US" b="1" dirty="0">
                <a:solidFill>
                  <a:srgbClr val="2F4A8B"/>
                </a:solidFill>
                <a:effectLst/>
                <a:latin typeface="Calibri" panose="020F0502020204030204" pitchFamily="34" charset="0"/>
                <a:cs typeface="Calibri" panose="020F0502020204030204" pitchFamily="34" charset="0"/>
                <a:hlinkClick r:id="rId5"/>
              </a:rPr>
              <a:t>NCBI e-utilities</a:t>
            </a:r>
            <a:endParaRPr lang="en-US" b="1"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A2C0A3E-1429-E21D-EF41-32A0AC208E49}"/>
              </a:ext>
            </a:extLst>
          </p:cNvPr>
          <p:cNvSpPr>
            <a:spLocks noGrp="1"/>
          </p:cNvSpPr>
          <p:nvPr>
            <p:ph type="sldNum" sz="quarter" idx="12"/>
          </p:nvPr>
        </p:nvSpPr>
        <p:spPr/>
        <p:txBody>
          <a:bodyPr/>
          <a:lstStyle/>
          <a:p>
            <a:fld id="{96F592FA-1326-C146-9841-60E4C45BB5E0}" type="slidenum">
              <a:rPr lang="en-US" smtClean="0"/>
              <a:t>10</a:t>
            </a:fld>
            <a:endParaRPr lang="en-US"/>
          </a:p>
        </p:txBody>
      </p:sp>
    </p:spTree>
    <p:extLst>
      <p:ext uri="{BB962C8B-B14F-4D97-AF65-F5344CB8AC3E}">
        <p14:creationId xmlns:p14="http://schemas.microsoft.com/office/powerpoint/2010/main" val="53287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8EDA-6E0F-3844-A2EB-575B9B008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FAFFD-74EE-1F21-AC38-4E95535C6172}"/>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Edirect</a:t>
            </a:r>
            <a:r>
              <a:rPr lang="en-US" sz="3600" dirty="0">
                <a:latin typeface="Calibri" panose="020F0502020204030204" pitchFamily="34" charset="0"/>
                <a:cs typeface="Calibri" panose="020F0502020204030204" pitchFamily="34" charset="0"/>
              </a:rPr>
              <a:t> - E-utilities on the Unix Command Line</a:t>
            </a:r>
          </a:p>
        </p:txBody>
      </p:sp>
      <p:sp>
        <p:nvSpPr>
          <p:cNvPr id="3" name="Content Placeholder 2">
            <a:extLst>
              <a:ext uri="{FF2B5EF4-FFF2-40B4-BE49-F238E27FC236}">
                <a16:creationId xmlns:a16="http://schemas.microsoft.com/office/drawing/2014/main" id="{122D3B2A-277D-98F4-C89F-624C410D0729}"/>
              </a:ext>
            </a:extLst>
          </p:cNvPr>
          <p:cNvSpPr>
            <a:spLocks noGrp="1"/>
          </p:cNvSpPr>
          <p:nvPr>
            <p:ph idx="1"/>
          </p:nvPr>
        </p:nvSpPr>
        <p:spPr>
          <a:xfrm>
            <a:off x="838200" y="1299991"/>
            <a:ext cx="10515600" cy="1266940"/>
          </a:xfrm>
        </p:spPr>
        <p:txBody>
          <a:bodyPr/>
          <a:lstStyle/>
          <a:p>
            <a:pPr marL="0" indent="0">
              <a:buNone/>
            </a:pPr>
            <a:r>
              <a:rPr lang="en-US" b="1" i="1" dirty="0" err="1">
                <a:solidFill>
                  <a:srgbClr val="000000"/>
                </a:solidFill>
                <a:effectLst/>
                <a:latin typeface="Calibri" panose="020F0502020204030204" pitchFamily="34" charset="0"/>
                <a:cs typeface="Calibri" panose="020F0502020204030204" pitchFamily="34" charset="0"/>
              </a:rPr>
              <a:t>EDirect</a:t>
            </a:r>
            <a:r>
              <a:rPr lang="en-US" dirty="0">
                <a:solidFill>
                  <a:srgbClr val="000000"/>
                </a:solidFill>
                <a:effectLst/>
                <a:latin typeface="Calibri" panose="020F0502020204030204" pitchFamily="34" charset="0"/>
                <a:cs typeface="Calibri" panose="020F0502020204030204" pitchFamily="34" charset="0"/>
              </a:rPr>
              <a:t> provides access to the NCBI's suite of databases (publication, sequence, structure, gene, variation, expression, etc.) from a Unix terminal.</a:t>
            </a:r>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DC08DA2-FB6D-C657-BB64-08792126C61E}"/>
              </a:ext>
            </a:extLst>
          </p:cNvPr>
          <p:cNvSpPr txBox="1"/>
          <p:nvPr/>
        </p:nvSpPr>
        <p:spPr>
          <a:xfrm>
            <a:off x="914400" y="2963537"/>
            <a:ext cx="1922065" cy="523220"/>
          </a:xfrm>
          <a:prstGeom prst="rect">
            <a:avLst/>
          </a:prstGeom>
          <a:noFill/>
        </p:spPr>
        <p:txBody>
          <a:bodyPr wrap="none" rtlCol="0">
            <a:spAutoFit/>
          </a:bodyPr>
          <a:lstStyle/>
          <a:p>
            <a:r>
              <a:rPr lang="en-US" sz="2800" dirty="0">
                <a:solidFill>
                  <a:schemeClr val="tx2">
                    <a:lumMod val="75000"/>
                    <a:lumOff val="25000"/>
                  </a:schemeClr>
                </a:solidFill>
              </a:rPr>
              <a:t>Installation</a:t>
            </a:r>
          </a:p>
        </p:txBody>
      </p:sp>
      <p:sp>
        <p:nvSpPr>
          <p:cNvPr id="5" name="TextBox 4">
            <a:extLst>
              <a:ext uri="{FF2B5EF4-FFF2-40B4-BE49-F238E27FC236}">
                <a16:creationId xmlns:a16="http://schemas.microsoft.com/office/drawing/2014/main" id="{D3453235-71EF-9E2E-45E1-B29DB5766049}"/>
              </a:ext>
            </a:extLst>
          </p:cNvPr>
          <p:cNvSpPr txBox="1"/>
          <p:nvPr/>
        </p:nvSpPr>
        <p:spPr>
          <a:xfrm>
            <a:off x="914400" y="3552406"/>
            <a:ext cx="9958175" cy="738664"/>
          </a:xfrm>
          <a:prstGeom prst="rect">
            <a:avLst/>
          </a:prstGeom>
          <a:noFill/>
        </p:spPr>
        <p:txBody>
          <a:bodyPr wrap="none" rtlCol="0">
            <a:spAutoFit/>
          </a:bodyPr>
          <a:lstStyle/>
          <a:p>
            <a:r>
              <a:rPr lang="en-US" sz="1400" dirty="0" err="1">
                <a:effectLst/>
                <a:latin typeface="Courier New" panose="02070309020205020404" pitchFamily="49" charset="0"/>
                <a:cs typeface="Courier New" panose="02070309020205020404" pitchFamily="49" charset="0"/>
              </a:rPr>
              <a:t>sh</a:t>
            </a:r>
            <a:r>
              <a:rPr lang="en-US" sz="1400" dirty="0">
                <a:effectLst/>
                <a:latin typeface="Courier New" panose="02070309020205020404" pitchFamily="49" charset="0"/>
                <a:cs typeface="Courier New" panose="02070309020205020404" pitchFamily="49" charset="0"/>
              </a:rPr>
              <a:t> -c "$(</a:t>
            </a:r>
            <a:r>
              <a:rPr lang="en-US" sz="1400" dirty="0" err="1">
                <a:effectLst/>
                <a:latin typeface="Courier New" panose="02070309020205020404" pitchFamily="49" charset="0"/>
                <a:cs typeface="Courier New" panose="02070309020205020404" pitchFamily="49" charset="0"/>
              </a:rPr>
              <a:t>wget</a:t>
            </a:r>
            <a:r>
              <a:rPr lang="en-US" sz="1400" dirty="0">
                <a:effectLst/>
                <a:latin typeface="Courier New" panose="02070309020205020404" pitchFamily="49" charset="0"/>
                <a:cs typeface="Courier New" panose="02070309020205020404" pitchFamily="49" charset="0"/>
              </a:rPr>
              <a:t> -q https://</a:t>
            </a:r>
            <a:r>
              <a:rPr lang="en-US" sz="1400" dirty="0" err="1">
                <a:effectLst/>
                <a:latin typeface="Courier New" panose="02070309020205020404" pitchFamily="49" charset="0"/>
                <a:cs typeface="Courier New" panose="02070309020205020404" pitchFamily="49" charset="0"/>
              </a:rPr>
              <a:t>ftp.ncbi.nlm.nih.gov</a:t>
            </a:r>
            <a:r>
              <a:rPr lang="en-US" sz="1400" dirty="0">
                <a:effectLst/>
                <a:latin typeface="Courier New" panose="02070309020205020404" pitchFamily="49" charset="0"/>
                <a:cs typeface="Courier New" panose="02070309020205020404" pitchFamily="49" charset="0"/>
              </a:rPr>
              <a:t>/entrez/</a:t>
            </a:r>
            <a:r>
              <a:rPr lang="en-US" sz="1400" dirty="0" err="1">
                <a:effectLst/>
                <a:latin typeface="Courier New" panose="02070309020205020404" pitchFamily="49" charset="0"/>
                <a:cs typeface="Courier New" panose="02070309020205020404" pitchFamily="49" charset="0"/>
              </a:rPr>
              <a:t>entrezdirect</a:t>
            </a:r>
            <a:r>
              <a:rPr lang="en-US" sz="1400" dirty="0">
                <a:effectLst/>
                <a:latin typeface="Courier New" panose="02070309020205020404" pitchFamily="49" charset="0"/>
                <a:cs typeface="Courier New" panose="02070309020205020404" pitchFamily="49" charset="0"/>
              </a:rPr>
              <a:t>/install-</a:t>
            </a:r>
            <a:r>
              <a:rPr lang="en-US" sz="1400" dirty="0" err="1">
                <a:effectLst/>
                <a:latin typeface="Courier New" panose="02070309020205020404" pitchFamily="49" charset="0"/>
                <a:cs typeface="Courier New" panose="02070309020205020404" pitchFamily="49" charset="0"/>
              </a:rPr>
              <a:t>edirect.sh</a:t>
            </a:r>
            <a:r>
              <a:rPr lang="en-US" sz="1400" dirty="0">
                <a:effectLst/>
                <a:latin typeface="Courier New" panose="02070309020205020404" pitchFamily="49" charset="0"/>
                <a:cs typeface="Courier New" panose="02070309020205020404" pitchFamily="49" charset="0"/>
              </a:rPr>
              <a:t> -O -)"</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echo "export PATH=\$HOME/</a:t>
            </a:r>
            <a:r>
              <a:rPr lang="en-US" sz="1400" dirty="0" err="1">
                <a:latin typeface="Courier New" panose="02070309020205020404" pitchFamily="49" charset="0"/>
                <a:cs typeface="Courier New" panose="02070309020205020404" pitchFamily="49" charset="0"/>
              </a:rPr>
              <a:t>edirect</a:t>
            </a:r>
            <a:r>
              <a:rPr lang="en-US" sz="1400" dirty="0">
                <a:latin typeface="Courier New" panose="02070309020205020404" pitchFamily="49" charset="0"/>
                <a:cs typeface="Courier New" panose="02070309020205020404" pitchFamily="49" charset="0"/>
              </a:rPr>
              <a:t>:\$PATH" &gt;&gt; $HOME/.</a:t>
            </a:r>
            <a:r>
              <a:rPr lang="en-US" sz="1400" dirty="0" err="1">
                <a:latin typeface="Courier New" panose="02070309020205020404" pitchFamily="49" charset="0"/>
                <a:cs typeface="Courier New" panose="02070309020205020404" pitchFamily="49" charset="0"/>
              </a:rPr>
              <a:t>bashrc</a:t>
            </a: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B603E42-D167-1C9A-2467-6633BFAB9B2C}"/>
              </a:ext>
            </a:extLst>
          </p:cNvPr>
          <p:cNvSpPr txBox="1"/>
          <p:nvPr/>
        </p:nvSpPr>
        <p:spPr>
          <a:xfrm>
            <a:off x="914400" y="4639733"/>
            <a:ext cx="1557158" cy="523220"/>
          </a:xfrm>
          <a:prstGeom prst="rect">
            <a:avLst/>
          </a:prstGeom>
          <a:noFill/>
        </p:spPr>
        <p:txBody>
          <a:bodyPr wrap="none" rtlCol="0">
            <a:spAutoFit/>
          </a:bodyPr>
          <a:lstStyle>
            <a:defPPr>
              <a:defRPr lang="en-US"/>
            </a:defPPr>
            <a:lvl1pPr>
              <a:defRPr sz="2800"/>
            </a:lvl1pPr>
          </a:lstStyle>
          <a:p>
            <a:r>
              <a:rPr lang="en-US" dirty="0">
                <a:solidFill>
                  <a:schemeClr val="tx2">
                    <a:lumMod val="75000"/>
                    <a:lumOff val="25000"/>
                  </a:schemeClr>
                </a:solidFill>
              </a:rPr>
              <a:t>Running:</a:t>
            </a:r>
          </a:p>
        </p:txBody>
      </p:sp>
      <p:sp>
        <p:nvSpPr>
          <p:cNvPr id="7" name="TextBox 6">
            <a:extLst>
              <a:ext uri="{FF2B5EF4-FFF2-40B4-BE49-F238E27FC236}">
                <a16:creationId xmlns:a16="http://schemas.microsoft.com/office/drawing/2014/main" id="{07C788C6-2C1F-1315-8FC6-9F8D05857E48}"/>
              </a:ext>
            </a:extLst>
          </p:cNvPr>
          <p:cNvSpPr txBox="1"/>
          <p:nvPr/>
        </p:nvSpPr>
        <p:spPr>
          <a:xfrm>
            <a:off x="982132" y="5276545"/>
            <a:ext cx="682109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module load Perl</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cpanm</a:t>
            </a:r>
            <a:r>
              <a:rPr lang="en-US" sz="2400" dirty="0">
                <a:latin typeface="Courier New" panose="02070309020205020404" pitchFamily="49" charset="0"/>
                <a:cs typeface="Courier New" panose="02070309020205020404" pitchFamily="49" charset="0"/>
              </a:rPr>
              <a:t> to install modules if needed</a:t>
            </a:r>
          </a:p>
        </p:txBody>
      </p:sp>
      <p:sp>
        <p:nvSpPr>
          <p:cNvPr id="8" name="Slide Number Placeholder 7">
            <a:extLst>
              <a:ext uri="{FF2B5EF4-FFF2-40B4-BE49-F238E27FC236}">
                <a16:creationId xmlns:a16="http://schemas.microsoft.com/office/drawing/2014/main" id="{5800168A-CCE2-8963-3860-819DF928A30A}"/>
              </a:ext>
            </a:extLst>
          </p:cNvPr>
          <p:cNvSpPr>
            <a:spLocks noGrp="1"/>
          </p:cNvSpPr>
          <p:nvPr>
            <p:ph type="sldNum" sz="quarter" idx="12"/>
          </p:nvPr>
        </p:nvSpPr>
        <p:spPr/>
        <p:txBody>
          <a:bodyPr/>
          <a:lstStyle/>
          <a:p>
            <a:fld id="{96F592FA-1326-C146-9841-60E4C45BB5E0}" type="slidenum">
              <a:rPr lang="en-US" smtClean="0"/>
              <a:t>11</a:t>
            </a:fld>
            <a:endParaRPr lang="en-US"/>
          </a:p>
        </p:txBody>
      </p:sp>
    </p:spTree>
    <p:extLst>
      <p:ext uri="{BB962C8B-B14F-4D97-AF65-F5344CB8AC3E}">
        <p14:creationId xmlns:p14="http://schemas.microsoft.com/office/powerpoint/2010/main" val="356337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742A6-22F2-7C72-C524-0C8A65F5E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C5A88-EE31-7119-2F33-0320D24A45A0}"/>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to search Entrez keywords in a certain NCBI database</a:t>
            </a:r>
          </a:p>
        </p:txBody>
      </p:sp>
      <p:sp>
        <p:nvSpPr>
          <p:cNvPr id="3" name="Content Placeholder 2">
            <a:extLst>
              <a:ext uri="{FF2B5EF4-FFF2-40B4-BE49-F238E27FC236}">
                <a16:creationId xmlns:a16="http://schemas.microsoft.com/office/drawing/2014/main" id="{32BA3472-AB7B-B36D-8B81-2D900E0932B4}"/>
              </a:ext>
            </a:extLst>
          </p:cNvPr>
          <p:cNvSpPr>
            <a:spLocks noGrp="1"/>
          </p:cNvSpPr>
          <p:nvPr>
            <p:ph idx="1"/>
          </p:nvPr>
        </p:nvSpPr>
        <p:spPr>
          <a:xfrm>
            <a:off x="718930" y="1693984"/>
            <a:ext cx="11188148" cy="736561"/>
          </a:xfrm>
        </p:spPr>
        <p:txBody>
          <a:bodyPr>
            <a:normAutofit/>
          </a:bodyPr>
          <a:lstStyle/>
          <a:p>
            <a:pPr marL="0" indent="0">
              <a:buNone/>
            </a:pPr>
            <a:r>
              <a:rPr lang="en-US" sz="2000" dirty="0" err="1">
                <a:effectLst/>
                <a:latin typeface="Courier New" panose="02070309020205020404" pitchFamily="49" charset="0"/>
                <a:cs typeface="Courier New" panose="02070309020205020404" pitchFamily="49" charset="0"/>
              </a:rPr>
              <a:t>esearch</a:t>
            </a:r>
            <a:r>
              <a:rPr lang="en-US" sz="2000" dirty="0">
                <a:effectLst/>
                <a:latin typeface="Courier New" panose="02070309020205020404" pitchFamily="49" charset="0"/>
                <a:cs typeface="Courier New" panose="02070309020205020404" pitchFamily="49" charset="0"/>
              </a:rPr>
              <a:t> </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a:t>
            </a:r>
            <a:r>
              <a:rPr lang="en-US" sz="2000" b="1" dirty="0" err="1">
                <a:solidFill>
                  <a:schemeClr val="accent2">
                    <a:lumMod val="50000"/>
                  </a:schemeClr>
                </a:solidFill>
                <a:effectLst/>
                <a:latin typeface="Courier New" panose="02070309020205020404" pitchFamily="49" charset="0"/>
                <a:cs typeface="Courier New" panose="02070309020205020404" pitchFamily="49" charset="0"/>
              </a:rPr>
              <a:t>db</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 </a:t>
            </a:r>
            <a:r>
              <a:rPr lang="en-US" sz="2000" b="1" dirty="0" err="1">
                <a:solidFill>
                  <a:schemeClr val="accent2">
                    <a:lumMod val="50000"/>
                  </a:schemeClr>
                </a:solidFill>
                <a:effectLst/>
                <a:latin typeface="Courier New" panose="02070309020205020404" pitchFamily="49" charset="0"/>
                <a:cs typeface="Courier New" panose="02070309020205020404" pitchFamily="49" charset="0"/>
              </a:rPr>
              <a:t>pubmed</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 </a:t>
            </a:r>
            <a:r>
              <a:rPr lang="en-US" sz="2000" dirty="0">
                <a:effectLst/>
                <a:latin typeface="Courier New" panose="02070309020205020404" pitchFamily="49" charset="0"/>
                <a:cs typeface="Courier New" panose="02070309020205020404" pitchFamily="49" charset="0"/>
              </a:rPr>
              <a:t>-query "diabetes AND pregnancy" -sort "Relevance"</a:t>
            </a:r>
          </a:p>
        </p:txBody>
      </p:sp>
      <p:sp>
        <p:nvSpPr>
          <p:cNvPr id="4" name="Content Placeholder 2">
            <a:extLst>
              <a:ext uri="{FF2B5EF4-FFF2-40B4-BE49-F238E27FC236}">
                <a16:creationId xmlns:a16="http://schemas.microsoft.com/office/drawing/2014/main" id="{8FC27DE7-A0F9-8055-7C03-764D632C7E9B}"/>
              </a:ext>
            </a:extLst>
          </p:cNvPr>
          <p:cNvSpPr txBox="1">
            <a:spLocks/>
          </p:cNvSpPr>
          <p:nvPr/>
        </p:nvSpPr>
        <p:spPr>
          <a:xfrm>
            <a:off x="838200" y="2552036"/>
            <a:ext cx="10515600" cy="3615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None/>
            </a:pPr>
            <a:r>
              <a:rPr lang="en-US" sz="1600" dirty="0">
                <a:effectLst/>
                <a:latin typeface="Calibri Light" panose="020F0302020204030204" pitchFamily="34" charset="0"/>
                <a:cs typeface="Calibri Light" panose="020F0302020204030204" pitchFamily="34" charset="0"/>
              </a:rPr>
              <a:t>  &lt;Db&gt;protein&lt;/Db&gt;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&gt;MCID_67707f33de35c4ab830ac868&lt;/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&gt;1&lt;/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&lt;Count&gt;</a:t>
            </a:r>
            <a:r>
              <a:rPr lang="en-US" sz="2400" dirty="0">
                <a:solidFill>
                  <a:srgbClr val="FF0000"/>
                </a:solidFill>
                <a:effectLst/>
                <a:highlight>
                  <a:srgbClr val="FFFF00"/>
                </a:highlight>
                <a:latin typeface="Calibri Light" panose="020F0302020204030204" pitchFamily="34" charset="0"/>
                <a:cs typeface="Calibri Light" panose="020F0302020204030204" pitchFamily="34" charset="0"/>
              </a:rPr>
              <a:t>41373</a:t>
            </a:r>
            <a:r>
              <a:rPr lang="en-US" sz="1600" dirty="0">
                <a:effectLst/>
                <a:latin typeface="Calibri Light" panose="020F0302020204030204" pitchFamily="34" charset="0"/>
                <a:cs typeface="Calibri Light" panose="020F0302020204030204" pitchFamily="34" charset="0"/>
              </a:rPr>
              <a:t>&lt;/Count&gt;</a:t>
            </a:r>
          </a:p>
          <a:p>
            <a:pPr marL="0" indent="0">
              <a:buNone/>
            </a:pPr>
            <a:r>
              <a:rPr lang="en-US" sz="1600" dirty="0">
                <a:effectLst/>
                <a:latin typeface="Calibri Light" panose="020F0302020204030204" pitchFamily="34" charset="0"/>
                <a:cs typeface="Calibri Light" panose="020F0302020204030204" pitchFamily="34" charset="0"/>
              </a:rPr>
              <a:t>  &lt;Step&gt;1&lt;/Step&gt;</a:t>
            </a:r>
          </a:p>
          <a:p>
            <a:pPr marL="0" indent="0">
              <a:buNone/>
            </a:pPr>
            <a:r>
              <a:rPr lang="en-US" sz="1600" dirty="0">
                <a:effectLst/>
                <a:latin typeface="Calibri Light" panose="020F0302020204030204" pitchFamily="34" charset="0"/>
                <a:cs typeface="Calibri Light" panose="020F0302020204030204" pitchFamily="34" charset="0"/>
              </a:rPr>
              <a:t>  &lt;Elapsed&gt;1&lt;/Elapsed&gt;</a:t>
            </a:r>
          </a:p>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9274094F-7FC0-049C-28F8-6C005727DD95}"/>
              </a:ext>
            </a:extLst>
          </p:cNvPr>
          <p:cNvSpPr>
            <a:spLocks noGrp="1"/>
          </p:cNvSpPr>
          <p:nvPr>
            <p:ph type="sldNum" sz="quarter" idx="12"/>
          </p:nvPr>
        </p:nvSpPr>
        <p:spPr/>
        <p:txBody>
          <a:bodyPr/>
          <a:lstStyle/>
          <a:p>
            <a:fld id="{96F592FA-1326-C146-9841-60E4C45BB5E0}" type="slidenum">
              <a:rPr lang="en-US" smtClean="0"/>
              <a:t>12</a:t>
            </a:fld>
            <a:endParaRPr lang="en-US"/>
          </a:p>
        </p:txBody>
      </p:sp>
      <p:sp>
        <p:nvSpPr>
          <p:cNvPr id="6" name="TextBox 5">
            <a:extLst>
              <a:ext uri="{FF2B5EF4-FFF2-40B4-BE49-F238E27FC236}">
                <a16:creationId xmlns:a16="http://schemas.microsoft.com/office/drawing/2014/main" id="{9B9819D3-1A36-9B3F-79F4-AF894503FB98}"/>
              </a:ext>
            </a:extLst>
          </p:cNvPr>
          <p:cNvSpPr txBox="1"/>
          <p:nvPr/>
        </p:nvSpPr>
        <p:spPr>
          <a:xfrm>
            <a:off x="6968067" y="3531579"/>
            <a:ext cx="4240263" cy="830997"/>
          </a:xfrm>
          <a:prstGeom prst="rect">
            <a:avLst/>
          </a:prstGeom>
          <a:noFill/>
        </p:spPr>
        <p:txBody>
          <a:bodyPr wrap="none" rtlCol="0">
            <a:spAutoFit/>
          </a:bodyPr>
          <a:lstStyle/>
          <a:p>
            <a:r>
              <a:rPr lang="en-US" sz="2400" b="1" i="0" dirty="0">
                <a:solidFill>
                  <a:srgbClr val="000000"/>
                </a:solidFill>
                <a:effectLst/>
                <a:latin typeface="Courier New" panose="02070309020205020404" pitchFamily="49" charset="0"/>
                <a:cs typeface="Courier New" panose="02070309020205020404" pitchFamily="49" charset="0"/>
              </a:rPr>
              <a:t>Output:</a:t>
            </a:r>
          </a:p>
          <a:p>
            <a:r>
              <a:rPr lang="en-US" sz="2400" b="1" i="0" dirty="0">
                <a:solidFill>
                  <a:srgbClr val="000000"/>
                </a:solidFill>
                <a:effectLst/>
                <a:latin typeface="Courier New" panose="02070309020205020404" pitchFamily="49" charset="0"/>
                <a:cs typeface="Courier New" panose="02070309020205020404" pitchFamily="49" charset="0"/>
              </a:rPr>
              <a:t>XML Document Summaries</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745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5F93-0317-C5CE-9F92-133374B0C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8CE82-989A-53FA-B536-D7D51A5CFCE7}"/>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a:latin typeface="Calibri Light" panose="020F0302020204030204" pitchFamily="34" charset="0"/>
                <a:cs typeface="Calibri Light" panose="020F0302020204030204" pitchFamily="34" charset="0"/>
              </a:rPr>
              <a:t>to search Entrez keywords in a certain NCBI database</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47B1D9-BE48-32DA-C3AD-1CF8B5C2263C}"/>
              </a:ext>
            </a:extLst>
          </p:cNvPr>
          <p:cNvSpPr>
            <a:spLocks noGrp="1"/>
          </p:cNvSpPr>
          <p:nvPr>
            <p:ph idx="1"/>
          </p:nvPr>
        </p:nvSpPr>
        <p:spPr>
          <a:xfrm>
            <a:off x="838200" y="1647124"/>
            <a:ext cx="10515600" cy="478010"/>
          </a:xfrm>
        </p:spPr>
        <p:txBody>
          <a:bodyPr>
            <a:normAutofit lnSpcReduction="10000"/>
          </a:bodyPr>
          <a:lstStyle/>
          <a:p>
            <a:pPr marL="0" indent="0">
              <a:buNone/>
            </a:pPr>
            <a:r>
              <a:rPr lang="en-US" sz="2800" dirty="0" err="1">
                <a:effectLst/>
                <a:latin typeface="Courier New" panose="02070309020205020404" pitchFamily="49" charset="0"/>
                <a:cs typeface="Courier New" panose="02070309020205020404" pitchFamily="49" charset="0"/>
              </a:rPr>
              <a:t>esearch</a:t>
            </a:r>
            <a:r>
              <a:rPr lang="en-US" sz="2800" dirty="0">
                <a:effectLst/>
                <a:latin typeface="Courier New" panose="02070309020205020404" pitchFamily="49" charset="0"/>
                <a:cs typeface="Courier New" panose="02070309020205020404" pitchFamily="49" charset="0"/>
              </a:rPr>
              <a:t> </a:t>
            </a:r>
            <a:r>
              <a:rPr lang="en-US" sz="2800" b="1" dirty="0">
                <a:solidFill>
                  <a:schemeClr val="accent2">
                    <a:lumMod val="50000"/>
                  </a:schemeClr>
                </a:solidFill>
                <a:effectLst/>
                <a:latin typeface="Courier New" panose="02070309020205020404" pitchFamily="49" charset="0"/>
                <a:cs typeface="Courier New" panose="02070309020205020404" pitchFamily="49" charset="0"/>
              </a:rPr>
              <a:t>-</a:t>
            </a:r>
            <a:r>
              <a:rPr lang="en-US" sz="2800" b="1" dirty="0" err="1">
                <a:solidFill>
                  <a:schemeClr val="accent2">
                    <a:lumMod val="50000"/>
                  </a:schemeClr>
                </a:solidFill>
                <a:effectLst/>
                <a:latin typeface="Courier New" panose="02070309020205020404" pitchFamily="49" charset="0"/>
                <a:cs typeface="Courier New" panose="02070309020205020404" pitchFamily="49" charset="0"/>
              </a:rPr>
              <a:t>db</a:t>
            </a:r>
            <a:r>
              <a:rPr lang="en-US" sz="2800" b="1" dirty="0">
                <a:solidFill>
                  <a:schemeClr val="accent2">
                    <a:lumMod val="50000"/>
                  </a:schemeClr>
                </a:solidFill>
                <a:effectLst/>
                <a:latin typeface="Courier New" panose="02070309020205020404" pitchFamily="49" charset="0"/>
                <a:cs typeface="Courier New" panose="02070309020205020404" pitchFamily="49" charset="0"/>
              </a:rPr>
              <a:t> protein </a:t>
            </a:r>
            <a:r>
              <a:rPr lang="en-US" sz="2800" dirty="0">
                <a:effectLst/>
                <a:latin typeface="Courier New" panose="02070309020205020404" pitchFamily="49" charset="0"/>
                <a:cs typeface="Courier New" panose="02070309020205020404" pitchFamily="49" charset="0"/>
              </a:rPr>
              <a:t>-query "lycopene cyclase"</a:t>
            </a:r>
          </a:p>
        </p:txBody>
      </p:sp>
      <p:sp>
        <p:nvSpPr>
          <p:cNvPr id="4" name="Content Placeholder 2">
            <a:extLst>
              <a:ext uri="{FF2B5EF4-FFF2-40B4-BE49-F238E27FC236}">
                <a16:creationId xmlns:a16="http://schemas.microsoft.com/office/drawing/2014/main" id="{41A043FA-706A-37DF-E967-7D97F4FFD902}"/>
              </a:ext>
            </a:extLst>
          </p:cNvPr>
          <p:cNvSpPr txBox="1">
            <a:spLocks/>
          </p:cNvSpPr>
          <p:nvPr/>
        </p:nvSpPr>
        <p:spPr>
          <a:xfrm>
            <a:off x="838200" y="2552036"/>
            <a:ext cx="10515600" cy="3615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None/>
            </a:pPr>
            <a:r>
              <a:rPr lang="en-US" sz="1600" dirty="0">
                <a:effectLst/>
                <a:latin typeface="Calibri Light" panose="020F0302020204030204" pitchFamily="34" charset="0"/>
                <a:cs typeface="Calibri Light" panose="020F0302020204030204" pitchFamily="34" charset="0"/>
              </a:rPr>
              <a:t>  &lt;Db&gt;protein&lt;/Db&gt;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&gt;MCID_67707f33de35c4ab830ac868&lt;/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&gt;1&lt;/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&lt;Count&gt;</a:t>
            </a:r>
            <a:r>
              <a:rPr lang="en-US" sz="2400" dirty="0">
                <a:solidFill>
                  <a:srgbClr val="FF0000"/>
                </a:solidFill>
                <a:effectLst/>
                <a:highlight>
                  <a:srgbClr val="FFFF00"/>
                </a:highlight>
                <a:latin typeface="Calibri Light" panose="020F0302020204030204" pitchFamily="34" charset="0"/>
                <a:cs typeface="Calibri Light" panose="020F0302020204030204" pitchFamily="34" charset="0"/>
              </a:rPr>
              <a:t>41373</a:t>
            </a:r>
            <a:r>
              <a:rPr lang="en-US" sz="1600" dirty="0">
                <a:effectLst/>
                <a:latin typeface="Calibri Light" panose="020F0302020204030204" pitchFamily="34" charset="0"/>
                <a:cs typeface="Calibri Light" panose="020F0302020204030204" pitchFamily="34" charset="0"/>
              </a:rPr>
              <a:t>&lt;/Count&gt;</a:t>
            </a:r>
          </a:p>
          <a:p>
            <a:pPr marL="0" indent="0">
              <a:buNone/>
            </a:pPr>
            <a:r>
              <a:rPr lang="en-US" sz="1600" dirty="0">
                <a:effectLst/>
                <a:latin typeface="Calibri Light" panose="020F0302020204030204" pitchFamily="34" charset="0"/>
                <a:cs typeface="Calibri Light" panose="020F0302020204030204" pitchFamily="34" charset="0"/>
              </a:rPr>
              <a:t>  &lt;Step&gt;1&lt;/Step&gt;</a:t>
            </a:r>
          </a:p>
          <a:p>
            <a:pPr marL="0" indent="0">
              <a:buNone/>
            </a:pPr>
            <a:r>
              <a:rPr lang="en-US" sz="1600" dirty="0">
                <a:effectLst/>
                <a:latin typeface="Calibri Light" panose="020F0302020204030204" pitchFamily="34" charset="0"/>
                <a:cs typeface="Calibri Light" panose="020F0302020204030204" pitchFamily="34" charset="0"/>
              </a:rPr>
              <a:t>  &lt;Elapsed&gt;1&lt;/Elapsed&gt;</a:t>
            </a:r>
          </a:p>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683C3167-FE38-264F-BD83-2EA0E8618B24}"/>
              </a:ext>
            </a:extLst>
          </p:cNvPr>
          <p:cNvSpPr>
            <a:spLocks noGrp="1"/>
          </p:cNvSpPr>
          <p:nvPr>
            <p:ph type="sldNum" sz="quarter" idx="12"/>
          </p:nvPr>
        </p:nvSpPr>
        <p:spPr/>
        <p:txBody>
          <a:bodyPr/>
          <a:lstStyle/>
          <a:p>
            <a:fld id="{96F592FA-1326-C146-9841-60E4C45BB5E0}" type="slidenum">
              <a:rPr lang="en-US" smtClean="0"/>
              <a:t>13</a:t>
            </a:fld>
            <a:endParaRPr lang="en-US"/>
          </a:p>
        </p:txBody>
      </p:sp>
    </p:spTree>
    <p:extLst>
      <p:ext uri="{BB962C8B-B14F-4D97-AF65-F5344CB8AC3E}">
        <p14:creationId xmlns:p14="http://schemas.microsoft.com/office/powerpoint/2010/main" val="419662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43786-5EAA-0ACA-B437-1467F60E2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0ABCF-880B-535A-C1E7-DDDE8C353E24}"/>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40CC919-CB5C-E804-F067-FEA63EC3FF4F}"/>
              </a:ext>
            </a:extLst>
          </p:cNvPr>
          <p:cNvSpPr>
            <a:spLocks noGrp="1"/>
          </p:cNvSpPr>
          <p:nvPr>
            <p:ph idx="1"/>
          </p:nvPr>
        </p:nvSpPr>
        <p:spPr>
          <a:xfrm>
            <a:off x="838200" y="1283057"/>
            <a:ext cx="10515600" cy="969076"/>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rPr>
              <a:t>esearch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db</a:t>
            </a:r>
            <a:r>
              <a:rPr lang="en-US" sz="2000" dirty="0">
                <a:latin typeface="Courier New" panose="02070309020205020404" pitchFamily="49" charset="0"/>
                <a:cs typeface="Courier New" panose="02070309020205020404" pitchFamily="49" charset="0"/>
              </a:rPr>
              <a:t> protein \</a:t>
            </a:r>
          </a:p>
          <a:p>
            <a:pPr marL="0" indent="0">
              <a:buNone/>
            </a:pPr>
            <a:r>
              <a:rPr lang="en-US" sz="2000" dirty="0">
                <a:latin typeface="Courier New" panose="02070309020205020404" pitchFamily="49" charset="0"/>
                <a:cs typeface="Courier New" panose="02070309020205020404" pitchFamily="49" charset="0"/>
              </a:rPr>
              <a:t> -query "lycopene cyclase [PROT] </a:t>
            </a:r>
            <a:r>
              <a:rPr lang="en-US" sz="2000" b="1" dirty="0">
                <a:solidFill>
                  <a:schemeClr val="accent2">
                    <a:lumMod val="50000"/>
                  </a:schemeClr>
                </a:solidFill>
                <a:latin typeface="Courier New" panose="02070309020205020404" pitchFamily="49" charset="0"/>
                <a:cs typeface="Courier New" panose="02070309020205020404" pitchFamily="49" charset="0"/>
              </a:rPr>
              <a:t>AND Streptomyces [ORGN]</a:t>
            </a:r>
            <a:r>
              <a:rPr lang="en-US" sz="20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99483753-DA35-1C0D-BBAA-833B34E3BB72}"/>
              </a:ext>
            </a:extLst>
          </p:cNvPr>
          <p:cNvSpPr txBox="1">
            <a:spLocks/>
          </p:cNvSpPr>
          <p:nvPr/>
        </p:nvSpPr>
        <p:spPr>
          <a:xfrm>
            <a:off x="838200" y="2433503"/>
            <a:ext cx="10515600" cy="3281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&lt;Db&gt;protein&lt;/Db&gt;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a:t>
            </a:r>
            <a:r>
              <a:rPr lang="en-US" sz="1800" dirty="0" err="1">
                <a:latin typeface="Calibri Light" panose="020F0302020204030204" pitchFamily="34" charset="0"/>
                <a:cs typeface="Calibri Light" panose="020F0302020204030204" pitchFamily="34" charset="0"/>
              </a:rPr>
              <a:t>WebEnv</a:t>
            </a:r>
            <a:r>
              <a:rPr lang="en-US" sz="1800" dirty="0">
                <a:latin typeface="Calibri Light" panose="020F0302020204030204" pitchFamily="34" charset="0"/>
                <a:cs typeface="Calibri Light" panose="020F0302020204030204" pitchFamily="34" charset="0"/>
              </a:rPr>
              <a:t>&gt;MCID_67707e5d2a962480ee0ceb3c&lt;/</a:t>
            </a:r>
            <a:r>
              <a:rPr lang="en-US" sz="1800" dirty="0" err="1">
                <a:latin typeface="Calibri Light" panose="020F0302020204030204" pitchFamily="34" charset="0"/>
                <a:cs typeface="Calibri Light" panose="020F0302020204030204" pitchFamily="34" charset="0"/>
              </a:rPr>
              <a:t>WebEnv</a:t>
            </a:r>
            <a:r>
              <a:rPr lang="en-US" sz="1800" dirty="0">
                <a:latin typeface="Calibri Light" panose="020F0302020204030204" pitchFamily="34" charset="0"/>
                <a:cs typeface="Calibri Light" panose="020F0302020204030204" pitchFamily="34" charset="0"/>
              </a:rPr>
              <a: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a:t>
            </a:r>
            <a:r>
              <a:rPr lang="en-US" sz="1800" dirty="0" err="1">
                <a:latin typeface="Calibri Light" panose="020F0302020204030204" pitchFamily="34" charset="0"/>
                <a:cs typeface="Calibri Light" panose="020F0302020204030204" pitchFamily="34" charset="0"/>
              </a:rPr>
              <a:t>QueryKey</a:t>
            </a:r>
            <a:r>
              <a:rPr lang="en-US" sz="1800" dirty="0">
                <a:latin typeface="Calibri Light" panose="020F0302020204030204" pitchFamily="34" charset="0"/>
                <a:cs typeface="Calibri Light" panose="020F0302020204030204" pitchFamily="34" charset="0"/>
              </a:rPr>
              <a:t>&gt;1&lt;/</a:t>
            </a:r>
            <a:r>
              <a:rPr lang="en-US" sz="1800" dirty="0" err="1">
                <a:latin typeface="Calibri Light" panose="020F0302020204030204" pitchFamily="34" charset="0"/>
                <a:cs typeface="Calibri Light" panose="020F0302020204030204" pitchFamily="34" charset="0"/>
              </a:rPr>
              <a:t>QueryKey</a:t>
            </a:r>
            <a:r>
              <a:rPr lang="en-US" sz="1800" dirty="0">
                <a:latin typeface="Calibri Light" panose="020F0302020204030204" pitchFamily="34" charset="0"/>
                <a:cs typeface="Calibri Light" panose="020F0302020204030204" pitchFamily="34" charset="0"/>
              </a:rPr>
              <a: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&lt;Count&gt;</a:t>
            </a:r>
            <a:r>
              <a:rPr lang="en-US" dirty="0">
                <a:solidFill>
                  <a:srgbClr val="FF0000"/>
                </a:solidFill>
                <a:highlight>
                  <a:srgbClr val="FFFF00"/>
                </a:highlight>
                <a:latin typeface="Calibri Light" panose="020F0302020204030204" pitchFamily="34" charset="0"/>
                <a:cs typeface="Calibri Light" panose="020F0302020204030204" pitchFamily="34" charset="0"/>
              </a:rPr>
              <a:t>702</a:t>
            </a:r>
            <a:r>
              <a:rPr lang="en-US" sz="1800" dirty="0">
                <a:latin typeface="Calibri Light" panose="020F0302020204030204" pitchFamily="34" charset="0"/>
                <a:cs typeface="Calibri Light" panose="020F0302020204030204" pitchFamily="34" charset="0"/>
              </a:rPr>
              <a:t>&lt;/Count&gt;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&lt;Step&gt;1&lt;/Step&gt;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&lt;Elapsed&gt;1&lt;/Elapsed&gt;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F3E42515-2D90-3C9F-E6A5-3E49748178EB}"/>
              </a:ext>
            </a:extLst>
          </p:cNvPr>
          <p:cNvSpPr>
            <a:spLocks noGrp="1"/>
          </p:cNvSpPr>
          <p:nvPr>
            <p:ph type="sldNum" sz="quarter" idx="12"/>
          </p:nvPr>
        </p:nvSpPr>
        <p:spPr/>
        <p:txBody>
          <a:bodyPr/>
          <a:lstStyle/>
          <a:p>
            <a:fld id="{96F592FA-1326-C146-9841-60E4C45BB5E0}" type="slidenum">
              <a:rPr lang="en-US" smtClean="0"/>
              <a:t>14</a:t>
            </a:fld>
            <a:endParaRPr lang="en-US"/>
          </a:p>
        </p:txBody>
      </p:sp>
    </p:spTree>
    <p:extLst>
      <p:ext uri="{BB962C8B-B14F-4D97-AF65-F5344CB8AC3E}">
        <p14:creationId xmlns:p14="http://schemas.microsoft.com/office/powerpoint/2010/main" val="2714931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32795-0972-7E61-D4F3-DF172D06C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833DA-3966-B942-FECE-D7F02700B9CB}"/>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efetch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2E3018-982A-4864-B808-A44BAF8E3B1F}"/>
              </a:ext>
            </a:extLst>
          </p:cNvPr>
          <p:cNvSpPr>
            <a:spLocks noGrp="1"/>
          </p:cNvSpPr>
          <p:nvPr>
            <p:ph idx="1"/>
          </p:nvPr>
        </p:nvSpPr>
        <p:spPr>
          <a:xfrm>
            <a:off x="838199" y="1299991"/>
            <a:ext cx="10117668" cy="528810"/>
          </a:xfrm>
        </p:spPr>
        <p:txBody>
          <a:bodyPr/>
          <a:lstStyle/>
          <a:p>
            <a:pPr marL="0" indent="0">
              <a:buNone/>
            </a:pPr>
            <a:r>
              <a:rPr lang="en-US" dirty="0" err="1">
                <a:latin typeface="Calibri" panose="020F0502020204030204" pitchFamily="34" charset="0"/>
                <a:cs typeface="Calibri" panose="020F0502020204030204" pitchFamily="34" charset="0"/>
              </a:rPr>
              <a:t>efetch</a:t>
            </a:r>
            <a:r>
              <a:rPr lang="en-US" dirty="0">
                <a:latin typeface="Calibri" panose="020F0502020204030204" pitchFamily="34" charset="0"/>
                <a:cs typeface="Calibri" panose="020F0502020204030204" pitchFamily="34" charset="0"/>
              </a:rPr>
              <a:t>: formatted data records (e.g. abstracts, FASTA)</a:t>
            </a:r>
          </a:p>
        </p:txBody>
      </p:sp>
      <p:sp>
        <p:nvSpPr>
          <p:cNvPr id="4" name="Content Placeholder 2">
            <a:extLst>
              <a:ext uri="{FF2B5EF4-FFF2-40B4-BE49-F238E27FC236}">
                <a16:creationId xmlns:a16="http://schemas.microsoft.com/office/drawing/2014/main" id="{9054789B-0E1D-0374-F62E-E32334776D7C}"/>
              </a:ext>
            </a:extLst>
          </p:cNvPr>
          <p:cNvSpPr txBox="1">
            <a:spLocks/>
          </p:cNvSpPr>
          <p:nvPr/>
        </p:nvSpPr>
        <p:spPr>
          <a:xfrm>
            <a:off x="838199" y="2419884"/>
            <a:ext cx="10727267" cy="173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solidFill>
                  <a:schemeClr val="accent2">
                    <a:lumMod val="50000"/>
                  </a:schemeClr>
                </a:solidFill>
                <a:latin typeface="Courier New" panose="02070309020205020404" pitchFamily="49" charset="0"/>
                <a:cs typeface="Courier New" panose="02070309020205020404" pitchFamily="49" charset="0"/>
              </a:rPr>
              <a:t>esearch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protein -query "lycopene cyclase"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a:t>
            </a:r>
            <a:r>
              <a:rPr lang="en-US" b="1" dirty="0" err="1">
                <a:solidFill>
                  <a:schemeClr val="accent2">
                    <a:lumMod val="50000"/>
                  </a:schemeClr>
                </a:solidFill>
                <a:latin typeface="Courier New" panose="02070309020205020404" pitchFamily="49" charset="0"/>
                <a:cs typeface="Courier New" panose="02070309020205020404" pitchFamily="49" charset="0"/>
              </a:rPr>
              <a:t>efetch</a:t>
            </a:r>
            <a:r>
              <a:rPr lang="en-US" dirty="0">
                <a:latin typeface="Courier New" panose="02070309020205020404" pitchFamily="49" charset="0"/>
                <a:cs typeface="Courier New" panose="02070309020205020404" pitchFamily="49" charset="0"/>
              </a:rPr>
              <a:t> –format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out.fasta</a:t>
            </a:r>
            <a:endParaRPr lang="en-US"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54C68B49-90B7-1C19-257E-C80EDE60B736}"/>
              </a:ext>
            </a:extLst>
          </p:cNvPr>
          <p:cNvSpPr>
            <a:spLocks noGrp="1"/>
          </p:cNvSpPr>
          <p:nvPr>
            <p:ph type="sldNum" sz="quarter" idx="12"/>
          </p:nvPr>
        </p:nvSpPr>
        <p:spPr/>
        <p:txBody>
          <a:bodyPr/>
          <a:lstStyle/>
          <a:p>
            <a:fld id="{96F592FA-1326-C146-9841-60E4C45BB5E0}" type="slidenum">
              <a:rPr lang="en-US" smtClean="0"/>
              <a:t>15</a:t>
            </a:fld>
            <a:endParaRPr lang="en-US"/>
          </a:p>
        </p:txBody>
      </p:sp>
    </p:spTree>
    <p:extLst>
      <p:ext uri="{BB962C8B-B14F-4D97-AF65-F5344CB8AC3E}">
        <p14:creationId xmlns:p14="http://schemas.microsoft.com/office/powerpoint/2010/main" val="36758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B51B-18CC-0819-FC5B-1522ACA5C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57EC7-E56A-030B-18F1-FD951461CE1E}"/>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Download records from NCBI databases via </a:t>
            </a:r>
            <a:r>
              <a:rPr lang="en-US" sz="3600" i="1" dirty="0" err="1">
                <a:latin typeface="Calibri" panose="020F0502020204030204" pitchFamily="34" charset="0"/>
                <a:cs typeface="Calibri" panose="020F0502020204030204" pitchFamily="34" charset="0"/>
              </a:rPr>
              <a:t>efetch</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4A9C5-48FC-08E5-DB90-65BC9728B962}"/>
              </a:ext>
            </a:extLst>
          </p:cNvPr>
          <p:cNvSpPr>
            <a:spLocks noGrp="1"/>
          </p:cNvSpPr>
          <p:nvPr>
            <p:ph idx="1"/>
          </p:nvPr>
        </p:nvSpPr>
        <p:spPr>
          <a:xfrm>
            <a:off x="491067" y="1797981"/>
            <a:ext cx="10515600" cy="911243"/>
          </a:xfrm>
        </p:spPr>
        <p:txBody>
          <a:bodyPr>
            <a:normAutofit/>
          </a:bodyPr>
          <a:lstStyle/>
          <a:p>
            <a:pPr marL="0" indent="0">
              <a:buNone/>
            </a:pPr>
            <a:r>
              <a:rPr lang="en-US" sz="2400" dirty="0">
                <a:solidFill>
                  <a:schemeClr val="tx2">
                    <a:lumMod val="75000"/>
                    <a:lumOff val="25000"/>
                  </a:schemeClr>
                </a:solidFill>
                <a:latin typeface="Courier New" panose="02070309020205020404" pitchFamily="49" charset="0"/>
                <a:cs typeface="Courier New" panose="02070309020205020404" pitchFamily="49" charset="0"/>
              </a:rPr>
              <a:t># download GenBank FASTA sequences</a:t>
            </a:r>
          </a:p>
          <a:p>
            <a:pPr marL="0" indent="0">
              <a:buNone/>
            </a:pPr>
            <a:r>
              <a:rPr lang="en-US" sz="2400" dirty="0" err="1">
                <a:latin typeface="Courier New" panose="02070309020205020404" pitchFamily="49" charset="0"/>
                <a:cs typeface="Courier New" panose="02070309020205020404" pitchFamily="49" charset="0"/>
              </a:rPr>
              <a:t>efetch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nuccore</a:t>
            </a:r>
            <a:r>
              <a:rPr lang="en-US" sz="2400" dirty="0">
                <a:latin typeface="Courier New" panose="02070309020205020404" pitchFamily="49" charset="0"/>
                <a:cs typeface="Courier New" panose="02070309020205020404" pitchFamily="49" charset="0"/>
              </a:rPr>
              <a:t> -id J01749,U54469 -format </a:t>
            </a:r>
            <a:r>
              <a:rPr lang="en-US" sz="2400" dirty="0" err="1">
                <a:latin typeface="Courier New" panose="02070309020205020404" pitchFamily="49" charset="0"/>
                <a:cs typeface="Courier New" panose="02070309020205020404" pitchFamily="49" charset="0"/>
              </a:rPr>
              <a:t>fasta</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C6EE183-EE86-1CD2-8672-88CEA76FE553}"/>
              </a:ext>
            </a:extLst>
          </p:cNvPr>
          <p:cNvSpPr txBox="1"/>
          <p:nvPr/>
        </p:nvSpPr>
        <p:spPr>
          <a:xfrm>
            <a:off x="491067" y="3077212"/>
            <a:ext cx="11404601" cy="1288366"/>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atin typeface="Courier New" panose="02070309020205020404" pitchFamily="49" charset="0"/>
                <a:cs typeface="Courier New" panose="02070309020205020404" pitchFamily="49"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extract abstracts</a:t>
            </a:r>
          </a:p>
          <a:p>
            <a:r>
              <a:rPr lang="en-US" dirty="0" err="1"/>
              <a:t>efetch</a:t>
            </a:r>
            <a:r>
              <a:rPr lang="en-US" dirty="0"/>
              <a:t> -</a:t>
            </a:r>
            <a:r>
              <a:rPr lang="en-US" dirty="0" err="1"/>
              <a:t>db</a:t>
            </a:r>
            <a:r>
              <a:rPr lang="en-US" dirty="0"/>
              <a:t> </a:t>
            </a:r>
            <a:r>
              <a:rPr lang="en-US" dirty="0" err="1"/>
              <a:t>pubmed</a:t>
            </a:r>
            <a:r>
              <a:rPr lang="en-US" dirty="0"/>
              <a:t> -id 24102982,21171099 -format abstract</a:t>
            </a:r>
          </a:p>
        </p:txBody>
      </p:sp>
      <p:sp>
        <p:nvSpPr>
          <p:cNvPr id="4" name="Slide Number Placeholder 3">
            <a:extLst>
              <a:ext uri="{FF2B5EF4-FFF2-40B4-BE49-F238E27FC236}">
                <a16:creationId xmlns:a16="http://schemas.microsoft.com/office/drawing/2014/main" id="{9AE07E11-199D-E911-0C14-318CC6B09774}"/>
              </a:ext>
            </a:extLst>
          </p:cNvPr>
          <p:cNvSpPr>
            <a:spLocks noGrp="1"/>
          </p:cNvSpPr>
          <p:nvPr>
            <p:ph type="sldNum" sz="quarter" idx="12"/>
          </p:nvPr>
        </p:nvSpPr>
        <p:spPr/>
        <p:txBody>
          <a:bodyPr/>
          <a:lstStyle/>
          <a:p>
            <a:fld id="{96F592FA-1326-C146-9841-60E4C45BB5E0}" type="slidenum">
              <a:rPr lang="en-US" smtClean="0"/>
              <a:t>16</a:t>
            </a:fld>
            <a:endParaRPr lang="en-US"/>
          </a:p>
        </p:txBody>
      </p:sp>
    </p:spTree>
    <p:extLst>
      <p:ext uri="{BB962C8B-B14F-4D97-AF65-F5344CB8AC3E}">
        <p14:creationId xmlns:p14="http://schemas.microsoft.com/office/powerpoint/2010/main" val="262058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F1787-BE25-6FAF-CABC-21024F3A8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108C3-4A19-5978-81B9-B201C9C2D23B}"/>
              </a:ext>
            </a:extLst>
          </p:cNvPr>
          <p:cNvSpPr>
            <a:spLocks noGrp="1"/>
          </p:cNvSpPr>
          <p:nvPr>
            <p:ph type="title"/>
          </p:nvPr>
        </p:nvSpPr>
        <p:spPr>
          <a:xfrm>
            <a:off x="838200" y="490418"/>
            <a:ext cx="8425070" cy="736562"/>
          </a:xfrm>
        </p:spPr>
        <p:txBody>
          <a:bodyPr>
            <a:normAutofit/>
          </a:bodyPr>
          <a:lstStyle/>
          <a:p>
            <a:r>
              <a:rPr lang="en-US" sz="3600" dirty="0">
                <a:latin typeface="Calibri" panose="020F0502020204030204" pitchFamily="34" charset="0"/>
                <a:cs typeface="Calibri" panose="020F0502020204030204" pitchFamily="34" charset="0"/>
              </a:rPr>
              <a:t>Check publication records from PubMed</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8F7508-8615-B03B-487D-16321DDEA3E8}"/>
              </a:ext>
            </a:extLst>
          </p:cNvPr>
          <p:cNvSpPr>
            <a:spLocks noGrp="1"/>
          </p:cNvSpPr>
          <p:nvPr>
            <p:ph idx="1"/>
          </p:nvPr>
        </p:nvSpPr>
        <p:spPr>
          <a:xfrm>
            <a:off x="838200" y="1704060"/>
            <a:ext cx="9746974" cy="3151706"/>
          </a:xfrm>
        </p:spPr>
        <p:txBody>
          <a:bodyPr>
            <a:noAutofit/>
          </a:bodyPr>
          <a:lstStyle/>
          <a:p>
            <a:pPr marL="0" indent="0">
              <a:buNone/>
            </a:pPr>
            <a:r>
              <a:rPr lang="en-US" sz="2400" b="1" dirty="0">
                <a:solidFill>
                  <a:schemeClr val="tx2">
                    <a:lumMod val="75000"/>
                    <a:lumOff val="25000"/>
                  </a:schemeClr>
                </a:solidFill>
                <a:latin typeface="Courier New" panose="02070309020205020404" pitchFamily="49" charset="0"/>
                <a:cs typeface="Courier New" panose="02070309020205020404" pitchFamily="49" charset="0"/>
              </a:rPr>
              <a:t># fun to try</a:t>
            </a:r>
          </a:p>
          <a:p>
            <a:pPr marL="0" indent="0">
              <a:buNone/>
            </a:pPr>
            <a:r>
              <a:rPr lang="en-US" sz="2400" dirty="0" err="1">
                <a:effectLst/>
                <a:latin typeface="Courier New" panose="02070309020205020404" pitchFamily="49" charset="0"/>
                <a:cs typeface="Courier New" panose="02070309020205020404" pitchFamily="49" charset="0"/>
              </a:rPr>
              <a:t>esearch</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db</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pubmed</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effectLst/>
                <a:latin typeface="Courier New" panose="02070309020205020404" pitchFamily="49" charset="0"/>
                <a:cs typeface="Courier New" panose="02070309020205020404" pitchFamily="49" charset="0"/>
              </a:rPr>
              <a:t>    -query "xxx xxx[AUTH]" | \</a:t>
            </a:r>
          </a:p>
          <a:p>
            <a:pPr marL="0" indent="0">
              <a:buNone/>
            </a:pP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efetch</a:t>
            </a:r>
            <a:r>
              <a:rPr lang="en-US" sz="2400" dirty="0">
                <a:effectLst/>
                <a:latin typeface="Courier New" panose="02070309020205020404" pitchFamily="49" charset="0"/>
                <a:cs typeface="Courier New" panose="02070309020205020404" pitchFamily="49" charset="0"/>
              </a:rPr>
              <a:t> -format </a:t>
            </a:r>
            <a:r>
              <a:rPr lang="en-US" sz="2400" dirty="0" err="1">
                <a:effectLst/>
                <a:latin typeface="Courier New" panose="02070309020205020404" pitchFamily="49" charset="0"/>
                <a:cs typeface="Courier New" panose="02070309020205020404" pitchFamily="49" charset="0"/>
              </a:rPr>
              <a:t>docsum</a:t>
            </a:r>
            <a:r>
              <a:rPr lang="en-US" sz="2400" dirty="0">
                <a:effectLst/>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a:t>
            </a:r>
            <a:r>
              <a:rPr lang="en-US" sz="2400" dirty="0" err="1">
                <a:solidFill>
                  <a:srgbClr val="FF0000"/>
                </a:solidFill>
                <a:effectLst/>
                <a:latin typeface="Courier New" panose="02070309020205020404" pitchFamily="49" charset="0"/>
                <a:cs typeface="Courier New" panose="02070309020205020404" pitchFamily="49" charset="0"/>
              </a:rPr>
              <a:t>xtract</a:t>
            </a:r>
            <a:r>
              <a:rPr lang="en-US" sz="2400" dirty="0">
                <a:effectLst/>
                <a:latin typeface="Courier New" panose="02070309020205020404" pitchFamily="49" charset="0"/>
                <a:cs typeface="Courier New" panose="02070309020205020404" pitchFamily="49" charset="0"/>
              </a:rPr>
              <a:t> -pattern </a:t>
            </a:r>
            <a:r>
              <a:rPr lang="en-US" sz="2400" dirty="0" err="1">
                <a:effectLst/>
                <a:latin typeface="Courier New" panose="02070309020205020404" pitchFamily="49" charset="0"/>
                <a:cs typeface="Courier New" panose="02070309020205020404" pitchFamily="49" charset="0"/>
              </a:rPr>
              <a:t>DocumentSummary</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r>
              <a:rPr lang="en-US" sz="2400" dirty="0" err="1">
                <a:effectLst/>
                <a:latin typeface="Courier New" panose="02070309020205020404" pitchFamily="49" charset="0"/>
                <a:cs typeface="Courier New" panose="02070309020205020404" pitchFamily="49" charset="0"/>
              </a:rPr>
              <a:t>sep</a:t>
            </a:r>
            <a:r>
              <a:rPr lang="en-US" sz="2400" dirty="0">
                <a:effectLst/>
                <a:latin typeface="Courier New" panose="02070309020205020404" pitchFamily="49" charset="0"/>
                <a:cs typeface="Courier New" panose="02070309020205020404" pitchFamily="49" charset="0"/>
              </a:rPr>
              <a:t> "|" -element </a:t>
            </a:r>
            <a:r>
              <a:rPr lang="en-US" sz="2400" dirty="0" err="1">
                <a:effectLst/>
                <a:latin typeface="Courier New" panose="02070309020205020404" pitchFamily="49" charset="0"/>
                <a:cs typeface="Courier New" panose="02070309020205020404" pitchFamily="49" charset="0"/>
              </a:rPr>
              <a:t>PubDate</a:t>
            </a:r>
            <a:r>
              <a:rPr lang="en-US" sz="2400" dirty="0">
                <a:effectLst/>
                <a:latin typeface="Courier New" panose="02070309020205020404" pitchFamily="49" charset="0"/>
                <a:cs typeface="Courier New" panose="02070309020205020404" pitchFamily="49" charset="0"/>
              </a:rPr>
              <a:t> Title |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sort</a:t>
            </a:r>
          </a:p>
        </p:txBody>
      </p:sp>
      <p:sp>
        <p:nvSpPr>
          <p:cNvPr id="4" name="TextBox 3">
            <a:extLst>
              <a:ext uri="{FF2B5EF4-FFF2-40B4-BE49-F238E27FC236}">
                <a16:creationId xmlns:a16="http://schemas.microsoft.com/office/drawing/2014/main" id="{D15C4905-721C-BBB5-60F7-1DEA656FBB6A}"/>
              </a:ext>
            </a:extLst>
          </p:cNvPr>
          <p:cNvSpPr txBox="1"/>
          <p:nvPr/>
        </p:nvSpPr>
        <p:spPr>
          <a:xfrm>
            <a:off x="10356574" y="288235"/>
            <a:ext cx="1096775" cy="461665"/>
          </a:xfrm>
          <a:prstGeom prst="rect">
            <a:avLst/>
          </a:prstGeom>
          <a:noFill/>
        </p:spPr>
        <p:txBody>
          <a:bodyPr wrap="none" rtlCol="0">
            <a:spAutoFit/>
          </a:bodyPr>
          <a:lstStyle/>
          <a:p>
            <a:r>
              <a:rPr lang="en-US" sz="2400" dirty="0">
                <a:highlight>
                  <a:srgbClr val="FFFF00"/>
                </a:highlight>
                <a:latin typeface="Calibri Light" panose="020F0302020204030204" pitchFamily="34" charset="0"/>
                <a:cs typeface="Calibri Light" panose="020F0302020204030204" pitchFamily="34" charset="0"/>
              </a:rPr>
              <a:t>Activity</a:t>
            </a:r>
          </a:p>
        </p:txBody>
      </p:sp>
      <p:sp>
        <p:nvSpPr>
          <p:cNvPr id="5" name="Slide Number Placeholder 4">
            <a:extLst>
              <a:ext uri="{FF2B5EF4-FFF2-40B4-BE49-F238E27FC236}">
                <a16:creationId xmlns:a16="http://schemas.microsoft.com/office/drawing/2014/main" id="{AE7E2FB5-7531-DD13-EF7A-5F8B1915A1E0}"/>
              </a:ext>
            </a:extLst>
          </p:cNvPr>
          <p:cNvSpPr>
            <a:spLocks noGrp="1"/>
          </p:cNvSpPr>
          <p:nvPr>
            <p:ph type="sldNum" sz="quarter" idx="12"/>
          </p:nvPr>
        </p:nvSpPr>
        <p:spPr/>
        <p:txBody>
          <a:bodyPr/>
          <a:lstStyle/>
          <a:p>
            <a:fld id="{96F592FA-1326-C146-9841-60E4C45BB5E0}" type="slidenum">
              <a:rPr lang="en-US" smtClean="0"/>
              <a:t>17</a:t>
            </a:fld>
            <a:endParaRPr lang="en-US"/>
          </a:p>
        </p:txBody>
      </p:sp>
    </p:spTree>
    <p:extLst>
      <p:ext uri="{BB962C8B-B14F-4D97-AF65-F5344CB8AC3E}">
        <p14:creationId xmlns:p14="http://schemas.microsoft.com/office/powerpoint/2010/main" val="23849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0318-1FC7-E1C4-12A7-55E8524DFD10}"/>
              </a:ext>
            </a:extLst>
          </p:cNvPr>
          <p:cNvSpPr>
            <a:spLocks noGrp="1"/>
          </p:cNvSpPr>
          <p:nvPr>
            <p:ph type="title"/>
          </p:nvPr>
        </p:nvSpPr>
        <p:spPr/>
        <p:txBody>
          <a:bodyPr/>
          <a:lstStyle/>
          <a:p>
            <a:pPr algn="ctr"/>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4CC788C3-C695-E9DD-898E-2D1B11D03A7A}"/>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SRA-toolkit to download sequencing reads</a:t>
            </a:r>
          </a:p>
        </p:txBody>
      </p:sp>
      <p:sp>
        <p:nvSpPr>
          <p:cNvPr id="4" name="Slide Number Placeholder 3">
            <a:extLst>
              <a:ext uri="{FF2B5EF4-FFF2-40B4-BE49-F238E27FC236}">
                <a16:creationId xmlns:a16="http://schemas.microsoft.com/office/drawing/2014/main" id="{83E7FCBB-1F28-464B-611A-99A54FE54810}"/>
              </a:ext>
            </a:extLst>
          </p:cNvPr>
          <p:cNvSpPr>
            <a:spLocks noGrp="1"/>
          </p:cNvSpPr>
          <p:nvPr>
            <p:ph type="sldNum" sz="quarter" idx="12"/>
          </p:nvPr>
        </p:nvSpPr>
        <p:spPr/>
        <p:txBody>
          <a:bodyPr/>
          <a:lstStyle/>
          <a:p>
            <a:fld id="{96F592FA-1326-C146-9841-60E4C45BB5E0}" type="slidenum">
              <a:rPr lang="en-US" smtClean="0"/>
              <a:t>18</a:t>
            </a:fld>
            <a:endParaRPr lang="en-US"/>
          </a:p>
        </p:txBody>
      </p:sp>
    </p:spTree>
    <p:extLst>
      <p:ext uri="{BB962C8B-B14F-4D97-AF65-F5344CB8AC3E}">
        <p14:creationId xmlns:p14="http://schemas.microsoft.com/office/powerpoint/2010/main" val="287334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78E8-4C5A-61F0-CC24-F469DAD82147}"/>
              </a:ext>
            </a:extLst>
          </p:cNvPr>
          <p:cNvSpPr>
            <a:spLocks noGrp="1"/>
          </p:cNvSpPr>
          <p:nvPr>
            <p:ph type="title"/>
          </p:nvPr>
        </p:nvSpPr>
        <p:spPr>
          <a:xfrm>
            <a:off x="838200" y="169333"/>
            <a:ext cx="10515600" cy="652729"/>
          </a:xfrm>
        </p:spPr>
        <p:txBody>
          <a:bodyPr>
            <a:normAutofit/>
          </a:bodyPr>
          <a:lstStyle/>
          <a:p>
            <a:pPr algn="ctr"/>
            <a:r>
              <a:rPr lang="en-US" sz="3200" dirty="0"/>
              <a:t>NCBI Genomes</a:t>
            </a:r>
          </a:p>
        </p:txBody>
      </p:sp>
      <p:sp>
        <p:nvSpPr>
          <p:cNvPr id="3" name="Content Placeholder 2">
            <a:extLst>
              <a:ext uri="{FF2B5EF4-FFF2-40B4-BE49-F238E27FC236}">
                <a16:creationId xmlns:a16="http://schemas.microsoft.com/office/drawing/2014/main" id="{1F63A070-36BB-BB34-50FB-0BF20C4C7221}"/>
              </a:ext>
            </a:extLst>
          </p:cNvPr>
          <p:cNvSpPr>
            <a:spLocks noGrp="1"/>
          </p:cNvSpPr>
          <p:nvPr>
            <p:ph idx="1"/>
          </p:nvPr>
        </p:nvSpPr>
        <p:spPr>
          <a:xfrm>
            <a:off x="838200" y="1808268"/>
            <a:ext cx="5410200" cy="652729"/>
          </a:xfrm>
        </p:spPr>
        <p:txBody>
          <a:bodyPr anchor="ctr">
            <a:normAutofit/>
          </a:bodyPr>
          <a:lstStyle/>
          <a:p>
            <a:pPr marL="0" indent="0" algn="ctr">
              <a:buNone/>
            </a:pPr>
            <a:r>
              <a:rPr lang="en-US" sz="2000" dirty="0"/>
              <a:t>https://</a:t>
            </a:r>
            <a:r>
              <a:rPr lang="en-US" sz="2000" dirty="0" err="1"/>
              <a:t>www.ncbi.nlm.nih.gov</a:t>
            </a:r>
            <a:r>
              <a:rPr lang="en-US" sz="2000" dirty="0"/>
              <a:t>/</a:t>
            </a:r>
            <a:r>
              <a:rPr lang="en-US" sz="2000" dirty="0" err="1"/>
              <a:t>gdv</a:t>
            </a:r>
            <a:endParaRPr lang="en-US" sz="2000" dirty="0"/>
          </a:p>
        </p:txBody>
      </p:sp>
      <p:pic>
        <p:nvPicPr>
          <p:cNvPr id="5" name="Picture 4" descr="A diagram of a human life cycle&#10;&#10;AI-generated content may be incorrect.">
            <a:extLst>
              <a:ext uri="{FF2B5EF4-FFF2-40B4-BE49-F238E27FC236}">
                <a16:creationId xmlns:a16="http://schemas.microsoft.com/office/drawing/2014/main" id="{5709D3C8-D9F2-D302-FD72-0C3EFC600890}"/>
              </a:ext>
            </a:extLst>
          </p:cNvPr>
          <p:cNvPicPr>
            <a:picLocks noChangeAspect="1"/>
          </p:cNvPicPr>
          <p:nvPr/>
        </p:nvPicPr>
        <p:blipFill>
          <a:blip r:embed="rId3"/>
          <a:stretch>
            <a:fillRect/>
          </a:stretch>
        </p:blipFill>
        <p:spPr>
          <a:xfrm>
            <a:off x="1050402" y="2537665"/>
            <a:ext cx="5248261" cy="3952928"/>
          </a:xfrm>
          <a:prstGeom prst="rect">
            <a:avLst/>
          </a:prstGeom>
        </p:spPr>
      </p:pic>
      <p:pic>
        <p:nvPicPr>
          <p:cNvPr id="7" name="Picture 6" descr="A screenshot of a cell phone&#10;&#10;AI-generated content may be incorrect.">
            <a:extLst>
              <a:ext uri="{FF2B5EF4-FFF2-40B4-BE49-F238E27FC236}">
                <a16:creationId xmlns:a16="http://schemas.microsoft.com/office/drawing/2014/main" id="{787FD696-736C-7B84-B1A7-E3385C76486D}"/>
              </a:ext>
            </a:extLst>
          </p:cNvPr>
          <p:cNvPicPr>
            <a:picLocks noChangeAspect="1"/>
          </p:cNvPicPr>
          <p:nvPr/>
        </p:nvPicPr>
        <p:blipFill>
          <a:blip r:embed="rId4"/>
          <a:stretch>
            <a:fillRect/>
          </a:stretch>
        </p:blipFill>
        <p:spPr>
          <a:xfrm>
            <a:off x="7204651" y="1109398"/>
            <a:ext cx="4504747" cy="5445112"/>
          </a:xfrm>
          <a:prstGeom prst="rect">
            <a:avLst/>
          </a:prstGeom>
        </p:spPr>
      </p:pic>
      <p:sp>
        <p:nvSpPr>
          <p:cNvPr id="10" name="TextBox 9">
            <a:extLst>
              <a:ext uri="{FF2B5EF4-FFF2-40B4-BE49-F238E27FC236}">
                <a16:creationId xmlns:a16="http://schemas.microsoft.com/office/drawing/2014/main" id="{BC2A7343-A099-D0DC-F532-566EDEC7BBCF}"/>
              </a:ext>
            </a:extLst>
          </p:cNvPr>
          <p:cNvSpPr txBox="1"/>
          <p:nvPr/>
        </p:nvSpPr>
        <p:spPr>
          <a:xfrm>
            <a:off x="389708" y="977271"/>
            <a:ext cx="6569651" cy="830997"/>
          </a:xfrm>
          <a:prstGeom prst="rect">
            <a:avLst/>
          </a:prstGeom>
          <a:noFill/>
        </p:spPr>
        <p:txBody>
          <a:bodyPr wrap="square" rtlCol="0">
            <a:spAutoFit/>
          </a:bodyPr>
          <a:lstStyle/>
          <a:p>
            <a:r>
              <a:rPr lang="en-US" sz="2400" dirty="0"/>
              <a:t>NCBI Genome Data View (GDV) hosts genome assemblies of 3,490 organisms (as of 2/16/2025) </a:t>
            </a:r>
          </a:p>
        </p:txBody>
      </p:sp>
      <p:sp>
        <p:nvSpPr>
          <p:cNvPr id="4" name="Slide Number Placeholder 3">
            <a:extLst>
              <a:ext uri="{FF2B5EF4-FFF2-40B4-BE49-F238E27FC236}">
                <a16:creationId xmlns:a16="http://schemas.microsoft.com/office/drawing/2014/main" id="{9FAB4F48-FBCA-A870-FE23-135A014B64AC}"/>
              </a:ext>
            </a:extLst>
          </p:cNvPr>
          <p:cNvSpPr>
            <a:spLocks noGrp="1"/>
          </p:cNvSpPr>
          <p:nvPr>
            <p:ph type="sldNum" sz="quarter" idx="12"/>
          </p:nvPr>
        </p:nvSpPr>
        <p:spPr/>
        <p:txBody>
          <a:bodyPr/>
          <a:lstStyle/>
          <a:p>
            <a:fld id="{96F592FA-1326-C146-9841-60E4C45BB5E0}" type="slidenum">
              <a:rPr lang="en-US" smtClean="0"/>
              <a:t>19</a:t>
            </a:fld>
            <a:endParaRPr lang="en-US"/>
          </a:p>
        </p:txBody>
      </p:sp>
    </p:spTree>
    <p:extLst>
      <p:ext uri="{BB962C8B-B14F-4D97-AF65-F5344CB8AC3E}">
        <p14:creationId xmlns:p14="http://schemas.microsoft.com/office/powerpoint/2010/main" val="41080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436"/>
            <a:ext cx="10515600" cy="1155353"/>
          </a:xfrm>
        </p:spPr>
        <p:txBody>
          <a:bodyPr>
            <a:normAutofit/>
          </a:bodyPr>
          <a:lstStyle/>
          <a:p>
            <a:pPr algn="ctr"/>
            <a:r>
              <a:rPr lang="en-US" sz="4267" dirty="0"/>
              <a:t>BED format</a:t>
            </a:r>
          </a:p>
        </p:txBody>
      </p:sp>
      <p:sp>
        <p:nvSpPr>
          <p:cNvPr id="4" name="TextBox 3"/>
          <p:cNvSpPr txBox="1"/>
          <p:nvPr/>
        </p:nvSpPr>
        <p:spPr>
          <a:xfrm>
            <a:off x="1194318" y="1073440"/>
            <a:ext cx="10159481" cy="5591018"/>
          </a:xfrm>
          <a:prstGeom prst="rect">
            <a:avLst/>
          </a:prstGeom>
          <a:noFill/>
        </p:spPr>
        <p:txBody>
          <a:bodyPr wrap="square" rtlCol="0">
            <a:spAutoFit/>
          </a:bodyPr>
          <a:lstStyle/>
          <a:p>
            <a:r>
              <a:rPr lang="en-US" sz="2400" b="1" dirty="0">
                <a:latin typeface="Calibri Light" panose="020F0302020204030204" pitchFamily="34" charset="0"/>
                <a:cs typeface="Calibri Light" panose="020F0302020204030204" pitchFamily="34" charset="0"/>
              </a:rPr>
              <a:t>1. </a:t>
            </a:r>
            <a:r>
              <a:rPr lang="en-US" sz="2400" b="1" dirty="0" err="1">
                <a:latin typeface="Calibri Light" panose="020F0302020204030204" pitchFamily="34" charset="0"/>
                <a:cs typeface="Calibri Light" panose="020F0302020204030204" pitchFamily="34" charset="0"/>
              </a:rPr>
              <a:t>chrom</a:t>
            </a:r>
            <a:r>
              <a:rPr lang="en-US" sz="2400" dirty="0">
                <a:latin typeface="Calibri Light" panose="020F0302020204030204" pitchFamily="34" charset="0"/>
                <a:cs typeface="Calibri Light" panose="020F0302020204030204" pitchFamily="34" charset="0"/>
              </a:rPr>
              <a:t> - the chromosome</a:t>
            </a:r>
          </a:p>
          <a:p>
            <a:r>
              <a:rPr lang="en-US" sz="2400" b="1" dirty="0">
                <a:latin typeface="Calibri Light" panose="020F0302020204030204" pitchFamily="34" charset="0"/>
                <a:cs typeface="Calibri Light" panose="020F0302020204030204" pitchFamily="34" charset="0"/>
              </a:rPr>
              <a:t>2. </a:t>
            </a:r>
            <a:r>
              <a:rPr lang="en-US" sz="2400" b="1" dirty="0" err="1">
                <a:latin typeface="Calibri Light" panose="020F0302020204030204" pitchFamily="34" charset="0"/>
                <a:cs typeface="Calibri Light" panose="020F0302020204030204" pitchFamily="34" charset="0"/>
              </a:rPr>
              <a:t>chromStart</a:t>
            </a:r>
            <a:r>
              <a:rPr lang="en-US" sz="2400" dirty="0">
                <a:latin typeface="Calibri Light" panose="020F0302020204030204" pitchFamily="34" charset="0"/>
                <a:cs typeface="Calibri Light" panose="020F0302020204030204" pitchFamily="34" charset="0"/>
              </a:rPr>
              <a:t> - the starting position; 0-based</a:t>
            </a:r>
          </a:p>
          <a:p>
            <a:r>
              <a:rPr lang="en-US" sz="2400" b="1" dirty="0">
                <a:latin typeface="Calibri Light" panose="020F0302020204030204" pitchFamily="34" charset="0"/>
                <a:cs typeface="Calibri Light" panose="020F0302020204030204" pitchFamily="34" charset="0"/>
              </a:rPr>
              <a:t>3. </a:t>
            </a:r>
            <a:r>
              <a:rPr lang="en-US" sz="2400" b="1" dirty="0" err="1">
                <a:latin typeface="Calibri Light" panose="020F0302020204030204" pitchFamily="34" charset="0"/>
                <a:cs typeface="Calibri Light" panose="020F0302020204030204" pitchFamily="34" charset="0"/>
              </a:rPr>
              <a:t>chromEnd</a:t>
            </a:r>
            <a:r>
              <a:rPr lang="en-US" sz="2400" dirty="0">
                <a:latin typeface="Calibri Light" panose="020F0302020204030204" pitchFamily="34" charset="0"/>
                <a:cs typeface="Calibri Light" panose="020F0302020204030204" pitchFamily="34" charset="0"/>
              </a:rPr>
              <a:t> - the ending position; 1-based</a:t>
            </a:r>
          </a:p>
          <a:p>
            <a:r>
              <a:rPr lang="en-US" sz="2400" b="1" dirty="0">
                <a:latin typeface="Calibri Light" panose="020F0302020204030204" pitchFamily="34" charset="0"/>
                <a:cs typeface="Calibri Light" panose="020F0302020204030204" pitchFamily="34" charset="0"/>
              </a:rPr>
              <a:t>4. name</a:t>
            </a:r>
            <a:r>
              <a:rPr lang="en-US" sz="2400" dirty="0">
                <a:latin typeface="Calibri Light" panose="020F0302020204030204" pitchFamily="34" charset="0"/>
                <a:cs typeface="Calibri Light" panose="020F0302020204030204" pitchFamily="34" charset="0"/>
              </a:rPr>
              <a:t> - Defines the name of the BED line.</a:t>
            </a:r>
          </a:p>
          <a:p>
            <a:r>
              <a:rPr lang="en-US" sz="2400" b="1" dirty="0">
                <a:latin typeface="Calibri Light" panose="020F0302020204030204" pitchFamily="34" charset="0"/>
                <a:cs typeface="Calibri Light" panose="020F0302020204030204" pitchFamily="34" charset="0"/>
              </a:rPr>
              <a:t>5. score</a:t>
            </a:r>
            <a:r>
              <a:rPr lang="en-US" sz="2400" dirty="0">
                <a:latin typeface="Calibri Light" panose="020F0302020204030204" pitchFamily="34" charset="0"/>
                <a:cs typeface="Calibri Light" panose="020F0302020204030204" pitchFamily="34" charset="0"/>
              </a:rPr>
              <a:t> - A score between 0 and 1000</a:t>
            </a:r>
          </a:p>
          <a:p>
            <a:r>
              <a:rPr lang="en-US" sz="2400" b="1" dirty="0">
                <a:latin typeface="Calibri Light" panose="020F0302020204030204" pitchFamily="34" charset="0"/>
                <a:cs typeface="Calibri Light" panose="020F0302020204030204" pitchFamily="34" charset="0"/>
              </a:rPr>
              <a:t>6. strand</a:t>
            </a:r>
            <a:r>
              <a:rPr lang="en-US" sz="2400" dirty="0">
                <a:latin typeface="Calibri Light" panose="020F0302020204030204" pitchFamily="34" charset="0"/>
                <a:cs typeface="Calibri Light" panose="020F0302020204030204" pitchFamily="34" charset="0"/>
              </a:rPr>
              <a:t> - Defines the strand - either '+' or '-’</a:t>
            </a:r>
          </a:p>
          <a:p>
            <a:r>
              <a:rPr lang="en-US" sz="3733" dirty="0">
                <a:latin typeface="Calibri Light" panose="020F0302020204030204" pitchFamily="34" charset="0"/>
                <a:cs typeface="Calibri Light" panose="020F0302020204030204" pitchFamily="34" charset="0"/>
              </a:rPr>
              <a:t>…</a:t>
            </a:r>
          </a:p>
          <a:p>
            <a:endParaRPr lang="en-US" sz="3733" dirty="0">
              <a:latin typeface="Calibri Light" panose="020F0302020204030204" pitchFamily="34" charset="0"/>
              <a:cs typeface="Calibri Light" panose="020F0302020204030204" pitchFamily="34" charset="0"/>
            </a:endParaRPr>
          </a:p>
          <a:p>
            <a:r>
              <a:rPr lang="en-US" sz="3733" dirty="0">
                <a:latin typeface="Calibri Light" panose="020F0302020204030204" pitchFamily="34" charset="0"/>
                <a:cs typeface="Calibri Light" panose="020F0302020204030204" pitchFamily="34" charset="0"/>
              </a:rPr>
              <a:t>e.g., the first 100 bases of chromosome 1</a:t>
            </a:r>
          </a:p>
          <a:p>
            <a:r>
              <a:rPr lang="en-US" sz="3200" dirty="0">
                <a:latin typeface="Courier" pitchFamily="2" charset="0"/>
                <a:cs typeface="Calibri Light" panose="020F0302020204030204" pitchFamily="34" charset="0"/>
              </a:rPr>
              <a:t>chr1	0	100	region1	.	+</a:t>
            </a:r>
          </a:p>
          <a:p>
            <a:r>
              <a:rPr lang="en-US" sz="3200" dirty="0">
                <a:latin typeface="Courier" pitchFamily="2" charset="0"/>
                <a:cs typeface="Calibri Light" panose="020F0302020204030204" pitchFamily="34" charset="0"/>
              </a:rPr>
              <a:t>chr1	100	200	region2	.	-</a:t>
            </a:r>
          </a:p>
          <a:p>
            <a:r>
              <a:rPr lang="en-US" sz="3733" dirty="0">
                <a:latin typeface="Calibri Light" panose="020F0302020204030204" pitchFamily="34" charset="0"/>
                <a:cs typeface="Calibri Light" panose="020F0302020204030204" pitchFamily="34" charset="0"/>
              </a:rPr>
              <a:t>…</a:t>
            </a:r>
          </a:p>
        </p:txBody>
      </p:sp>
      <p:sp>
        <p:nvSpPr>
          <p:cNvPr id="3" name="TextBox 2">
            <a:extLst>
              <a:ext uri="{FF2B5EF4-FFF2-40B4-BE49-F238E27FC236}">
                <a16:creationId xmlns:a16="http://schemas.microsoft.com/office/drawing/2014/main" id="{C91EC85F-FFD3-7A17-666B-8044FDCEADBE}"/>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2BB6B3F2-29AF-2042-456C-8AB368302D8D}"/>
              </a:ext>
            </a:extLst>
          </p:cNvPr>
          <p:cNvSpPr>
            <a:spLocks noGrp="1"/>
          </p:cNvSpPr>
          <p:nvPr>
            <p:ph type="sldNum" sz="quarter" idx="12"/>
          </p:nvPr>
        </p:nvSpPr>
        <p:spPr/>
        <p:txBody>
          <a:bodyPr/>
          <a:lstStyle/>
          <a:p>
            <a:fld id="{96F592FA-1326-C146-9841-60E4C45BB5E0}" type="slidenum">
              <a:rPr lang="en-US" smtClean="0"/>
              <a:t>2</a:t>
            </a:fld>
            <a:endParaRPr lang="en-US"/>
          </a:p>
        </p:txBody>
      </p:sp>
    </p:spTree>
    <p:extLst>
      <p:ext uri="{BB962C8B-B14F-4D97-AF65-F5344CB8AC3E}">
        <p14:creationId xmlns:p14="http://schemas.microsoft.com/office/powerpoint/2010/main" val="54864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48408-E38D-58AB-BDD9-F5076BDF5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C39DC-3204-6A96-018C-38211B5F4B62}"/>
              </a:ext>
            </a:extLst>
          </p:cNvPr>
          <p:cNvSpPr>
            <a:spLocks noGrp="1"/>
          </p:cNvSpPr>
          <p:nvPr>
            <p:ph type="title"/>
          </p:nvPr>
        </p:nvSpPr>
        <p:spPr>
          <a:xfrm>
            <a:off x="830825" y="277277"/>
            <a:ext cx="10171471" cy="736562"/>
          </a:xfrm>
        </p:spPr>
        <p:txBody>
          <a:bodyPr>
            <a:normAutofit/>
          </a:bodyPr>
          <a:lstStyle/>
          <a:p>
            <a:r>
              <a:rPr lang="en-US" sz="3600" dirty="0">
                <a:latin typeface="Calibri" panose="020F0502020204030204" pitchFamily="34" charset="0"/>
                <a:cs typeface="Calibri" panose="020F0502020204030204" pitchFamily="34" charset="0"/>
              </a:rPr>
              <a:t>Datasets - to download sequence data from NCBI</a:t>
            </a:r>
            <a:endParaRPr lang="en-US" sz="3600" i="1" dirty="0">
              <a:latin typeface="Calibri" panose="020F0502020204030204" pitchFamily="34" charset="0"/>
              <a:cs typeface="Calibri" panose="020F0502020204030204" pitchFamily="34" charset="0"/>
            </a:endParaRPr>
          </a:p>
        </p:txBody>
      </p:sp>
      <p:sp>
        <p:nvSpPr>
          <p:cNvPr id="7" name="AutoShape 2" descr="Datasets schema diagram">
            <a:extLst>
              <a:ext uri="{FF2B5EF4-FFF2-40B4-BE49-F238E27FC236}">
                <a16:creationId xmlns:a16="http://schemas.microsoft.com/office/drawing/2014/main" id="{20CA14A1-B6CE-C258-97C0-6C7F4DD877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43352C9-3C18-7618-C2B1-481BFC190AA6}"/>
              </a:ext>
            </a:extLst>
          </p:cNvPr>
          <p:cNvPicPr>
            <a:picLocks noChangeAspect="1"/>
          </p:cNvPicPr>
          <p:nvPr/>
        </p:nvPicPr>
        <p:blipFill>
          <a:blip r:embed="rId3"/>
          <a:stretch>
            <a:fillRect/>
          </a:stretch>
        </p:blipFill>
        <p:spPr>
          <a:xfrm>
            <a:off x="296636" y="1058891"/>
            <a:ext cx="11575815" cy="5569119"/>
          </a:xfrm>
          <a:prstGeom prst="rect">
            <a:avLst/>
          </a:prstGeom>
        </p:spPr>
      </p:pic>
      <p:sp>
        <p:nvSpPr>
          <p:cNvPr id="11" name="TextBox 10">
            <a:extLst>
              <a:ext uri="{FF2B5EF4-FFF2-40B4-BE49-F238E27FC236}">
                <a16:creationId xmlns:a16="http://schemas.microsoft.com/office/drawing/2014/main" id="{D1AFD179-D944-81E6-745C-50A332D1ECAB}"/>
              </a:ext>
            </a:extLst>
          </p:cNvPr>
          <p:cNvSpPr txBox="1"/>
          <p:nvPr/>
        </p:nvSpPr>
        <p:spPr>
          <a:xfrm>
            <a:off x="9183329" y="6275612"/>
            <a:ext cx="2689122" cy="369332"/>
          </a:xfrm>
          <a:prstGeom prst="rect">
            <a:avLst/>
          </a:prstGeom>
          <a:noFill/>
        </p:spPr>
        <p:txBody>
          <a:bodyPr wrap="square">
            <a:spAutoFit/>
          </a:bodyPr>
          <a:lstStyle/>
          <a:p>
            <a:r>
              <a:rPr lang="en-US" dirty="0">
                <a:effectLst/>
                <a:latin typeface="Calibri Light" panose="020F0302020204030204" pitchFamily="34" charset="0"/>
                <a:cs typeface="Calibri Light" panose="020F0302020204030204" pitchFamily="34" charset="0"/>
              </a:rPr>
              <a:t>datasets version: 16.39.0</a:t>
            </a:r>
          </a:p>
        </p:txBody>
      </p:sp>
      <p:sp>
        <p:nvSpPr>
          <p:cNvPr id="3" name="Slide Number Placeholder 2">
            <a:extLst>
              <a:ext uri="{FF2B5EF4-FFF2-40B4-BE49-F238E27FC236}">
                <a16:creationId xmlns:a16="http://schemas.microsoft.com/office/drawing/2014/main" id="{690FD2BD-DE04-7759-C7AF-EBF5AFBEC3C2}"/>
              </a:ext>
            </a:extLst>
          </p:cNvPr>
          <p:cNvSpPr>
            <a:spLocks noGrp="1"/>
          </p:cNvSpPr>
          <p:nvPr>
            <p:ph type="sldNum" sz="quarter" idx="12"/>
          </p:nvPr>
        </p:nvSpPr>
        <p:spPr/>
        <p:txBody>
          <a:bodyPr/>
          <a:lstStyle/>
          <a:p>
            <a:fld id="{96F592FA-1326-C146-9841-60E4C45BB5E0}" type="slidenum">
              <a:rPr lang="en-US" smtClean="0"/>
              <a:t>20</a:t>
            </a:fld>
            <a:endParaRPr lang="en-US"/>
          </a:p>
        </p:txBody>
      </p:sp>
    </p:spTree>
    <p:extLst>
      <p:ext uri="{BB962C8B-B14F-4D97-AF65-F5344CB8AC3E}">
        <p14:creationId xmlns:p14="http://schemas.microsoft.com/office/powerpoint/2010/main" val="361883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4179-AED4-829E-C416-00E71C9BF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E319B-1B8E-E49A-C536-0D61DDFF164F}"/>
              </a:ext>
            </a:extLst>
          </p:cNvPr>
          <p:cNvSpPr>
            <a:spLocks noGrp="1"/>
          </p:cNvSpPr>
          <p:nvPr>
            <p:ph type="title"/>
          </p:nvPr>
        </p:nvSpPr>
        <p:spPr>
          <a:xfrm>
            <a:off x="838200" y="491731"/>
            <a:ext cx="10515600" cy="736562"/>
          </a:xfrm>
        </p:spPr>
        <p:txBody>
          <a:bodyPr>
            <a:normAutofit/>
          </a:bodyPr>
          <a:lstStyle/>
          <a:p>
            <a:r>
              <a:rPr lang="en-US" sz="3600" dirty="0">
                <a:latin typeface="Calibri" panose="020F0502020204030204" pitchFamily="34" charset="0"/>
                <a:cs typeface="Calibri" panose="020F0502020204030204" pitchFamily="34" charset="0"/>
              </a:rPr>
              <a:t>Installation of datasets</a:t>
            </a:r>
          </a:p>
        </p:txBody>
      </p:sp>
      <p:sp>
        <p:nvSpPr>
          <p:cNvPr id="4" name="TextBox 3">
            <a:extLst>
              <a:ext uri="{FF2B5EF4-FFF2-40B4-BE49-F238E27FC236}">
                <a16:creationId xmlns:a16="http://schemas.microsoft.com/office/drawing/2014/main" id="{F6A02BCD-BBB5-D71A-D062-468D06D89779}"/>
              </a:ext>
            </a:extLst>
          </p:cNvPr>
          <p:cNvSpPr txBox="1"/>
          <p:nvPr/>
        </p:nvSpPr>
        <p:spPr>
          <a:xfrm>
            <a:off x="982132" y="1629398"/>
            <a:ext cx="3187219" cy="523220"/>
          </a:xfrm>
          <a:prstGeom prst="rect">
            <a:avLst/>
          </a:prstGeom>
          <a:noFill/>
        </p:spPr>
        <p:txBody>
          <a:bodyPr wrap="none" rtlCol="0">
            <a:spAutoFit/>
          </a:bodyPr>
          <a:lstStyle/>
          <a:p>
            <a:r>
              <a:rPr lang="en-US" sz="2800" dirty="0">
                <a:solidFill>
                  <a:schemeClr val="tx2">
                    <a:lumMod val="75000"/>
                    <a:lumOff val="25000"/>
                  </a:schemeClr>
                </a:solidFill>
              </a:rPr>
              <a:t>Download datasets</a:t>
            </a:r>
          </a:p>
        </p:txBody>
      </p:sp>
      <p:sp>
        <p:nvSpPr>
          <p:cNvPr id="5" name="TextBox 4">
            <a:extLst>
              <a:ext uri="{FF2B5EF4-FFF2-40B4-BE49-F238E27FC236}">
                <a16:creationId xmlns:a16="http://schemas.microsoft.com/office/drawing/2014/main" id="{295318E3-3EED-A9BD-CFD6-37AC007ED1E0}"/>
              </a:ext>
            </a:extLst>
          </p:cNvPr>
          <p:cNvSpPr txBox="1"/>
          <p:nvPr/>
        </p:nvSpPr>
        <p:spPr>
          <a:xfrm>
            <a:off x="982132" y="2218267"/>
            <a:ext cx="9698489" cy="2677656"/>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3"/>
              </a:rPr>
              <a:t>https://ftp.ncbi.nlm.nih.gov/pub/datasets/command-line/v2/linux-amd64/datasets</a:t>
            </a:r>
            <a:endParaRPr lang="en-US" sz="1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a+rx</a:t>
            </a:r>
            <a:r>
              <a:rPr lang="en-US" sz="2400" dirty="0">
                <a:latin typeface="Courier New" panose="02070309020205020404" pitchFamily="49" charset="0"/>
                <a:cs typeface="Courier New" panose="02070309020205020404" pitchFamily="49" charset="0"/>
              </a:rPr>
              <a:t> datasets</a:t>
            </a:r>
          </a:p>
          <a:p>
            <a:r>
              <a:rPr lang="en-US" sz="2400" dirty="0">
                <a:latin typeface="Courier New" panose="02070309020205020404" pitchFamily="49" charset="0"/>
                <a:cs typeface="Courier New" panose="02070309020205020404" pitchFamily="49" charset="0"/>
              </a:rPr>
              <a:t>./datasets</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wget</a:t>
            </a:r>
            <a:r>
              <a:rPr lang="en-US" sz="2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4"/>
              </a:rPr>
              <a:t>https://ftp.ncbi.nlm.nih.gov/pub/datasets/command-line/v2/linux-amd64/dataformat</a:t>
            </a:r>
            <a:endParaRPr lang="en-US" sz="1400" dirty="0">
              <a:latin typeface="Courier New" panose="02070309020205020404" pitchFamily="49" charset="0"/>
              <a:cs typeface="Courier New" panose="02070309020205020404" pitchFamily="49" charset="0"/>
            </a:endParaRPr>
          </a:p>
          <a:p>
            <a:pPr lvl="0"/>
            <a:r>
              <a:rPr lang="en-US" sz="2400" dirty="0" err="1">
                <a:solidFill>
                  <a:prstClr val="black"/>
                </a:solidFill>
                <a:latin typeface="Courier New" panose="02070309020205020404" pitchFamily="49" charset="0"/>
                <a:cs typeface="Courier New" panose="02070309020205020404" pitchFamily="49" charset="0"/>
              </a:rPr>
              <a:t>chmod</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a+rx</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a:p>
            <a:pPr lvl="0"/>
            <a:r>
              <a:rPr lang="en-US" sz="2400" dirty="0">
                <a:solidFill>
                  <a:prstClr val="black"/>
                </a:solidFill>
                <a:latin typeface="Courier New" panose="02070309020205020404" pitchFamily="49" charset="0"/>
                <a:cs typeface="Courier New" panose="02070309020205020404" pitchFamily="49" charset="0"/>
              </a:rPr>
              <a:t>./</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B66098C0-CA4A-A651-3037-5FFDCA10F7C5}"/>
              </a:ext>
            </a:extLst>
          </p:cNvPr>
          <p:cNvSpPr>
            <a:spLocks noGrp="1"/>
          </p:cNvSpPr>
          <p:nvPr>
            <p:ph type="sldNum" sz="quarter" idx="12"/>
          </p:nvPr>
        </p:nvSpPr>
        <p:spPr/>
        <p:txBody>
          <a:bodyPr/>
          <a:lstStyle/>
          <a:p>
            <a:fld id="{96F592FA-1326-C146-9841-60E4C45BB5E0}" type="slidenum">
              <a:rPr lang="en-US" smtClean="0"/>
              <a:t>21</a:t>
            </a:fld>
            <a:endParaRPr lang="en-US"/>
          </a:p>
        </p:txBody>
      </p:sp>
    </p:spTree>
    <p:extLst>
      <p:ext uri="{BB962C8B-B14F-4D97-AF65-F5344CB8AC3E}">
        <p14:creationId xmlns:p14="http://schemas.microsoft.com/office/powerpoint/2010/main" val="1391020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BADF1-9242-11C1-6613-796935AD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486D6-E26A-E600-AC74-354D7A5EF0E4}"/>
              </a:ext>
            </a:extLst>
          </p:cNvPr>
          <p:cNvSpPr>
            <a:spLocks noGrp="1"/>
          </p:cNvSpPr>
          <p:nvPr>
            <p:ph type="title"/>
          </p:nvPr>
        </p:nvSpPr>
        <p:spPr>
          <a:xfrm>
            <a:off x="793955" y="233377"/>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 (I)</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6E68F8-685A-059D-DA3A-813BE3A93E6F}"/>
              </a:ext>
            </a:extLst>
          </p:cNvPr>
          <p:cNvSpPr>
            <a:spLocks noGrp="1"/>
          </p:cNvSpPr>
          <p:nvPr>
            <p:ph idx="1"/>
          </p:nvPr>
        </p:nvSpPr>
        <p:spPr>
          <a:xfrm>
            <a:off x="907025" y="2990646"/>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a particular genome</a:t>
            </a:r>
            <a:endPar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EA1E274D-F27C-A194-9887-12DA4ED6BB3F}"/>
              </a:ext>
            </a:extLst>
          </p:cNvPr>
          <p:cNvSpPr txBox="1"/>
          <p:nvPr/>
        </p:nvSpPr>
        <p:spPr>
          <a:xfrm>
            <a:off x="907024" y="3462395"/>
            <a:ext cx="9746973" cy="1200329"/>
          </a:xfrm>
          <a:prstGeom prst="rect">
            <a:avLst/>
          </a:prstGeom>
          <a:noFill/>
        </p:spPr>
        <p:txBody>
          <a:bodyPr wrap="squar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genome taxon "Sorghum bicolor"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--reference --include </a:t>
            </a:r>
            <a:r>
              <a:rPr lang="en-US" sz="2400" b="0" i="0" dirty="0" err="1">
                <a:solidFill>
                  <a:srgbClr val="222222"/>
                </a:solidFill>
                <a:effectLst/>
                <a:latin typeface="Courier New" panose="02070309020205020404" pitchFamily="49" charset="0"/>
                <a:cs typeface="Courier New" panose="02070309020205020404" pitchFamily="49" charset="0"/>
              </a:rPr>
              <a:t>genome,rna,cds,protein</a:t>
            </a:r>
            <a:r>
              <a:rPr lang="en-US" sz="2400" b="0" i="0" dirty="0">
                <a:solidFill>
                  <a:srgbClr val="222222"/>
                </a:solidFill>
                <a:effectLst/>
                <a:latin typeface="Courier New" panose="02070309020205020404" pitchFamily="49" charset="0"/>
                <a:cs typeface="Courier New" panose="02070309020205020404" pitchFamily="49" charset="0"/>
              </a:rPr>
              <a:t>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--filename BTx623.zip</a:t>
            </a:r>
          </a:p>
        </p:txBody>
      </p:sp>
      <p:sp>
        <p:nvSpPr>
          <p:cNvPr id="6" name="Content Placeholder 2">
            <a:extLst>
              <a:ext uri="{FF2B5EF4-FFF2-40B4-BE49-F238E27FC236}">
                <a16:creationId xmlns:a16="http://schemas.microsoft.com/office/drawing/2014/main" id="{06AD8406-3BB7-09BD-978E-28F09A02DE83}"/>
              </a:ext>
            </a:extLst>
          </p:cNvPr>
          <p:cNvSpPr txBox="1">
            <a:spLocks/>
          </p:cNvSpPr>
          <p:nvPr/>
        </p:nvSpPr>
        <p:spPr>
          <a:xfrm>
            <a:off x="907025" y="137788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check the information of a reference genome for sorghum</a:t>
            </a:r>
          </a:p>
        </p:txBody>
      </p:sp>
      <p:sp>
        <p:nvSpPr>
          <p:cNvPr id="7" name="TextBox 6">
            <a:extLst>
              <a:ext uri="{FF2B5EF4-FFF2-40B4-BE49-F238E27FC236}">
                <a16:creationId xmlns:a16="http://schemas.microsoft.com/office/drawing/2014/main" id="{2197E8A1-D1F1-D57B-7DB9-EB7712638D3C}"/>
              </a:ext>
            </a:extLst>
          </p:cNvPr>
          <p:cNvSpPr txBox="1"/>
          <p:nvPr/>
        </p:nvSpPr>
        <p:spPr>
          <a:xfrm>
            <a:off x="907025" y="1925078"/>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summary genome taxon "Sorghum Bicolor" --reference</a:t>
            </a:r>
          </a:p>
        </p:txBody>
      </p:sp>
      <p:sp>
        <p:nvSpPr>
          <p:cNvPr id="4" name="TextBox 3">
            <a:extLst>
              <a:ext uri="{FF2B5EF4-FFF2-40B4-BE49-F238E27FC236}">
                <a16:creationId xmlns:a16="http://schemas.microsoft.com/office/drawing/2014/main" id="{F92F1C39-F30C-B872-47B8-A32BEF2F8041}"/>
              </a:ext>
            </a:extLst>
          </p:cNvPr>
          <p:cNvSpPr txBox="1"/>
          <p:nvPr/>
        </p:nvSpPr>
        <p:spPr>
          <a:xfrm>
            <a:off x="907024" y="5018838"/>
            <a:ext cx="7081065" cy="1323439"/>
          </a:xfrm>
          <a:prstGeom prst="rect">
            <a:avLst/>
          </a:prstGeom>
          <a:noFill/>
        </p:spPr>
        <p:txBody>
          <a:bodyPr wrap="square" rtlCol="0">
            <a:spAutoFit/>
          </a:bodyPr>
          <a:lstStyle/>
          <a:p>
            <a:r>
              <a:rPr lang="en-US" sz="2000" dirty="0" err="1">
                <a:effectLst/>
                <a:highlight>
                  <a:srgbClr val="C0C0C0"/>
                </a:highlight>
                <a:latin typeface="Calibri Light" panose="020F0302020204030204" pitchFamily="34" charset="0"/>
                <a:cs typeface="Calibri Light" panose="020F0302020204030204" pitchFamily="34" charset="0"/>
              </a:rPr>
              <a:t>cds_from_genomic.fna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a:effectLst/>
                <a:highlight>
                  <a:srgbClr val="C0C0C0"/>
                </a:highlight>
                <a:latin typeface="Calibri Light" panose="020F0302020204030204" pitchFamily="34" charset="0"/>
                <a:cs typeface="Calibri Light" panose="020F0302020204030204" pitchFamily="34" charset="0"/>
              </a:rPr>
              <a:t>GCF_000003195.3_Sorghum_bicolor_NCBIv3_genomic.fna</a:t>
            </a:r>
          </a:p>
          <a:p>
            <a:r>
              <a:rPr lang="en-US" sz="2000" dirty="0" err="1">
                <a:effectLst/>
                <a:highlight>
                  <a:srgbClr val="C0C0C0"/>
                </a:highlight>
                <a:latin typeface="Calibri Light" panose="020F0302020204030204" pitchFamily="34" charset="0"/>
                <a:cs typeface="Calibri Light" panose="020F0302020204030204" pitchFamily="34" charset="0"/>
              </a:rPr>
              <a:t>protein.faa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p:txBody>
      </p:sp>
      <p:sp>
        <p:nvSpPr>
          <p:cNvPr id="8" name="Slide Number Placeholder 7">
            <a:extLst>
              <a:ext uri="{FF2B5EF4-FFF2-40B4-BE49-F238E27FC236}">
                <a16:creationId xmlns:a16="http://schemas.microsoft.com/office/drawing/2014/main" id="{C4455179-7290-15B3-63A3-BDDE4EDC583A}"/>
              </a:ext>
            </a:extLst>
          </p:cNvPr>
          <p:cNvSpPr>
            <a:spLocks noGrp="1"/>
          </p:cNvSpPr>
          <p:nvPr>
            <p:ph type="sldNum" sz="quarter" idx="12"/>
          </p:nvPr>
        </p:nvSpPr>
        <p:spPr/>
        <p:txBody>
          <a:bodyPr/>
          <a:lstStyle/>
          <a:p>
            <a:fld id="{96F592FA-1326-C146-9841-60E4C45BB5E0}" type="slidenum">
              <a:rPr lang="en-US" smtClean="0"/>
              <a:t>22</a:t>
            </a:fld>
            <a:endParaRPr lang="en-US"/>
          </a:p>
        </p:txBody>
      </p:sp>
    </p:spTree>
    <p:extLst>
      <p:ext uri="{BB962C8B-B14F-4D97-AF65-F5344CB8AC3E}">
        <p14:creationId xmlns:p14="http://schemas.microsoft.com/office/powerpoint/2010/main" val="196640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E3414-7DE4-EAD0-98E8-6F11235C0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2CAD7-169E-3E50-2C55-8CB421846AF2}"/>
              </a:ext>
            </a:extLst>
          </p:cNvPr>
          <p:cNvSpPr>
            <a:spLocks noGrp="1"/>
          </p:cNvSpPr>
          <p:nvPr>
            <p:ph type="title"/>
          </p:nvPr>
        </p:nvSpPr>
        <p:spPr>
          <a:xfrm>
            <a:off x="785489" y="326510"/>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 (II)</a:t>
            </a:r>
            <a:endParaRPr lang="en-US" sz="3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35EDCF-6CB0-3B9E-2DFB-5025E3176ED7}"/>
              </a:ext>
            </a:extLst>
          </p:cNvPr>
          <p:cNvSpPr txBox="1"/>
          <p:nvPr/>
        </p:nvSpPr>
        <p:spPr>
          <a:xfrm>
            <a:off x="565479" y="2409567"/>
            <a:ext cx="11491053" cy="1938992"/>
          </a:xfrm>
          <a:prstGeom prst="rect">
            <a:avLst/>
          </a:prstGeom>
          <a:noFill/>
        </p:spPr>
        <p:txBody>
          <a:bodyPr wrap="squar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dirty="0"/>
              <a:t>datasets summary genome taxon "</a:t>
            </a:r>
            <a:r>
              <a:rPr lang="en-US" dirty="0" err="1"/>
              <a:t>Zea</a:t>
            </a:r>
            <a:r>
              <a:rPr lang="en-US" dirty="0"/>
              <a:t> mays" \</a:t>
            </a:r>
          </a:p>
          <a:p>
            <a:r>
              <a:rPr lang="en-US" dirty="0"/>
              <a:t>    --released-after 01/01/2024 \</a:t>
            </a:r>
          </a:p>
          <a:p>
            <a:r>
              <a:rPr lang="en-US" dirty="0"/>
              <a:t>    --as-</a:t>
            </a:r>
            <a:r>
              <a:rPr lang="en-US" dirty="0" err="1"/>
              <a:t>json</a:t>
            </a:r>
            <a:r>
              <a:rPr lang="en-US" dirty="0"/>
              <a:t>-lines | \</a:t>
            </a:r>
          </a:p>
          <a:p>
            <a:r>
              <a:rPr lang="en-US" dirty="0"/>
              <a:t>    </a:t>
            </a:r>
            <a:r>
              <a:rPr lang="en-US" dirty="0" err="1"/>
              <a:t>dataformat</a:t>
            </a:r>
            <a:r>
              <a:rPr lang="en-US" dirty="0"/>
              <a:t> </a:t>
            </a:r>
            <a:r>
              <a:rPr lang="en-US" dirty="0" err="1"/>
              <a:t>tsv</a:t>
            </a:r>
            <a:r>
              <a:rPr lang="en-US" dirty="0"/>
              <a:t> genome \</a:t>
            </a:r>
          </a:p>
          <a:p>
            <a:r>
              <a:rPr lang="en-US" dirty="0"/>
              <a:t>    --fields </a:t>
            </a:r>
            <a:r>
              <a:rPr lang="en-US" sz="1600" dirty="0"/>
              <a:t>assminfo-assembly-method,assminfo-level,organism-infraspecific-cultivar</a:t>
            </a:r>
          </a:p>
        </p:txBody>
      </p:sp>
      <p:sp>
        <p:nvSpPr>
          <p:cNvPr id="11" name="Content Placeholder 2">
            <a:extLst>
              <a:ext uri="{FF2B5EF4-FFF2-40B4-BE49-F238E27FC236}">
                <a16:creationId xmlns:a16="http://schemas.microsoft.com/office/drawing/2014/main" id="{E318729F-759E-DEF0-3E30-8E125A06B365}"/>
              </a:ext>
            </a:extLst>
          </p:cNvPr>
          <p:cNvSpPr txBox="1">
            <a:spLocks/>
          </p:cNvSpPr>
          <p:nvPr/>
        </p:nvSpPr>
        <p:spPr>
          <a:xfrm>
            <a:off x="565480" y="1735834"/>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check genomes submitted from 1/1/2024 for </a:t>
            </a:r>
            <a:r>
              <a:rPr lang="en-US" i="1" dirty="0" err="1">
                <a:solidFill>
                  <a:schemeClr val="tx2">
                    <a:lumMod val="75000"/>
                    <a:lumOff val="25000"/>
                  </a:schemeClr>
                </a:solidFill>
              </a:rPr>
              <a:t>Zea</a:t>
            </a:r>
            <a:r>
              <a:rPr lang="en-US" i="1" dirty="0">
                <a:solidFill>
                  <a:schemeClr val="tx2">
                    <a:lumMod val="75000"/>
                    <a:lumOff val="25000"/>
                  </a:schemeClr>
                </a:solidFill>
              </a:rPr>
              <a:t> mays</a:t>
            </a:r>
          </a:p>
        </p:txBody>
      </p:sp>
      <p:sp>
        <p:nvSpPr>
          <p:cNvPr id="3" name="Slide Number Placeholder 2">
            <a:extLst>
              <a:ext uri="{FF2B5EF4-FFF2-40B4-BE49-F238E27FC236}">
                <a16:creationId xmlns:a16="http://schemas.microsoft.com/office/drawing/2014/main" id="{41900B9C-07FD-1C1F-6C0C-4C3A7FC8CCE3}"/>
              </a:ext>
            </a:extLst>
          </p:cNvPr>
          <p:cNvSpPr>
            <a:spLocks noGrp="1"/>
          </p:cNvSpPr>
          <p:nvPr>
            <p:ph type="sldNum" sz="quarter" idx="12"/>
          </p:nvPr>
        </p:nvSpPr>
        <p:spPr/>
        <p:txBody>
          <a:bodyPr/>
          <a:lstStyle/>
          <a:p>
            <a:fld id="{96F592FA-1326-C146-9841-60E4C45BB5E0}" type="slidenum">
              <a:rPr lang="en-US" smtClean="0"/>
              <a:t>23</a:t>
            </a:fld>
            <a:endParaRPr lang="en-US"/>
          </a:p>
        </p:txBody>
      </p:sp>
    </p:spTree>
    <p:extLst>
      <p:ext uri="{BB962C8B-B14F-4D97-AF65-F5344CB8AC3E}">
        <p14:creationId xmlns:p14="http://schemas.microsoft.com/office/powerpoint/2010/main" val="118000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828AC-4F32-C3B9-F6D0-3218FF6B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87057-CB4D-8904-C431-BEEE2337350B}"/>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 for </a:t>
            </a:r>
            <a:r>
              <a:rPr lang="en-US" sz="3600" b="1" dirty="0">
                <a:solidFill>
                  <a:schemeClr val="accent2">
                    <a:lumMod val="50000"/>
                  </a:schemeClr>
                </a:solidFill>
                <a:latin typeface="Calibri" panose="020F0502020204030204" pitchFamily="34" charset="0"/>
                <a:cs typeface="Calibri" panose="020F0502020204030204" pitchFamily="34" charset="0"/>
              </a:rPr>
              <a:t>gene</a:t>
            </a:r>
            <a:r>
              <a:rPr lang="en-US" sz="3600" dirty="0">
                <a:latin typeface="Calibri" panose="020F0502020204030204" pitchFamily="34" charset="0"/>
                <a:cs typeface="Calibri" panose="020F0502020204030204" pitchFamily="34" charset="0"/>
              </a:rPr>
              <a:t> data (I)</a:t>
            </a:r>
          </a:p>
        </p:txBody>
      </p:sp>
      <p:sp>
        <p:nvSpPr>
          <p:cNvPr id="3" name="Content Placeholder 2">
            <a:extLst>
              <a:ext uri="{FF2B5EF4-FFF2-40B4-BE49-F238E27FC236}">
                <a16:creationId xmlns:a16="http://schemas.microsoft.com/office/drawing/2014/main" id="{1C68482C-C400-AE75-2750-DFC6F52F31AA}"/>
              </a:ext>
            </a:extLst>
          </p:cNvPr>
          <p:cNvSpPr>
            <a:spLocks noGrp="1"/>
          </p:cNvSpPr>
          <p:nvPr>
            <p:ph idx="1"/>
          </p:nvPr>
        </p:nvSpPr>
        <p:spPr>
          <a:xfrm>
            <a:off x="907025" y="2470721"/>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all human genes.</a:t>
            </a:r>
          </a:p>
        </p:txBody>
      </p:sp>
      <p:sp>
        <p:nvSpPr>
          <p:cNvPr id="5" name="TextBox 4">
            <a:extLst>
              <a:ext uri="{FF2B5EF4-FFF2-40B4-BE49-F238E27FC236}">
                <a16:creationId xmlns:a16="http://schemas.microsoft.com/office/drawing/2014/main" id="{3775AFA2-4A40-8355-F0A6-D62CA8283060}"/>
              </a:ext>
            </a:extLst>
          </p:cNvPr>
          <p:cNvSpPr txBox="1"/>
          <p:nvPr/>
        </p:nvSpPr>
        <p:spPr>
          <a:xfrm>
            <a:off x="907025" y="2904088"/>
            <a:ext cx="6452407"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taxon human</a:t>
            </a:r>
          </a:p>
        </p:txBody>
      </p:sp>
      <p:sp>
        <p:nvSpPr>
          <p:cNvPr id="6" name="Content Placeholder 2">
            <a:extLst>
              <a:ext uri="{FF2B5EF4-FFF2-40B4-BE49-F238E27FC236}">
                <a16:creationId xmlns:a16="http://schemas.microsoft.com/office/drawing/2014/main" id="{ABCFBE43-A45C-948C-7DC2-0A5E6083B208}"/>
              </a:ext>
            </a:extLst>
          </p:cNvPr>
          <p:cNvSpPr txBox="1">
            <a:spLocks/>
          </p:cNvSpPr>
          <p:nvPr/>
        </p:nvSpPr>
        <p:spPr>
          <a:xfrm>
            <a:off x="907025" y="1275735"/>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download gene data by </a:t>
            </a:r>
            <a:r>
              <a:rPr lang="en-US" sz="2400" dirty="0" err="1">
                <a:solidFill>
                  <a:schemeClr val="tx2">
                    <a:lumMod val="75000"/>
                    <a:lumOff val="25000"/>
                  </a:schemeClr>
                </a:solidFill>
                <a:latin typeface="Calibri Light" panose="020F0302020204030204" pitchFamily="34" charset="0"/>
                <a:cs typeface="Calibri Light" panose="020F0302020204030204" pitchFamily="34" charset="0"/>
              </a:rPr>
              <a:t>RefSeq</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nucleotide or protein accessions</a:t>
            </a:r>
          </a:p>
        </p:txBody>
      </p:sp>
      <p:sp>
        <p:nvSpPr>
          <p:cNvPr id="7" name="TextBox 6">
            <a:extLst>
              <a:ext uri="{FF2B5EF4-FFF2-40B4-BE49-F238E27FC236}">
                <a16:creationId xmlns:a16="http://schemas.microsoft.com/office/drawing/2014/main" id="{D19F8F7D-D218-DD27-0E82-8D18D12CEC1B}"/>
              </a:ext>
            </a:extLst>
          </p:cNvPr>
          <p:cNvSpPr txBox="1"/>
          <p:nvPr/>
        </p:nvSpPr>
        <p:spPr>
          <a:xfrm>
            <a:off x="907025" y="1787786"/>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accession NM_020107.5 NP_001334352.2</a:t>
            </a:r>
          </a:p>
        </p:txBody>
      </p:sp>
      <p:sp>
        <p:nvSpPr>
          <p:cNvPr id="9" name="TextBox 8">
            <a:extLst>
              <a:ext uri="{FF2B5EF4-FFF2-40B4-BE49-F238E27FC236}">
                <a16:creationId xmlns:a16="http://schemas.microsoft.com/office/drawing/2014/main" id="{B5436303-F388-4B92-4336-9D0A435C4C36}"/>
              </a:ext>
            </a:extLst>
          </p:cNvPr>
          <p:cNvSpPr txBox="1"/>
          <p:nvPr/>
        </p:nvSpPr>
        <p:spPr>
          <a:xfrm>
            <a:off x="907025" y="4157797"/>
            <a:ext cx="10033516" cy="1015663"/>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sz="2000" dirty="0"/>
              <a:t>datasets download gene </a:t>
            </a:r>
            <a:r>
              <a:rPr lang="en-US" sz="2000" b="1" dirty="0">
                <a:solidFill>
                  <a:schemeClr val="accent2">
                    <a:lumMod val="50000"/>
                  </a:schemeClr>
                </a:solidFill>
              </a:rPr>
              <a:t>gene-id</a:t>
            </a:r>
            <a:r>
              <a:rPr lang="en-US" sz="2000" dirty="0"/>
              <a:t> 59272 --ortholog mammals</a:t>
            </a:r>
          </a:p>
          <a:p>
            <a:r>
              <a:rPr lang="en-US" sz="2000" dirty="0"/>
              <a:t>datasets download gene </a:t>
            </a:r>
            <a:r>
              <a:rPr lang="en-US" sz="2000" b="1" dirty="0">
                <a:solidFill>
                  <a:schemeClr val="accent2">
                    <a:lumMod val="50000"/>
                  </a:schemeClr>
                </a:solidFill>
              </a:rPr>
              <a:t>symbol</a:t>
            </a:r>
            <a:r>
              <a:rPr lang="en-US" sz="2000" dirty="0"/>
              <a:t> </a:t>
            </a:r>
            <a:r>
              <a:rPr lang="en-US" sz="2000" dirty="0" err="1"/>
              <a:t>cftr</a:t>
            </a:r>
            <a:r>
              <a:rPr lang="en-US" sz="2000" dirty="0"/>
              <a:t> --ortholog all</a:t>
            </a:r>
          </a:p>
          <a:p>
            <a:r>
              <a:rPr lang="en-US" sz="2000" dirty="0"/>
              <a:t>datasets download gene </a:t>
            </a:r>
            <a:r>
              <a:rPr lang="en-US" sz="2000" b="1" dirty="0">
                <a:solidFill>
                  <a:schemeClr val="accent2">
                    <a:lumMod val="50000"/>
                  </a:schemeClr>
                </a:solidFill>
              </a:rPr>
              <a:t>accession</a:t>
            </a:r>
            <a:r>
              <a:rPr lang="en-US" sz="2000" dirty="0"/>
              <a:t> NM_000492.4 --ortholog primates</a:t>
            </a:r>
          </a:p>
        </p:txBody>
      </p:sp>
      <p:sp>
        <p:nvSpPr>
          <p:cNvPr id="11" name="Content Placeholder 2">
            <a:extLst>
              <a:ext uri="{FF2B5EF4-FFF2-40B4-BE49-F238E27FC236}">
                <a16:creationId xmlns:a16="http://schemas.microsoft.com/office/drawing/2014/main" id="{C574AED6-3C32-CA78-51FE-EF53AD3DDF43}"/>
              </a:ext>
            </a:extLst>
          </p:cNvPr>
          <p:cNvSpPr txBox="1">
            <a:spLocks/>
          </p:cNvSpPr>
          <p:nvPr/>
        </p:nvSpPr>
        <p:spPr>
          <a:xfrm>
            <a:off x="907025" y="3702311"/>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
        <p:nvSpPr>
          <p:cNvPr id="12" name="TextBox 11">
            <a:extLst>
              <a:ext uri="{FF2B5EF4-FFF2-40B4-BE49-F238E27FC236}">
                <a16:creationId xmlns:a16="http://schemas.microsoft.com/office/drawing/2014/main" id="{4F52DF9E-5586-00D9-F347-6754CE3DDABC}"/>
              </a:ext>
            </a:extLst>
          </p:cNvPr>
          <p:cNvSpPr txBox="1"/>
          <p:nvPr/>
        </p:nvSpPr>
        <p:spPr>
          <a:xfrm>
            <a:off x="907025" y="5184658"/>
            <a:ext cx="8819536" cy="1323439"/>
          </a:xfrm>
          <a:prstGeom prst="rect">
            <a:avLst/>
          </a:prstGeom>
          <a:noFill/>
        </p:spPr>
        <p:txBody>
          <a:bodyPr wrap="square" rtlCol="0">
            <a:spAutoFit/>
          </a:bodyPr>
          <a:lstStyle/>
          <a:p>
            <a:r>
              <a:rPr lang="en-US" sz="2000" dirty="0">
                <a:highlight>
                  <a:srgbClr val="C0C0C0"/>
                </a:highlight>
                <a:latin typeface="Calibri Light" panose="020F0302020204030204" pitchFamily="34" charset="0"/>
                <a:cs typeface="Calibri Light" panose="020F0302020204030204" pitchFamily="34" charset="0"/>
              </a:rPr>
              <a:t>Default output: </a:t>
            </a:r>
            <a:r>
              <a:rPr lang="en-US" sz="2000" dirty="0" err="1">
                <a:highlight>
                  <a:srgbClr val="C0C0C0"/>
                </a:highlight>
                <a:latin typeface="Calibri Light" panose="020F0302020204030204" pitchFamily="34" charset="0"/>
                <a:cs typeface="Calibri Light" panose="020F0302020204030204" pitchFamily="34" charset="0"/>
              </a:rPr>
              <a:t>ncbi_dataset.zip</a:t>
            </a:r>
            <a:r>
              <a:rPr lang="en-US" sz="2000" dirty="0">
                <a:highlight>
                  <a:srgbClr val="C0C0C0"/>
                </a:highlight>
                <a:latin typeface="Calibri Light" panose="020F0302020204030204" pitchFamily="34" charset="0"/>
                <a:cs typeface="Calibri Light" panose="020F0302020204030204" pitchFamily="34" charset="0"/>
              </a:rPr>
              <a:t>, including:</a:t>
            </a:r>
          </a:p>
          <a:p>
            <a:pPr indent="461963"/>
            <a:r>
              <a:rPr lang="en-US" sz="2000" dirty="0" err="1">
                <a:effectLst/>
                <a:highlight>
                  <a:srgbClr val="C0C0C0"/>
                </a:highlight>
                <a:latin typeface="Calibri Light" panose="020F0302020204030204" pitchFamily="34" charset="0"/>
                <a:cs typeface="Calibri Light" panose="020F0302020204030204" pitchFamily="34" charset="0"/>
              </a:rPr>
              <a:t>protein.faa</a:t>
            </a:r>
            <a:r>
              <a:rPr lang="en-US" sz="2000" dirty="0">
                <a:highlight>
                  <a:srgbClr val="C0C0C0"/>
                </a:highlight>
                <a:latin typeface="Calibri Light" panose="020F0302020204030204" pitchFamily="34" charset="0"/>
                <a:cs typeface="Calibri Light" panose="020F0302020204030204" pitchFamily="34" charset="0"/>
              </a:rPr>
              <a:t>,</a:t>
            </a:r>
          </a:p>
          <a:p>
            <a:pPr indent="461963"/>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a:p>
            <a:pPr indent="461963"/>
            <a:r>
              <a:rPr lang="en-US" sz="2000" dirty="0">
                <a:effectLst/>
                <a:highlight>
                  <a:srgbClr val="C0C0C0"/>
                </a:highlight>
                <a:latin typeface="Calibri Light" panose="020F0302020204030204" pitchFamily="34" charset="0"/>
                <a:cs typeface="Calibri Light" panose="020F0302020204030204" pitchFamily="34" charset="0"/>
              </a:rPr>
              <a:t>other files</a:t>
            </a:r>
          </a:p>
        </p:txBody>
      </p:sp>
      <p:sp>
        <p:nvSpPr>
          <p:cNvPr id="4" name="Slide Number Placeholder 3">
            <a:extLst>
              <a:ext uri="{FF2B5EF4-FFF2-40B4-BE49-F238E27FC236}">
                <a16:creationId xmlns:a16="http://schemas.microsoft.com/office/drawing/2014/main" id="{F7C43DC7-B90D-45F5-BD25-D85A824B8E24}"/>
              </a:ext>
            </a:extLst>
          </p:cNvPr>
          <p:cNvSpPr>
            <a:spLocks noGrp="1"/>
          </p:cNvSpPr>
          <p:nvPr>
            <p:ph type="sldNum" sz="quarter" idx="12"/>
          </p:nvPr>
        </p:nvSpPr>
        <p:spPr/>
        <p:txBody>
          <a:bodyPr/>
          <a:lstStyle/>
          <a:p>
            <a:fld id="{96F592FA-1326-C146-9841-60E4C45BB5E0}" type="slidenum">
              <a:rPr lang="en-US" smtClean="0"/>
              <a:t>24</a:t>
            </a:fld>
            <a:endParaRPr lang="en-US"/>
          </a:p>
        </p:txBody>
      </p:sp>
    </p:spTree>
    <p:extLst>
      <p:ext uri="{BB962C8B-B14F-4D97-AF65-F5344CB8AC3E}">
        <p14:creationId xmlns:p14="http://schemas.microsoft.com/office/powerpoint/2010/main" val="245317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FFB95-2511-CA9F-96D9-A2F386DC7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12F99-85B3-CCCE-5D8B-18358E3B0079}"/>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Output example</a:t>
            </a:r>
          </a:p>
        </p:txBody>
      </p:sp>
      <p:sp>
        <p:nvSpPr>
          <p:cNvPr id="9" name="TextBox 8">
            <a:extLst>
              <a:ext uri="{FF2B5EF4-FFF2-40B4-BE49-F238E27FC236}">
                <a16:creationId xmlns:a16="http://schemas.microsoft.com/office/drawing/2014/main" id="{1EFDB209-8072-68F3-1D02-133EBD705252}"/>
              </a:ext>
            </a:extLst>
          </p:cNvPr>
          <p:cNvSpPr txBox="1"/>
          <p:nvPr/>
        </p:nvSpPr>
        <p:spPr>
          <a:xfrm>
            <a:off x="907025" y="1880266"/>
            <a:ext cx="10323660" cy="461665"/>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dirty="0"/>
              <a:t>datasets download gene gene-id 59272 --ortholog mammals</a:t>
            </a:r>
          </a:p>
        </p:txBody>
      </p:sp>
      <p:sp>
        <p:nvSpPr>
          <p:cNvPr id="11" name="Content Placeholder 2">
            <a:extLst>
              <a:ext uri="{FF2B5EF4-FFF2-40B4-BE49-F238E27FC236}">
                <a16:creationId xmlns:a16="http://schemas.microsoft.com/office/drawing/2014/main" id="{2037E264-E6D1-5C76-407B-19F5F8F14458}"/>
              </a:ext>
            </a:extLst>
          </p:cNvPr>
          <p:cNvSpPr txBox="1">
            <a:spLocks/>
          </p:cNvSpPr>
          <p:nvPr/>
        </p:nvSpPr>
        <p:spPr>
          <a:xfrm>
            <a:off x="907025" y="1375867"/>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
        <p:nvSpPr>
          <p:cNvPr id="12" name="TextBox 11">
            <a:extLst>
              <a:ext uri="{FF2B5EF4-FFF2-40B4-BE49-F238E27FC236}">
                <a16:creationId xmlns:a16="http://schemas.microsoft.com/office/drawing/2014/main" id="{184BF956-AEAC-13C4-E2BD-416980F658C5}"/>
              </a:ext>
            </a:extLst>
          </p:cNvPr>
          <p:cNvSpPr txBox="1"/>
          <p:nvPr/>
        </p:nvSpPr>
        <p:spPr>
          <a:xfrm>
            <a:off x="907025" y="2721221"/>
            <a:ext cx="8819536" cy="461665"/>
          </a:xfrm>
          <a:prstGeom prst="rect">
            <a:avLst/>
          </a:prstGeom>
          <a:noFill/>
        </p:spPr>
        <p:txBody>
          <a:bodyPr wrap="square" rtlCol="0">
            <a:spAutoFit/>
          </a:bodyPr>
          <a:lstStyle/>
          <a:p>
            <a:r>
              <a:rPr lang="en-US" sz="2400" dirty="0" err="1">
                <a:effectLst/>
                <a:latin typeface="Calibri Light" panose="020F0302020204030204" pitchFamily="34" charset="0"/>
                <a:cs typeface="Calibri Light" panose="020F0302020204030204" pitchFamily="34" charset="0"/>
              </a:rPr>
              <a:t>protein.faa</a:t>
            </a:r>
            <a:r>
              <a:rPr lang="en-US" sz="2400" dirty="0">
                <a:effectLst/>
                <a:latin typeface="Calibri Light" panose="020F0302020204030204" pitchFamily="34" charset="0"/>
                <a:cs typeface="Calibri Light" panose="020F0302020204030204" pitchFamily="34" charset="0"/>
              </a:rPr>
              <a:t>: 419 protein sequences:</a:t>
            </a:r>
          </a:p>
        </p:txBody>
      </p:sp>
      <p:sp>
        <p:nvSpPr>
          <p:cNvPr id="8" name="TextBox 7">
            <a:extLst>
              <a:ext uri="{FF2B5EF4-FFF2-40B4-BE49-F238E27FC236}">
                <a16:creationId xmlns:a16="http://schemas.microsoft.com/office/drawing/2014/main" id="{B0266038-5D7C-DE44-A3F6-546E267EC03B}"/>
              </a:ext>
            </a:extLst>
          </p:cNvPr>
          <p:cNvSpPr txBox="1"/>
          <p:nvPr/>
        </p:nvSpPr>
        <p:spPr>
          <a:xfrm>
            <a:off x="957134" y="3301999"/>
            <a:ext cx="8548302" cy="2308324"/>
          </a:xfrm>
          <a:prstGeom prst="rect">
            <a:avLst/>
          </a:prstGeom>
          <a:noFill/>
        </p:spPr>
        <p:txBody>
          <a:bodyPr wrap="none" rtlCol="0">
            <a:spAutoFit/>
          </a:bodyPr>
          <a:lstStyle/>
          <a:p>
            <a:r>
              <a:rPr lang="en-US" dirty="0"/>
              <a:t>&gt;XP_025842512.1 ACE2 [organism=Vulpes vulpes] [</a:t>
            </a:r>
            <a:r>
              <a:rPr lang="en-US" dirty="0" err="1"/>
              <a:t>GeneID</a:t>
            </a:r>
            <a:r>
              <a:rPr lang="en-US" dirty="0"/>
              <a:t>=112910549]</a:t>
            </a:r>
          </a:p>
          <a:p>
            <a:r>
              <a:rPr lang="en-US" dirty="0"/>
              <a:t>&gt;XP_025842513.1 ACE2 [organism=Vulpes vulpes] [</a:t>
            </a:r>
            <a:r>
              <a:rPr lang="en-US" dirty="0" err="1"/>
              <a:t>GeneID</a:t>
            </a:r>
            <a:r>
              <a:rPr lang="en-US" dirty="0"/>
              <a:t>=112910549]</a:t>
            </a:r>
          </a:p>
          <a:p>
            <a:r>
              <a:rPr lang="en-US" dirty="0"/>
              <a:t>&gt;XP_021788732.1 ACE2 [organism=Papio </a:t>
            </a:r>
            <a:r>
              <a:rPr lang="en-US" dirty="0" err="1"/>
              <a:t>anubis</a:t>
            </a:r>
            <a:r>
              <a:rPr lang="en-US" dirty="0"/>
              <a:t>] [</a:t>
            </a:r>
            <a:r>
              <a:rPr lang="en-US" dirty="0" err="1"/>
              <a:t>GeneID</a:t>
            </a:r>
            <a:r>
              <a:rPr lang="en-US" dirty="0"/>
              <a:t>=101008749]</a:t>
            </a:r>
          </a:p>
          <a:p>
            <a:r>
              <a:rPr lang="en-US" dirty="0"/>
              <a:t>&gt;XP_021788733.1 ACE2 [organism=Papio </a:t>
            </a:r>
            <a:r>
              <a:rPr lang="en-US" dirty="0" err="1"/>
              <a:t>anubis</a:t>
            </a:r>
            <a:r>
              <a:rPr lang="en-US" dirty="0"/>
              <a:t>] [</a:t>
            </a:r>
            <a:r>
              <a:rPr lang="en-US" dirty="0" err="1"/>
              <a:t>GeneID</a:t>
            </a:r>
            <a:r>
              <a:rPr lang="en-US" dirty="0"/>
              <a:t>=101008749]</a:t>
            </a:r>
          </a:p>
          <a:p>
            <a:r>
              <a:rPr lang="en-US" dirty="0"/>
              <a:t>&gt;NP_001277036.1 ACE2 [organism=Capra </a:t>
            </a:r>
            <a:r>
              <a:rPr lang="en-US" dirty="0" err="1"/>
              <a:t>hircus</a:t>
            </a:r>
            <a:r>
              <a:rPr lang="en-US" dirty="0"/>
              <a:t>] [</a:t>
            </a:r>
            <a:r>
              <a:rPr lang="en-US" dirty="0" err="1"/>
              <a:t>GeneID</a:t>
            </a:r>
            <a:r>
              <a:rPr lang="en-US" dirty="0"/>
              <a:t>=102184608]</a:t>
            </a:r>
          </a:p>
          <a:p>
            <a:r>
              <a:rPr lang="en-US" dirty="0"/>
              <a:t>&gt;XP_005701129.2 ACE2 [organism=Capra </a:t>
            </a:r>
            <a:r>
              <a:rPr lang="en-US" dirty="0" err="1"/>
              <a:t>hircus</a:t>
            </a:r>
            <a:r>
              <a:rPr lang="en-US" dirty="0"/>
              <a:t>] [</a:t>
            </a:r>
            <a:r>
              <a:rPr lang="en-US" dirty="0" err="1"/>
              <a:t>GeneID</a:t>
            </a:r>
            <a:r>
              <a:rPr lang="en-US" dirty="0"/>
              <a:t>=102184608] [isoform=X1]</a:t>
            </a:r>
          </a:p>
          <a:p>
            <a:r>
              <a:rPr lang="en-US" dirty="0"/>
              <a:t>&gt;XP_017899103.1 ACE2 [organism=Capra </a:t>
            </a:r>
            <a:r>
              <a:rPr lang="en-US" dirty="0" err="1"/>
              <a:t>hircus</a:t>
            </a:r>
            <a:r>
              <a:rPr lang="en-US" dirty="0"/>
              <a:t>] [</a:t>
            </a:r>
            <a:r>
              <a:rPr lang="en-US" dirty="0" err="1"/>
              <a:t>GeneID</a:t>
            </a:r>
            <a:r>
              <a:rPr lang="en-US" dirty="0"/>
              <a:t>=102184608] [isoform=X2]</a:t>
            </a:r>
          </a:p>
          <a:p>
            <a:r>
              <a:rPr lang="en-US" dirty="0"/>
              <a:t>…</a:t>
            </a:r>
          </a:p>
        </p:txBody>
      </p:sp>
      <p:sp>
        <p:nvSpPr>
          <p:cNvPr id="3" name="Slide Number Placeholder 2">
            <a:extLst>
              <a:ext uri="{FF2B5EF4-FFF2-40B4-BE49-F238E27FC236}">
                <a16:creationId xmlns:a16="http://schemas.microsoft.com/office/drawing/2014/main" id="{179B2CE1-9DFC-2670-70F7-14DDEB942260}"/>
              </a:ext>
            </a:extLst>
          </p:cNvPr>
          <p:cNvSpPr>
            <a:spLocks noGrp="1"/>
          </p:cNvSpPr>
          <p:nvPr>
            <p:ph type="sldNum" sz="quarter" idx="12"/>
          </p:nvPr>
        </p:nvSpPr>
        <p:spPr/>
        <p:txBody>
          <a:bodyPr/>
          <a:lstStyle/>
          <a:p>
            <a:fld id="{96F592FA-1326-C146-9841-60E4C45BB5E0}" type="slidenum">
              <a:rPr lang="en-US" smtClean="0"/>
              <a:t>25</a:t>
            </a:fld>
            <a:endParaRPr lang="en-US"/>
          </a:p>
        </p:txBody>
      </p:sp>
    </p:spTree>
    <p:extLst>
      <p:ext uri="{BB962C8B-B14F-4D97-AF65-F5344CB8AC3E}">
        <p14:creationId xmlns:p14="http://schemas.microsoft.com/office/powerpoint/2010/main" val="395702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832E1-6378-F94C-0762-22F169F29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00548-8039-66E2-C6A4-EBDB84E3A816}"/>
              </a:ext>
            </a:extLst>
          </p:cNvPr>
          <p:cNvSpPr>
            <a:spLocks noGrp="1"/>
          </p:cNvSpPr>
          <p:nvPr>
            <p:ph type="title"/>
          </p:nvPr>
        </p:nvSpPr>
        <p:spPr>
          <a:xfrm>
            <a:off x="838200" y="365126"/>
            <a:ext cx="10515600" cy="913342"/>
          </a:xfrm>
        </p:spPr>
        <p:txBody>
          <a:bodyPr>
            <a:normAutofit fontScale="90000"/>
          </a:bodyPr>
          <a:lstStyle/>
          <a:p>
            <a:pPr algn="ctr"/>
            <a:r>
              <a:rPr lang="en-US" dirty="0" err="1">
                <a:latin typeface="Calibri" panose="020F0502020204030204" pitchFamily="34" charset="0"/>
                <a:cs typeface="Calibri" panose="020F0502020204030204" pitchFamily="34" charset="0"/>
              </a:rPr>
              <a:t>Ensembl</a:t>
            </a:r>
            <a:r>
              <a:rPr lang="en-US" dirty="0">
                <a:latin typeface="Calibri" panose="020F0502020204030204" pitchFamily="34" charset="0"/>
                <a:cs typeface="Calibri" panose="020F0502020204030204" pitchFamily="34" charset="0"/>
              </a:rPr>
              <a:t>: an alternative source of genomic data</a:t>
            </a:r>
          </a:p>
        </p:txBody>
      </p:sp>
      <p:sp>
        <p:nvSpPr>
          <p:cNvPr id="3" name="Content Placeholder 2">
            <a:extLst>
              <a:ext uri="{FF2B5EF4-FFF2-40B4-BE49-F238E27FC236}">
                <a16:creationId xmlns:a16="http://schemas.microsoft.com/office/drawing/2014/main" id="{6C9F3134-4C54-B44B-AB41-C4AA3E87897A}"/>
              </a:ext>
            </a:extLst>
          </p:cNvPr>
          <p:cNvSpPr>
            <a:spLocks noGrp="1"/>
          </p:cNvSpPr>
          <p:nvPr>
            <p:ph idx="1"/>
          </p:nvPr>
        </p:nvSpPr>
        <p:spPr>
          <a:xfrm>
            <a:off x="838200" y="1893358"/>
            <a:ext cx="10515600" cy="3381375"/>
          </a:xfrm>
        </p:spPr>
        <p:txBody>
          <a:bodyPr/>
          <a:lstStyle/>
          <a:p>
            <a:pPr marL="0" indent="0">
              <a:buNone/>
            </a:pPr>
            <a:r>
              <a:rPr lang="en-US" b="1" dirty="0" err="1">
                <a:latin typeface="Calibri" panose="020F0502020204030204" pitchFamily="34" charset="0"/>
                <a:cs typeface="Calibri" panose="020F0502020204030204" pitchFamily="34" charset="0"/>
              </a:rPr>
              <a:t>Ensembl</a:t>
            </a:r>
            <a:r>
              <a:rPr lang="en-US" b="1" dirty="0">
                <a:latin typeface="Calibri" panose="020F0502020204030204" pitchFamily="34" charset="0"/>
                <a:cs typeface="Calibri" panose="020F0502020204030204" pitchFamily="34" charset="0"/>
              </a:rPr>
              <a:t> genome database project </a:t>
            </a:r>
            <a:r>
              <a:rPr lang="en-US" dirty="0">
                <a:latin typeface="Calibri" panose="020F0502020204030204" pitchFamily="34" charset="0"/>
                <a:cs typeface="Calibri" panose="020F0502020204030204" pitchFamily="34" charset="0"/>
              </a:rPr>
              <a:t>is a project at the European Bioinformatics Institute.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Ensembl</a:t>
            </a:r>
            <a:r>
              <a:rPr lang="en-US" dirty="0">
                <a:latin typeface="Calibri" panose="020F0502020204030204" pitchFamily="34" charset="0"/>
                <a:cs typeface="Calibri" panose="020F0502020204030204" pitchFamily="34" charset="0"/>
              </a:rPr>
              <a:t> is a well-known genome browsers for the retrieval of genomic information.</a:t>
            </a:r>
          </a:p>
        </p:txBody>
      </p:sp>
      <p:sp>
        <p:nvSpPr>
          <p:cNvPr id="4" name="Slide Number Placeholder 3">
            <a:extLst>
              <a:ext uri="{FF2B5EF4-FFF2-40B4-BE49-F238E27FC236}">
                <a16:creationId xmlns:a16="http://schemas.microsoft.com/office/drawing/2014/main" id="{3043FC1B-C8EA-1059-1A70-B780770946CE}"/>
              </a:ext>
            </a:extLst>
          </p:cNvPr>
          <p:cNvSpPr>
            <a:spLocks noGrp="1"/>
          </p:cNvSpPr>
          <p:nvPr>
            <p:ph type="sldNum" sz="quarter" idx="12"/>
          </p:nvPr>
        </p:nvSpPr>
        <p:spPr/>
        <p:txBody>
          <a:bodyPr/>
          <a:lstStyle/>
          <a:p>
            <a:fld id="{96F592FA-1326-C146-9841-60E4C45BB5E0}" type="slidenum">
              <a:rPr lang="en-US" smtClean="0"/>
              <a:t>26</a:t>
            </a:fld>
            <a:endParaRPr lang="en-US"/>
          </a:p>
        </p:txBody>
      </p:sp>
    </p:spTree>
    <p:extLst>
      <p:ext uri="{BB962C8B-B14F-4D97-AF65-F5344CB8AC3E}">
        <p14:creationId xmlns:p14="http://schemas.microsoft.com/office/powerpoint/2010/main" val="368674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97471-52F1-F58A-38DA-3FBB417A6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3790D-4D22-A85A-F71B-D7CB20D64DFB}"/>
              </a:ext>
            </a:extLst>
          </p:cNvPr>
          <p:cNvSpPr>
            <a:spLocks noGrp="1"/>
          </p:cNvSpPr>
          <p:nvPr>
            <p:ph type="title"/>
          </p:nvPr>
        </p:nvSpPr>
        <p:spPr>
          <a:xfrm>
            <a:off x="838200" y="365126"/>
            <a:ext cx="10515600" cy="769408"/>
          </a:xfrm>
        </p:spPr>
        <p:txBody>
          <a:bodyPr/>
          <a:lstStyle/>
          <a:p>
            <a:pPr algn="ctr"/>
            <a:r>
              <a:rPr lang="en-US" dirty="0" err="1"/>
              <a:t>Ensembl</a:t>
            </a:r>
            <a:r>
              <a:rPr lang="en-US" dirty="0"/>
              <a:t> ftp</a:t>
            </a:r>
          </a:p>
        </p:txBody>
      </p:sp>
      <p:sp>
        <p:nvSpPr>
          <p:cNvPr id="3" name="Content Placeholder 2">
            <a:extLst>
              <a:ext uri="{FF2B5EF4-FFF2-40B4-BE49-F238E27FC236}">
                <a16:creationId xmlns:a16="http://schemas.microsoft.com/office/drawing/2014/main" id="{BF7CB36E-E929-BBAD-0848-8E5D06313EA5}"/>
              </a:ext>
            </a:extLst>
          </p:cNvPr>
          <p:cNvSpPr>
            <a:spLocks noGrp="1"/>
          </p:cNvSpPr>
          <p:nvPr>
            <p:ph idx="1"/>
          </p:nvPr>
        </p:nvSpPr>
        <p:spPr>
          <a:xfrm>
            <a:off x="1862667" y="3013501"/>
            <a:ext cx="8559800" cy="830997"/>
          </a:xfrm>
        </p:spPr>
        <p:txBody>
          <a:bodyPr anchor="ctr">
            <a:normAutofit fontScale="92500" lnSpcReduction="20000"/>
          </a:bodyPr>
          <a:lstStyle/>
          <a:p>
            <a:pPr marL="0" indent="0">
              <a:buNone/>
            </a:pPr>
            <a:r>
              <a:rPr lang="en-US" dirty="0">
                <a:latin typeface="Calibri" panose="020F0502020204030204" pitchFamily="34" charset="0"/>
                <a:cs typeface="Calibri" panose="020F0502020204030204" pitchFamily="34" charset="0"/>
              </a:rPr>
              <a:t>ftp links for many other species:</a:t>
            </a:r>
          </a:p>
          <a:p>
            <a:pPr marL="0" indent="0">
              <a:buNone/>
            </a:pPr>
            <a:r>
              <a:rPr lang="en-US" dirty="0">
                <a:latin typeface="Calibri" panose="020F0502020204030204" pitchFamily="34" charset="0"/>
                <a:cs typeface="Calibri" panose="020F0502020204030204" pitchFamily="34" charset="0"/>
                <a:hlinkClick r:id="rId3"/>
              </a:rPr>
              <a:t>https://ftp.ensemblgenomes.ebi.ac.uk/pub/</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27A915F-DFCF-C65F-2295-C735599E4C2D}"/>
              </a:ext>
            </a:extLst>
          </p:cNvPr>
          <p:cNvSpPr txBox="1"/>
          <p:nvPr/>
        </p:nvSpPr>
        <p:spPr>
          <a:xfrm>
            <a:off x="1862667" y="1540931"/>
            <a:ext cx="6804940"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Human reference genome</a:t>
            </a:r>
          </a:p>
          <a:p>
            <a:r>
              <a:rPr lang="en-US" sz="2400" dirty="0">
                <a:latin typeface="Calibri" panose="020F0502020204030204" pitchFamily="34" charset="0"/>
                <a:cs typeface="Calibri" panose="020F0502020204030204" pitchFamily="34" charset="0"/>
                <a:hlinkClick r:id="rId4"/>
              </a:rPr>
              <a:t>https://www.ensembl.org/Homo_sapiens/Info/Index</a:t>
            </a:r>
            <a:endParaRPr lang="en-US"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7027C11-A62E-173E-233A-B536B633E596}"/>
              </a:ext>
            </a:extLst>
          </p:cNvPr>
          <p:cNvSpPr txBox="1"/>
          <p:nvPr/>
        </p:nvSpPr>
        <p:spPr>
          <a:xfrm>
            <a:off x="2478473" y="4075037"/>
            <a:ext cx="6096000" cy="1569660"/>
          </a:xfrm>
          <a:prstGeom prst="rect">
            <a:avLst/>
          </a:prstGeom>
          <a:noFill/>
        </p:spPr>
        <p:txBody>
          <a:bodyPr wrap="square">
            <a:spAutoFit/>
          </a:bodyPr>
          <a:lstStyle/>
          <a:p>
            <a:pPr algn="l"/>
            <a:r>
              <a:rPr lang="en-US" sz="2400" b="0" i="0" u="none" strike="noStrike" dirty="0">
                <a:solidFill>
                  <a:srgbClr val="4183C4"/>
                </a:solidFill>
                <a:effectLst/>
                <a:latin typeface="Open Sans" panose="020F0502020204030204" pitchFamily="34" charset="0"/>
                <a:hlinkClick r:id="rId5"/>
              </a:rPr>
              <a:t>bacteria/</a:t>
            </a:r>
            <a:endParaRPr lang="en-US" sz="2400" b="0" i="0" u="none" strike="noStrike" dirty="0">
              <a:solidFill>
                <a:srgbClr val="333333"/>
              </a:solidFill>
              <a:effectLst/>
              <a:latin typeface="Open Sans" panose="020F0502020204030204" pitchFamily="34" charset="0"/>
            </a:endParaRPr>
          </a:p>
          <a:p>
            <a:pPr algn="l"/>
            <a:r>
              <a:rPr lang="en-US" sz="2400" b="0" i="0" u="none" strike="noStrike" dirty="0">
                <a:solidFill>
                  <a:srgbClr val="4183C4"/>
                </a:solidFill>
                <a:effectLst/>
                <a:latin typeface="Open Sans" panose="020B0606030504020204" pitchFamily="34" charset="0"/>
                <a:hlinkClick r:id="rId6"/>
              </a:rPr>
              <a:t>fungi/</a:t>
            </a:r>
            <a:endParaRPr lang="en-US" sz="2400" b="0" i="0" u="none" strike="noStrike" dirty="0">
              <a:solidFill>
                <a:srgbClr val="333333"/>
              </a:solidFill>
              <a:effectLst/>
              <a:latin typeface="Open Sans" panose="020B0606030504020204" pitchFamily="34" charset="0"/>
            </a:endParaRPr>
          </a:p>
          <a:p>
            <a:pPr algn="l"/>
            <a:r>
              <a:rPr lang="en-US" sz="2400" b="0" i="0" u="none" strike="noStrike" dirty="0">
                <a:solidFill>
                  <a:srgbClr val="4183C4"/>
                </a:solidFill>
                <a:effectLst/>
                <a:latin typeface="Open Sans" panose="020B0606030504020204" pitchFamily="34" charset="0"/>
                <a:hlinkClick r:id="rId7"/>
              </a:rPr>
              <a:t>metazoa/</a:t>
            </a:r>
            <a:endParaRPr lang="en-US" sz="2400" b="0" i="0" u="none" strike="noStrike" dirty="0">
              <a:solidFill>
                <a:srgbClr val="333333"/>
              </a:solidFill>
              <a:effectLst/>
              <a:latin typeface="Open Sans" panose="020B0606030504020204" pitchFamily="34" charset="0"/>
            </a:endParaRPr>
          </a:p>
          <a:p>
            <a:pPr algn="l"/>
            <a:r>
              <a:rPr lang="en-US" sz="2400" b="0" i="0" u="none" strike="noStrike" dirty="0">
                <a:solidFill>
                  <a:srgbClr val="4183C4"/>
                </a:solidFill>
                <a:effectLst/>
                <a:latin typeface="Open Sans" panose="020B0606030504020204" pitchFamily="34" charset="0"/>
                <a:hlinkClick r:id="rId8"/>
              </a:rPr>
              <a:t>plants/</a:t>
            </a:r>
            <a:endParaRPr lang="en-US" sz="2400" b="0" i="0" u="none" strike="noStrike" dirty="0">
              <a:solidFill>
                <a:srgbClr val="333333"/>
              </a:solidFill>
              <a:effectLst/>
              <a:latin typeface="Open Sans" panose="020B0606030504020204" pitchFamily="34" charset="0"/>
            </a:endParaRPr>
          </a:p>
        </p:txBody>
      </p:sp>
      <p:sp>
        <p:nvSpPr>
          <p:cNvPr id="4" name="Slide Number Placeholder 3">
            <a:extLst>
              <a:ext uri="{FF2B5EF4-FFF2-40B4-BE49-F238E27FC236}">
                <a16:creationId xmlns:a16="http://schemas.microsoft.com/office/drawing/2014/main" id="{642D5CC4-1C44-2BD6-5EAA-595FC2C3853D}"/>
              </a:ext>
            </a:extLst>
          </p:cNvPr>
          <p:cNvSpPr>
            <a:spLocks noGrp="1"/>
          </p:cNvSpPr>
          <p:nvPr>
            <p:ph type="sldNum" sz="quarter" idx="12"/>
          </p:nvPr>
        </p:nvSpPr>
        <p:spPr/>
        <p:txBody>
          <a:bodyPr/>
          <a:lstStyle/>
          <a:p>
            <a:fld id="{96F592FA-1326-C146-9841-60E4C45BB5E0}" type="slidenum">
              <a:rPr lang="en-US" smtClean="0"/>
              <a:t>27</a:t>
            </a:fld>
            <a:endParaRPr lang="en-US"/>
          </a:p>
        </p:txBody>
      </p:sp>
    </p:spTree>
    <p:extLst>
      <p:ext uri="{BB962C8B-B14F-4D97-AF65-F5344CB8AC3E}">
        <p14:creationId xmlns:p14="http://schemas.microsoft.com/office/powerpoint/2010/main" val="1332522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F9057-D44F-9098-9ED4-DF3D438BA2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22D7F-7CD9-2EB4-7E8A-0EA840FD3F90}"/>
              </a:ext>
            </a:extLst>
          </p:cNvPr>
          <p:cNvSpPr>
            <a:spLocks noGrp="1"/>
          </p:cNvSpPr>
          <p:nvPr>
            <p:ph type="title"/>
          </p:nvPr>
        </p:nvSpPr>
        <p:spPr>
          <a:xfrm>
            <a:off x="838200" y="365126"/>
            <a:ext cx="10515600" cy="769408"/>
          </a:xfrm>
        </p:spPr>
        <p:txBody>
          <a:bodyPr/>
          <a:lstStyle/>
          <a:p>
            <a:pPr algn="ctr"/>
            <a:r>
              <a:rPr lang="en-US" dirty="0"/>
              <a:t>An example using </a:t>
            </a:r>
            <a:r>
              <a:rPr lang="en-US" dirty="0" err="1"/>
              <a:t>Ensembl</a:t>
            </a:r>
            <a:r>
              <a:rPr lang="en-US" dirty="0"/>
              <a:t> data</a:t>
            </a:r>
          </a:p>
        </p:txBody>
      </p:sp>
      <p:sp>
        <p:nvSpPr>
          <p:cNvPr id="8" name="TextBox 7">
            <a:extLst>
              <a:ext uri="{FF2B5EF4-FFF2-40B4-BE49-F238E27FC236}">
                <a16:creationId xmlns:a16="http://schemas.microsoft.com/office/drawing/2014/main" id="{ADCA6F6D-9469-9B3D-B356-EC77CCC9C559}"/>
              </a:ext>
            </a:extLst>
          </p:cNvPr>
          <p:cNvSpPr txBox="1"/>
          <p:nvPr/>
        </p:nvSpPr>
        <p:spPr>
          <a:xfrm>
            <a:off x="1623340" y="1651004"/>
            <a:ext cx="1983460" cy="523220"/>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3"/>
              </a:rPr>
              <a:t>plants/</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115C6A5-FC01-0DB9-A97E-3E5A0FDC5C69}"/>
              </a:ext>
            </a:extLst>
          </p:cNvPr>
          <p:cNvSpPr txBox="1"/>
          <p:nvPr/>
        </p:nvSpPr>
        <p:spPr>
          <a:xfrm>
            <a:off x="2269067" y="2278070"/>
            <a:ext cx="1983460" cy="523220"/>
          </a:xfrm>
          <a:prstGeom prst="rect">
            <a:avLst/>
          </a:prstGeom>
          <a:noFill/>
        </p:spPr>
        <p:txBody>
          <a:bodyPr wrap="square">
            <a:spAutoFit/>
          </a:bodyPr>
          <a:lstStyle/>
          <a:p>
            <a:r>
              <a:rPr lang="en-US" sz="2800" b="0" i="0" dirty="0">
                <a:effectLst/>
                <a:latin typeface="Calibri" panose="020F0502020204030204" pitchFamily="34" charset="0"/>
                <a:cs typeface="Calibri" panose="020F0502020204030204" pitchFamily="34" charset="0"/>
                <a:hlinkClick r:id="rId4"/>
              </a:rPr>
              <a:t>current/</a:t>
            </a:r>
            <a:endParaRPr lang="en-US" sz="28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E2E36E5-9C3A-3D30-C1B6-9892DC0EFAA7}"/>
              </a:ext>
            </a:extLst>
          </p:cNvPr>
          <p:cNvSpPr txBox="1"/>
          <p:nvPr/>
        </p:nvSpPr>
        <p:spPr>
          <a:xfrm>
            <a:off x="3513667" y="3532201"/>
            <a:ext cx="2116666" cy="523220"/>
          </a:xfrm>
          <a:prstGeom prst="rect">
            <a:avLst/>
          </a:prstGeom>
          <a:noFill/>
        </p:spPr>
        <p:txBody>
          <a:bodyPr wrap="square">
            <a:spAutoFit/>
          </a:bodyPr>
          <a:lstStyle/>
          <a:p>
            <a:r>
              <a:rPr lang="en-US" sz="2800" b="0" i="0" dirty="0">
                <a:effectLst/>
                <a:latin typeface="Calibri" panose="020F0502020204030204" pitchFamily="34" charset="0"/>
                <a:cs typeface="Calibri" panose="020F0502020204030204" pitchFamily="34" charset="0"/>
                <a:hlinkClick r:id="rId5"/>
              </a:rPr>
              <a:t>zea_mays/</a:t>
            </a:r>
            <a:endParaRPr lang="en-US" sz="28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3FED878-55B8-5BC8-A188-508022B95D62}"/>
              </a:ext>
            </a:extLst>
          </p:cNvPr>
          <p:cNvSpPr txBox="1"/>
          <p:nvPr/>
        </p:nvSpPr>
        <p:spPr>
          <a:xfrm>
            <a:off x="3145506" y="2905136"/>
            <a:ext cx="102207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hlinkClick r:id="rId6"/>
              </a:rPr>
              <a:t>fasta/</a:t>
            </a:r>
            <a:endParaRPr lang="en-US" sz="28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8558F57-279F-F64A-1643-78523BD0DCE2}"/>
              </a:ext>
            </a:extLst>
          </p:cNvPr>
          <p:cNvSpPr txBox="1"/>
          <p:nvPr/>
        </p:nvSpPr>
        <p:spPr>
          <a:xfrm>
            <a:off x="3970865" y="4160677"/>
            <a:ext cx="1312333" cy="1815882"/>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7"/>
              </a:rPr>
              <a:t>dna/</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8"/>
              </a:rPr>
              <a:t>cdna/</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9"/>
              </a:rPr>
              <a:t>cds/</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10"/>
              </a:rPr>
              <a:t>pep/</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5C9850BC-8E9F-B1D6-1DD5-527D9FAF0BE7}"/>
              </a:ext>
            </a:extLst>
          </p:cNvPr>
          <p:cNvSpPr txBox="1"/>
          <p:nvPr/>
        </p:nvSpPr>
        <p:spPr>
          <a:xfrm>
            <a:off x="4978398" y="4160677"/>
            <a:ext cx="3301930" cy="1815882"/>
          </a:xfrm>
          <a:prstGeom prst="rect">
            <a:avLst/>
          </a:prstGeom>
          <a:noFill/>
        </p:spPr>
        <p:txBody>
          <a:bodyPr wrap="none" rtlCol="0">
            <a:spAutoFit/>
          </a:bodyPr>
          <a:lstStyle/>
          <a:p>
            <a:r>
              <a:rPr lang="en-US" sz="2800" dirty="0"/>
              <a:t>: Genomic DNA</a:t>
            </a:r>
          </a:p>
          <a:p>
            <a:r>
              <a:rPr lang="en-US" sz="2800" dirty="0"/>
              <a:t>: cDNA – transcripts</a:t>
            </a:r>
          </a:p>
          <a:p>
            <a:r>
              <a:rPr lang="en-US" sz="2800" dirty="0"/>
              <a:t>: Coding sequences</a:t>
            </a:r>
          </a:p>
          <a:p>
            <a:r>
              <a:rPr lang="en-US" sz="2800" dirty="0"/>
              <a:t>: Protein sequences</a:t>
            </a:r>
          </a:p>
        </p:txBody>
      </p:sp>
      <p:sp>
        <p:nvSpPr>
          <p:cNvPr id="17" name="TextBox 16">
            <a:extLst>
              <a:ext uri="{FF2B5EF4-FFF2-40B4-BE49-F238E27FC236}">
                <a16:creationId xmlns:a16="http://schemas.microsoft.com/office/drawing/2014/main" id="{3D0C6252-7E81-8775-28DE-D74453D7A9E0}"/>
              </a:ext>
            </a:extLst>
          </p:cNvPr>
          <p:cNvSpPr txBox="1"/>
          <p:nvPr/>
        </p:nvSpPr>
        <p:spPr>
          <a:xfrm>
            <a:off x="6214532" y="2905136"/>
            <a:ext cx="2633134" cy="523220"/>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11"/>
              </a:rPr>
              <a:t>gff3/</a:t>
            </a:r>
            <a:r>
              <a:rPr lang="en-US" sz="2800" b="0" i="0" u="none" strike="noStrike" dirty="0">
                <a:solidFill>
                  <a:srgbClr val="4183C4"/>
                </a:solidFill>
                <a:effectLst/>
                <a:latin typeface="Calibri" panose="020F0502020204030204" pitchFamily="34" charset="0"/>
                <a:cs typeface="Calibri" panose="020F0502020204030204" pitchFamily="34" charset="0"/>
              </a:rPr>
              <a:t>		</a:t>
            </a:r>
            <a:r>
              <a:rPr lang="en-US" sz="2800" b="0" i="0" u="none" strike="noStrike" dirty="0">
                <a:solidFill>
                  <a:srgbClr val="4183C4"/>
                </a:solidFill>
                <a:effectLst/>
                <a:latin typeface="Calibri" panose="020F0502020204030204" pitchFamily="34" charset="0"/>
                <a:cs typeface="Calibri" panose="020F0502020204030204" pitchFamily="34" charset="0"/>
                <a:hlinkClick r:id="rId12"/>
              </a:rPr>
              <a:t>gtf/</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782F01F8-FD4E-F1FC-AE4C-EE4C25BC1B85}"/>
              </a:ext>
            </a:extLst>
          </p:cNvPr>
          <p:cNvSpPr>
            <a:spLocks noGrp="1"/>
          </p:cNvSpPr>
          <p:nvPr>
            <p:ph type="sldNum" sz="quarter" idx="12"/>
          </p:nvPr>
        </p:nvSpPr>
        <p:spPr/>
        <p:txBody>
          <a:bodyPr/>
          <a:lstStyle/>
          <a:p>
            <a:fld id="{96F592FA-1326-C146-9841-60E4C45BB5E0}" type="slidenum">
              <a:rPr lang="en-US" smtClean="0"/>
              <a:t>28</a:t>
            </a:fld>
            <a:endParaRPr lang="en-US"/>
          </a:p>
        </p:txBody>
      </p:sp>
    </p:spTree>
    <p:extLst>
      <p:ext uri="{BB962C8B-B14F-4D97-AF65-F5344CB8AC3E}">
        <p14:creationId xmlns:p14="http://schemas.microsoft.com/office/powerpoint/2010/main" val="336945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F9D6-BED8-8C84-A16C-3693A3A5F1E2}"/>
              </a:ext>
            </a:extLst>
          </p:cNvPr>
          <p:cNvSpPr>
            <a:spLocks noGrp="1"/>
          </p:cNvSpPr>
          <p:nvPr>
            <p:ph type="title"/>
          </p:nvPr>
        </p:nvSpPr>
        <p:spPr/>
        <p:txBody>
          <a:bodyPr/>
          <a:lstStyle/>
          <a:p>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DC68E85C-6450-4CD7-1E8B-263FE902F989}"/>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a:extLst>
              <a:ext uri="{FF2B5EF4-FFF2-40B4-BE49-F238E27FC236}">
                <a16:creationId xmlns:a16="http://schemas.microsoft.com/office/drawing/2014/main" id="{AC7E8011-3B74-AA68-9B00-178317944659}"/>
              </a:ext>
            </a:extLst>
          </p:cNvPr>
          <p:cNvSpPr>
            <a:spLocks noGrp="1"/>
          </p:cNvSpPr>
          <p:nvPr>
            <p:ph type="sldNum" sz="quarter" idx="12"/>
          </p:nvPr>
        </p:nvSpPr>
        <p:spPr/>
        <p:txBody>
          <a:bodyPr/>
          <a:lstStyle/>
          <a:p>
            <a:fld id="{96F592FA-1326-C146-9841-60E4C45BB5E0}" type="slidenum">
              <a:rPr lang="en-US" smtClean="0"/>
              <a:t>29</a:t>
            </a:fld>
            <a:endParaRPr lang="en-US"/>
          </a:p>
        </p:txBody>
      </p:sp>
    </p:spTree>
    <p:extLst>
      <p:ext uri="{BB962C8B-B14F-4D97-AF65-F5344CB8AC3E}">
        <p14:creationId xmlns:p14="http://schemas.microsoft.com/office/powerpoint/2010/main" val="169897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199" y="249293"/>
            <a:ext cx="10515600" cy="757872"/>
          </a:xfrm>
        </p:spPr>
        <p:txBody>
          <a:bodyPr>
            <a:normAutofit/>
          </a:bodyPr>
          <a:lstStyle/>
          <a:p>
            <a:pPr algn="ctr"/>
            <a:r>
              <a:rPr lang="en-US" sz="4267" dirty="0" err="1"/>
              <a:t>BEDtools</a:t>
            </a:r>
            <a:endParaRPr lang="en-US" sz="4267" dirty="0"/>
          </a:p>
        </p:txBody>
      </p:sp>
      <p:sp>
        <p:nvSpPr>
          <p:cNvPr id="3" name="Content Placeholder 2">
            <a:extLst>
              <a:ext uri="{FF2B5EF4-FFF2-40B4-BE49-F238E27FC236}">
                <a16:creationId xmlns:a16="http://schemas.microsoft.com/office/drawing/2014/main" id="{3661A253-6582-8B4F-8100-89DD262132B8}"/>
              </a:ext>
            </a:extLst>
          </p:cNvPr>
          <p:cNvSpPr>
            <a:spLocks noGrp="1"/>
          </p:cNvSpPr>
          <p:nvPr>
            <p:ph idx="1"/>
          </p:nvPr>
        </p:nvSpPr>
        <p:spPr>
          <a:xfrm>
            <a:off x="978825" y="1010987"/>
            <a:ext cx="10725496" cy="5597720"/>
          </a:xfrm>
        </p:spPr>
        <p:txBody>
          <a:bodyPr>
            <a:noAutofit/>
          </a:bodyPr>
          <a:lstStyle/>
          <a:p>
            <a:pPr marL="0" indent="0">
              <a:spcBef>
                <a:spcPts val="200"/>
              </a:spcBef>
              <a:buNone/>
            </a:pPr>
            <a:r>
              <a:rPr lang="en-US" sz="1867" b="1" dirty="0">
                <a:latin typeface="Courier" pitchFamily="2" charset="0"/>
              </a:rPr>
              <a:t>intersect   Find overlapping intervals in various ways.</a:t>
            </a:r>
          </a:p>
          <a:p>
            <a:pPr marL="0" indent="0">
              <a:spcBef>
                <a:spcPts val="200"/>
              </a:spcBef>
              <a:buNone/>
            </a:pPr>
            <a:r>
              <a:rPr lang="en-US" sz="1867" dirty="0">
                <a:latin typeface="Courier" pitchFamily="2" charset="0"/>
              </a:rPr>
              <a:t>window      Find overlapping intervals within a window</a:t>
            </a:r>
          </a:p>
          <a:p>
            <a:pPr marL="0" indent="0">
              <a:spcBef>
                <a:spcPts val="200"/>
              </a:spcBef>
              <a:buNone/>
            </a:pPr>
            <a:r>
              <a:rPr lang="en-US" sz="1867" b="1" dirty="0">
                <a:latin typeface="Courier" pitchFamily="2" charset="0"/>
              </a:rPr>
              <a:t>closest     Find the closest, potentially non-overlapping interval.</a:t>
            </a:r>
          </a:p>
          <a:p>
            <a:pPr marL="0" indent="0">
              <a:spcBef>
                <a:spcPts val="200"/>
              </a:spcBef>
              <a:buNone/>
            </a:pPr>
            <a:r>
              <a:rPr lang="en-US" sz="1867" dirty="0">
                <a:latin typeface="Courier" pitchFamily="2" charset="0"/>
              </a:rPr>
              <a:t>coverage    Compute the coverage over defined intervals.</a:t>
            </a:r>
          </a:p>
          <a:p>
            <a:pPr marL="0" indent="0">
              <a:spcBef>
                <a:spcPts val="200"/>
              </a:spcBef>
              <a:buNone/>
            </a:pPr>
            <a:r>
              <a:rPr lang="en-US" sz="1867" dirty="0">
                <a:latin typeface="Courier" pitchFamily="2" charset="0"/>
              </a:rPr>
              <a:t>map         Apply a function to a column</a:t>
            </a:r>
          </a:p>
          <a:p>
            <a:pPr marL="0" indent="0">
              <a:spcBef>
                <a:spcPts val="200"/>
              </a:spcBef>
              <a:buNone/>
            </a:pPr>
            <a:r>
              <a:rPr lang="en-US" sz="1867" dirty="0" err="1">
                <a:latin typeface="Courier" pitchFamily="2" charset="0"/>
              </a:rPr>
              <a:t>genomecov</a:t>
            </a:r>
            <a:r>
              <a:rPr lang="en-US" sz="1867" dirty="0">
                <a:latin typeface="Courier" pitchFamily="2" charset="0"/>
              </a:rPr>
              <a:t>   Compute the coverage over an entire genome.</a:t>
            </a:r>
          </a:p>
          <a:p>
            <a:pPr marL="0" indent="0">
              <a:spcBef>
                <a:spcPts val="200"/>
              </a:spcBef>
              <a:buNone/>
            </a:pPr>
            <a:r>
              <a:rPr lang="en-US" sz="1867" dirty="0">
                <a:latin typeface="Courier" pitchFamily="2" charset="0"/>
              </a:rPr>
              <a:t>merge       Combine overlapping/nearby intervals</a:t>
            </a:r>
          </a:p>
          <a:p>
            <a:pPr marL="0" indent="0">
              <a:spcBef>
                <a:spcPts val="200"/>
              </a:spcBef>
              <a:buNone/>
            </a:pPr>
            <a:r>
              <a:rPr lang="en-US" sz="1867" dirty="0">
                <a:latin typeface="Courier" pitchFamily="2" charset="0"/>
              </a:rPr>
              <a:t>cluster     Cluster (but don't merge) overlapping/nearby intervals.</a:t>
            </a:r>
          </a:p>
          <a:p>
            <a:pPr marL="0" indent="0">
              <a:spcBef>
                <a:spcPts val="200"/>
              </a:spcBef>
              <a:buNone/>
            </a:pPr>
            <a:r>
              <a:rPr lang="en-US" sz="1867" dirty="0">
                <a:latin typeface="Courier" pitchFamily="2" charset="0"/>
              </a:rPr>
              <a:t>complement  Extract intervals _not_ represented by an interval file.</a:t>
            </a:r>
          </a:p>
          <a:p>
            <a:pPr marL="0" indent="0">
              <a:spcBef>
                <a:spcPts val="200"/>
              </a:spcBef>
              <a:buNone/>
            </a:pPr>
            <a:r>
              <a:rPr lang="en-US" sz="1867" dirty="0">
                <a:latin typeface="Courier" pitchFamily="2" charset="0"/>
              </a:rPr>
              <a:t>shift       Adjust the position of intervals.</a:t>
            </a:r>
          </a:p>
          <a:p>
            <a:pPr marL="0" indent="0">
              <a:spcBef>
                <a:spcPts val="200"/>
              </a:spcBef>
              <a:buNone/>
            </a:pPr>
            <a:r>
              <a:rPr lang="en-US" sz="1867" dirty="0">
                <a:latin typeface="Courier" pitchFamily="2" charset="0"/>
              </a:rPr>
              <a:t>subtract    Remove intervals based on overlaps b/w two files.</a:t>
            </a:r>
          </a:p>
          <a:p>
            <a:pPr marL="0" indent="0">
              <a:spcBef>
                <a:spcPts val="200"/>
              </a:spcBef>
              <a:buNone/>
            </a:pPr>
            <a:r>
              <a:rPr lang="en-US" sz="1867" dirty="0">
                <a:latin typeface="Courier" pitchFamily="2" charset="0"/>
              </a:rPr>
              <a:t>slop        Adjust the size of intervals.</a:t>
            </a:r>
          </a:p>
          <a:p>
            <a:pPr marL="0" indent="0">
              <a:spcBef>
                <a:spcPts val="200"/>
              </a:spcBef>
              <a:buNone/>
            </a:pPr>
            <a:r>
              <a:rPr lang="en-US" sz="1867" b="1" dirty="0">
                <a:latin typeface="Courier" pitchFamily="2" charset="0"/>
              </a:rPr>
              <a:t>flank       Create new intervals from flanks of existing intervals.</a:t>
            </a:r>
          </a:p>
          <a:p>
            <a:pPr marL="0" indent="0">
              <a:spcBef>
                <a:spcPts val="200"/>
              </a:spcBef>
              <a:buNone/>
            </a:pPr>
            <a:r>
              <a:rPr lang="en-US" sz="1867" dirty="0">
                <a:latin typeface="Courier" pitchFamily="2" charset="0"/>
              </a:rPr>
              <a:t>sort        Order the intervals in a file.</a:t>
            </a:r>
          </a:p>
          <a:p>
            <a:pPr marL="0" indent="0">
              <a:spcBef>
                <a:spcPts val="200"/>
              </a:spcBef>
              <a:buNone/>
            </a:pPr>
            <a:r>
              <a:rPr lang="en-US" sz="1867" dirty="0">
                <a:latin typeface="Courier" pitchFamily="2" charset="0"/>
              </a:rPr>
              <a:t>random      Generate random intervals in a genome.</a:t>
            </a:r>
          </a:p>
          <a:p>
            <a:pPr marL="0" indent="0">
              <a:spcBef>
                <a:spcPts val="200"/>
              </a:spcBef>
              <a:buNone/>
            </a:pPr>
            <a:r>
              <a:rPr lang="en-US" sz="1867" dirty="0">
                <a:latin typeface="Courier" pitchFamily="2" charset="0"/>
              </a:rPr>
              <a:t>shuffle     Randomly redistribute intervals in a genome.</a:t>
            </a:r>
          </a:p>
          <a:p>
            <a:pPr marL="0" indent="0">
              <a:spcBef>
                <a:spcPts val="200"/>
              </a:spcBef>
              <a:buNone/>
            </a:pPr>
            <a:r>
              <a:rPr lang="en-US" sz="1867" dirty="0">
                <a:latin typeface="Courier" pitchFamily="2" charset="0"/>
              </a:rPr>
              <a:t>sample      Sample random records from file using reservoir sampling.</a:t>
            </a:r>
          </a:p>
          <a:p>
            <a:pPr marL="0" indent="0">
              <a:spcBef>
                <a:spcPts val="200"/>
              </a:spcBef>
              <a:buNone/>
            </a:pPr>
            <a:r>
              <a:rPr lang="en-US" sz="1867" dirty="0">
                <a:latin typeface="Courier" pitchFamily="2" charset="0"/>
              </a:rPr>
              <a:t>spacing     Report the gap lengths between intervals in a file.</a:t>
            </a:r>
          </a:p>
          <a:p>
            <a:pPr marL="0" indent="0">
              <a:spcBef>
                <a:spcPts val="200"/>
              </a:spcBef>
              <a:buNone/>
            </a:pPr>
            <a:r>
              <a:rPr lang="en-US" sz="1867" dirty="0">
                <a:latin typeface="Courier" pitchFamily="2" charset="0"/>
              </a:rPr>
              <a:t>annotate    Annotate coverage of features from multiple files.</a:t>
            </a:r>
          </a:p>
        </p:txBody>
      </p:sp>
      <p:sp>
        <p:nvSpPr>
          <p:cNvPr id="4" name="TextBox 3">
            <a:extLst>
              <a:ext uri="{FF2B5EF4-FFF2-40B4-BE49-F238E27FC236}">
                <a16:creationId xmlns:a16="http://schemas.microsoft.com/office/drawing/2014/main" id="{DD2644C7-A9D7-05CF-03A8-67B53DB20F8B}"/>
              </a:ext>
            </a:extLst>
          </p:cNvPr>
          <p:cNvSpPr txBox="1"/>
          <p:nvPr/>
        </p:nvSpPr>
        <p:spPr>
          <a:xfrm>
            <a:off x="243280" y="297169"/>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E05CC443-5158-7338-802C-138E85559180}"/>
              </a:ext>
            </a:extLst>
          </p:cNvPr>
          <p:cNvSpPr>
            <a:spLocks noGrp="1"/>
          </p:cNvSpPr>
          <p:nvPr>
            <p:ph type="sldNum" sz="quarter" idx="12"/>
          </p:nvPr>
        </p:nvSpPr>
        <p:spPr/>
        <p:txBody>
          <a:bodyPr/>
          <a:lstStyle/>
          <a:p>
            <a:fld id="{96F592FA-1326-C146-9841-60E4C45BB5E0}" type="slidenum">
              <a:rPr lang="en-US" smtClean="0"/>
              <a:t>3</a:t>
            </a:fld>
            <a:endParaRPr lang="en-US"/>
          </a:p>
        </p:txBody>
      </p:sp>
    </p:spTree>
    <p:extLst>
      <p:ext uri="{BB962C8B-B14F-4D97-AF65-F5344CB8AC3E}">
        <p14:creationId xmlns:p14="http://schemas.microsoft.com/office/powerpoint/2010/main" val="266909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5D97D-0405-4D41-129F-DA6F0F0538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91E47-8688-46F7-9313-C96E13F47DB9}"/>
              </a:ext>
            </a:extLst>
          </p:cNvPr>
          <p:cNvSpPr>
            <a:spLocks noGrp="1"/>
          </p:cNvSpPr>
          <p:nvPr>
            <p:ph type="title"/>
          </p:nvPr>
        </p:nvSpPr>
        <p:spPr>
          <a:xfrm>
            <a:off x="838200" y="365125"/>
            <a:ext cx="10515600" cy="670461"/>
          </a:xfrm>
        </p:spPr>
        <p:txBody>
          <a:bodyPr>
            <a:normAutofit fontScale="90000"/>
          </a:bodyPr>
          <a:lstStyle/>
          <a:p>
            <a:r>
              <a:rPr lang="en-US" dirty="0">
                <a:latin typeface="Calibri" panose="020F0502020204030204" pitchFamily="34" charset="0"/>
                <a:cs typeface="Calibri" panose="020F0502020204030204" pitchFamily="34" charset="0"/>
              </a:rPr>
              <a:t>Sequence Read Archive</a:t>
            </a:r>
          </a:p>
        </p:txBody>
      </p:sp>
      <p:sp>
        <p:nvSpPr>
          <p:cNvPr id="3" name="Content Placeholder 2">
            <a:extLst>
              <a:ext uri="{FF2B5EF4-FFF2-40B4-BE49-F238E27FC236}">
                <a16:creationId xmlns:a16="http://schemas.microsoft.com/office/drawing/2014/main" id="{3772E468-4A44-2EBC-6F76-F2615822F6B9}"/>
              </a:ext>
            </a:extLst>
          </p:cNvPr>
          <p:cNvSpPr>
            <a:spLocks noGrp="1"/>
          </p:cNvSpPr>
          <p:nvPr>
            <p:ph idx="1"/>
          </p:nvPr>
        </p:nvSpPr>
        <p:spPr>
          <a:xfrm>
            <a:off x="838200" y="1142581"/>
            <a:ext cx="10515600" cy="457620"/>
          </a:xfrm>
        </p:spPr>
        <p:txBody>
          <a:bodyPr anchor="ctr">
            <a:normAutofit lnSpcReduction="10000"/>
          </a:bodyPr>
          <a:lstStyle/>
          <a:p>
            <a:pPr marL="0" indent="0">
              <a:buNone/>
            </a:pPr>
            <a:r>
              <a:rPr lang="en-US" dirty="0">
                <a:solidFill>
                  <a:srgbClr val="212121"/>
                </a:solidFill>
                <a:latin typeface="Calibri Light" panose="020F0302020204030204" pitchFamily="34" charset="0"/>
                <a:cs typeface="Calibri Light" panose="020F0302020204030204" pitchFamily="34" charset="0"/>
              </a:rPr>
              <a:t>Sequence Read Archive (SRA) contains reads from NGS studies.</a:t>
            </a:r>
          </a:p>
        </p:txBody>
      </p:sp>
      <p:pic>
        <p:nvPicPr>
          <p:cNvPr id="4" name="Picture 3" descr="anatomy_of_SRA_submission.png">
            <a:extLst>
              <a:ext uri="{FF2B5EF4-FFF2-40B4-BE49-F238E27FC236}">
                <a16:creationId xmlns:a16="http://schemas.microsoft.com/office/drawing/2014/main" id="{846F30D5-7C7E-D189-5528-F67A4320B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907" y="1749626"/>
            <a:ext cx="6361043" cy="4711134"/>
          </a:xfrm>
          <a:prstGeom prst="rect">
            <a:avLst/>
          </a:prstGeom>
        </p:spPr>
      </p:pic>
      <p:sp>
        <p:nvSpPr>
          <p:cNvPr id="5" name="Slide Number Placeholder 4">
            <a:extLst>
              <a:ext uri="{FF2B5EF4-FFF2-40B4-BE49-F238E27FC236}">
                <a16:creationId xmlns:a16="http://schemas.microsoft.com/office/drawing/2014/main" id="{44AEB234-CECF-E6C0-F03B-BDFD6D78CF2D}"/>
              </a:ext>
            </a:extLst>
          </p:cNvPr>
          <p:cNvSpPr>
            <a:spLocks noGrp="1"/>
          </p:cNvSpPr>
          <p:nvPr>
            <p:ph type="sldNum" sz="quarter" idx="12"/>
          </p:nvPr>
        </p:nvSpPr>
        <p:spPr/>
        <p:txBody>
          <a:bodyPr/>
          <a:lstStyle/>
          <a:p>
            <a:fld id="{96F592FA-1326-C146-9841-60E4C45BB5E0}" type="slidenum">
              <a:rPr lang="en-US" smtClean="0"/>
              <a:t>30</a:t>
            </a:fld>
            <a:endParaRPr lang="en-US"/>
          </a:p>
        </p:txBody>
      </p:sp>
    </p:spTree>
    <p:extLst>
      <p:ext uri="{BB962C8B-B14F-4D97-AF65-F5344CB8AC3E}">
        <p14:creationId xmlns:p14="http://schemas.microsoft.com/office/powerpoint/2010/main" val="414547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5" y="274637"/>
            <a:ext cx="9584635" cy="885295"/>
          </a:xfrm>
        </p:spPr>
        <p:txBody>
          <a:bodyPr>
            <a:normAutofit/>
          </a:bodyPr>
          <a:lstStyle/>
          <a:p>
            <a:r>
              <a:rPr lang="en-US" sz="3600" dirty="0">
                <a:latin typeface="Calibri" panose="020F0502020204030204" pitchFamily="34" charset="0"/>
                <a:cs typeface="Calibri" panose="020F0502020204030204" pitchFamily="34" charset="0"/>
              </a:rPr>
              <a:t>Accessions and sequence data</a:t>
            </a:r>
          </a:p>
        </p:txBody>
      </p:sp>
      <p:sp>
        <p:nvSpPr>
          <p:cNvPr id="3" name="Content Placeholder 2"/>
          <p:cNvSpPr>
            <a:spLocks noGrp="1"/>
          </p:cNvSpPr>
          <p:nvPr>
            <p:ph idx="1"/>
          </p:nvPr>
        </p:nvSpPr>
        <p:spPr>
          <a:xfrm>
            <a:off x="742488" y="1661130"/>
            <a:ext cx="7758045" cy="3791455"/>
          </a:xfrm>
        </p:spPr>
        <p:txBody>
          <a:bodyPr>
            <a:noAutofit/>
          </a:bodyPr>
          <a:lstStyle/>
          <a:p>
            <a:r>
              <a:rPr lang="en-US" sz="2400" b="1" dirty="0">
                <a:latin typeface="Calibri Light" panose="020F0302020204030204" pitchFamily="34" charset="0"/>
                <a:cs typeface="Calibri Light" panose="020F0302020204030204" pitchFamily="34" charset="0"/>
              </a:rPr>
              <a:t>Study</a:t>
            </a:r>
            <a:r>
              <a:rPr lang="en-US" sz="2400" dirty="0">
                <a:latin typeface="Calibri Light" panose="020F0302020204030204" pitchFamily="34" charset="0"/>
                <a:cs typeface="Calibri Light" panose="020F0302020204030204" pitchFamily="34" charset="0"/>
              </a:rPr>
              <a:t> – a set of experiments with an overall goal</a:t>
            </a:r>
          </a:p>
          <a:p>
            <a:pPr marL="0" indent="0">
              <a:buNone/>
            </a:pPr>
            <a:r>
              <a:rPr lang="en-US" sz="2400" dirty="0">
                <a:solidFill>
                  <a:schemeClr val="tx2">
                    <a:lumMod val="75000"/>
                  </a:schemeClr>
                </a:solidFill>
                <a:latin typeface="Calibri Light" panose="020F0302020204030204" pitchFamily="34" charset="0"/>
                <a:cs typeface="Calibri Light" panose="020F0302020204030204" pitchFamily="34" charset="0"/>
              </a:rPr>
              <a:t>SRA Study accessions – SRP, DRP, or ERP</a:t>
            </a:r>
          </a:p>
          <a:p>
            <a:endParaRPr lang="en-US" sz="2400" dirty="0">
              <a:latin typeface="Calibri Light" panose="020F0302020204030204" pitchFamily="34" charset="0"/>
              <a:cs typeface="Calibri Light" panose="020F0302020204030204" pitchFamily="34" charset="0"/>
            </a:endParaRPr>
          </a:p>
          <a:p>
            <a:r>
              <a:rPr lang="en-US" sz="2400" b="1" dirty="0">
                <a:latin typeface="Calibri Light" panose="020F0302020204030204" pitchFamily="34" charset="0"/>
                <a:cs typeface="Calibri Light" panose="020F0302020204030204" pitchFamily="34" charset="0"/>
              </a:rPr>
              <a:t>Sample</a:t>
            </a:r>
            <a:r>
              <a:rPr lang="en-US" sz="2400" dirty="0">
                <a:latin typeface="Calibri Light" panose="020F0302020204030204" pitchFamily="34" charset="0"/>
                <a:cs typeface="Calibri Light" panose="020F0302020204030204" pitchFamily="34" charset="0"/>
              </a:rPr>
              <a:t> – An experiment targets one or more samples </a:t>
            </a:r>
          </a:p>
          <a:p>
            <a:pPr marL="0" indent="0">
              <a:buNone/>
            </a:pPr>
            <a:r>
              <a:rPr lang="en-US" sz="2400" dirty="0">
                <a:solidFill>
                  <a:schemeClr val="tx2">
                    <a:lumMod val="75000"/>
                  </a:schemeClr>
                </a:solidFill>
                <a:latin typeface="Calibri Light" panose="020F0302020204030204" pitchFamily="34" charset="0"/>
                <a:cs typeface="Calibri Light" panose="020F0302020204030204" pitchFamily="34" charset="0"/>
              </a:rPr>
              <a:t>SRA Sample accessions – SRS, DRS, or ERS</a:t>
            </a:r>
          </a:p>
          <a:p>
            <a:endParaRPr lang="en-US" sz="2400" dirty="0">
              <a:latin typeface="Calibri Light" panose="020F0302020204030204" pitchFamily="34" charset="0"/>
              <a:cs typeface="Calibri Light" panose="020F0302020204030204" pitchFamily="34" charset="0"/>
            </a:endParaRPr>
          </a:p>
          <a:p>
            <a:r>
              <a:rPr lang="en-US" sz="2400" b="1" dirty="0">
                <a:latin typeface="Calibri Light" panose="020F0302020204030204" pitchFamily="34" charset="0"/>
                <a:cs typeface="Calibri Light" panose="020F0302020204030204" pitchFamily="34" charset="0"/>
              </a:rPr>
              <a:t>Run</a:t>
            </a:r>
            <a:r>
              <a:rPr lang="en-US" sz="2400" dirty="0">
                <a:latin typeface="Calibri Light" panose="020F0302020204030204" pitchFamily="34" charset="0"/>
                <a:cs typeface="Calibri Light" panose="020F0302020204030204" pitchFamily="34" charset="0"/>
              </a:rPr>
              <a:t> –the data gathered for a sample or sample bundle</a:t>
            </a:r>
          </a:p>
          <a:p>
            <a:pPr marL="0" indent="0">
              <a:buNone/>
            </a:pPr>
            <a:r>
              <a:rPr lang="en-US" sz="2400" dirty="0">
                <a:solidFill>
                  <a:srgbClr val="17375E"/>
                </a:solidFill>
                <a:latin typeface="Calibri Light" panose="020F0302020204030204" pitchFamily="34" charset="0"/>
                <a:cs typeface="Calibri Light" panose="020F0302020204030204" pitchFamily="34" charset="0"/>
              </a:rPr>
              <a:t>SRA Run accessions – SRR, DRR, or ERR</a:t>
            </a:r>
          </a:p>
        </p:txBody>
      </p:sp>
      <p:sp>
        <p:nvSpPr>
          <p:cNvPr id="4" name="TextBox 3">
            <a:extLst>
              <a:ext uri="{FF2B5EF4-FFF2-40B4-BE49-F238E27FC236}">
                <a16:creationId xmlns:a16="http://schemas.microsoft.com/office/drawing/2014/main" id="{285F30CB-3E56-551A-9798-D896B7D62337}"/>
              </a:ext>
            </a:extLst>
          </p:cNvPr>
          <p:cNvSpPr txBox="1"/>
          <p:nvPr/>
        </p:nvSpPr>
        <p:spPr>
          <a:xfrm>
            <a:off x="8120384" y="1661130"/>
            <a:ext cx="1682512" cy="523220"/>
          </a:xfrm>
          <a:prstGeom prst="rect">
            <a:avLst/>
          </a:prstGeom>
          <a:noFill/>
        </p:spPr>
        <p:txBody>
          <a:bodyPr wrap="none" rtlCol="0">
            <a:spAutoFit/>
          </a:bodyPr>
          <a:lstStyle/>
          <a:p>
            <a:r>
              <a:rPr lang="en-US" sz="2800" dirty="0" err="1">
                <a:latin typeface="Calibri" panose="020F0502020204030204" pitchFamily="34" charset="0"/>
                <a:cs typeface="Calibri" panose="020F0502020204030204" pitchFamily="34" charset="0"/>
              </a:rPr>
              <a:t>BioProject</a:t>
            </a:r>
            <a:endParaRPr 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833914B-CF8C-8478-AC57-30F48C10E700}"/>
              </a:ext>
            </a:extLst>
          </p:cNvPr>
          <p:cNvSpPr txBox="1"/>
          <p:nvPr/>
        </p:nvSpPr>
        <p:spPr>
          <a:xfrm>
            <a:off x="8120384" y="3023456"/>
            <a:ext cx="1723549" cy="523220"/>
          </a:xfrm>
          <a:prstGeom prst="rect">
            <a:avLst/>
          </a:prstGeom>
          <a:noFill/>
        </p:spPr>
        <p:txBody>
          <a:bodyPr wrap="none" rtlCol="0">
            <a:spAutoFit/>
          </a:bodyPr>
          <a:lstStyle/>
          <a:p>
            <a:r>
              <a:rPr lang="en-US" sz="2800" dirty="0" err="1">
                <a:latin typeface="Calibri" panose="020F0502020204030204" pitchFamily="34" charset="0"/>
                <a:cs typeface="Calibri" panose="020F0502020204030204" pitchFamily="34" charset="0"/>
              </a:rPr>
              <a:t>BioSample</a:t>
            </a: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1F99A2A-828C-2713-3B69-414015B5182A}"/>
              </a:ext>
            </a:extLst>
          </p:cNvPr>
          <p:cNvSpPr txBox="1"/>
          <p:nvPr/>
        </p:nvSpPr>
        <p:spPr>
          <a:xfrm>
            <a:off x="8120384" y="4351868"/>
            <a:ext cx="1480213"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SRA data</a:t>
            </a:r>
          </a:p>
        </p:txBody>
      </p:sp>
      <p:sp>
        <p:nvSpPr>
          <p:cNvPr id="7" name="TextBox 6">
            <a:extLst>
              <a:ext uri="{FF2B5EF4-FFF2-40B4-BE49-F238E27FC236}">
                <a16:creationId xmlns:a16="http://schemas.microsoft.com/office/drawing/2014/main" id="{CD9DC3EC-5379-D542-4FC0-335AFE12DE8E}"/>
              </a:ext>
            </a:extLst>
          </p:cNvPr>
          <p:cNvSpPr txBox="1"/>
          <p:nvPr/>
        </p:nvSpPr>
        <p:spPr>
          <a:xfrm>
            <a:off x="4809066" y="5692173"/>
            <a:ext cx="202010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hlinkClick r:id="rId3"/>
              </a:rPr>
              <a:t>SRR1238718</a:t>
            </a:r>
            <a:endParaRPr lang="en-US" sz="2800" dirty="0">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7ED4AB8D-D8A1-5E32-ACE0-E6996EE29EF2}"/>
              </a:ext>
            </a:extLst>
          </p:cNvPr>
          <p:cNvSpPr>
            <a:spLocks noGrp="1"/>
          </p:cNvSpPr>
          <p:nvPr>
            <p:ph type="sldNum" sz="quarter" idx="12"/>
          </p:nvPr>
        </p:nvSpPr>
        <p:spPr/>
        <p:txBody>
          <a:bodyPr/>
          <a:lstStyle/>
          <a:p>
            <a:fld id="{96F592FA-1326-C146-9841-60E4C45BB5E0}" type="slidenum">
              <a:rPr lang="en-US" smtClean="0"/>
              <a:t>31</a:t>
            </a:fld>
            <a:endParaRPr lang="en-US"/>
          </a:p>
        </p:txBody>
      </p:sp>
    </p:spTree>
    <p:extLst>
      <p:ext uri="{BB962C8B-B14F-4D97-AF65-F5344CB8AC3E}">
        <p14:creationId xmlns:p14="http://schemas.microsoft.com/office/powerpoint/2010/main" val="183509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9B59-560C-1A6A-091A-9844FEA64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91150-8B48-3CB6-0011-24010A429764}"/>
              </a:ext>
            </a:extLst>
          </p:cNvPr>
          <p:cNvSpPr>
            <a:spLocks noGrp="1"/>
          </p:cNvSpPr>
          <p:nvPr>
            <p:ph type="title"/>
          </p:nvPr>
        </p:nvSpPr>
        <p:spPr>
          <a:xfrm>
            <a:off x="626165" y="274637"/>
            <a:ext cx="9584635" cy="885295"/>
          </a:xfrm>
        </p:spPr>
        <p:txBody>
          <a:bodyPr>
            <a:normAutofit/>
          </a:bodyPr>
          <a:lstStyle/>
          <a:p>
            <a:r>
              <a:rPr lang="en-US" sz="3600" dirty="0">
                <a:latin typeface="Calibri" panose="020F0502020204030204" pitchFamily="34" charset="0"/>
                <a:cs typeface="Calibri" panose="020F0502020204030204" pitchFamily="34" charset="0"/>
              </a:rPr>
              <a:t>SRR1238718: B73_control_R1</a:t>
            </a:r>
          </a:p>
        </p:txBody>
      </p:sp>
      <p:pic>
        <p:nvPicPr>
          <p:cNvPr id="11" name="Picture 10" descr="A screenshot of a computer&#10;&#10;AI-generated content may be incorrect.">
            <a:extLst>
              <a:ext uri="{FF2B5EF4-FFF2-40B4-BE49-F238E27FC236}">
                <a16:creationId xmlns:a16="http://schemas.microsoft.com/office/drawing/2014/main" id="{FB01EA9B-8468-41B2-F47C-D6C391FEFF34}"/>
              </a:ext>
            </a:extLst>
          </p:cNvPr>
          <p:cNvPicPr>
            <a:picLocks noChangeAspect="1"/>
          </p:cNvPicPr>
          <p:nvPr/>
        </p:nvPicPr>
        <p:blipFill>
          <a:blip r:embed="rId3"/>
          <a:stretch>
            <a:fillRect/>
          </a:stretch>
        </p:blipFill>
        <p:spPr>
          <a:xfrm>
            <a:off x="1270709" y="1159932"/>
            <a:ext cx="6476291" cy="5444080"/>
          </a:xfrm>
          <a:prstGeom prst="rect">
            <a:avLst/>
          </a:prstGeom>
        </p:spPr>
      </p:pic>
      <p:sp>
        <p:nvSpPr>
          <p:cNvPr id="3" name="Slide Number Placeholder 2">
            <a:extLst>
              <a:ext uri="{FF2B5EF4-FFF2-40B4-BE49-F238E27FC236}">
                <a16:creationId xmlns:a16="http://schemas.microsoft.com/office/drawing/2014/main" id="{DF1A11D4-7923-9080-509A-6CD791AF2D81}"/>
              </a:ext>
            </a:extLst>
          </p:cNvPr>
          <p:cNvSpPr>
            <a:spLocks noGrp="1"/>
          </p:cNvSpPr>
          <p:nvPr>
            <p:ph type="sldNum" sz="quarter" idx="12"/>
          </p:nvPr>
        </p:nvSpPr>
        <p:spPr/>
        <p:txBody>
          <a:bodyPr/>
          <a:lstStyle/>
          <a:p>
            <a:fld id="{96F592FA-1326-C146-9841-60E4C45BB5E0}" type="slidenum">
              <a:rPr lang="en-US" smtClean="0"/>
              <a:t>32</a:t>
            </a:fld>
            <a:endParaRPr lang="en-US"/>
          </a:p>
        </p:txBody>
      </p:sp>
    </p:spTree>
    <p:extLst>
      <p:ext uri="{BB962C8B-B14F-4D97-AF65-F5344CB8AC3E}">
        <p14:creationId xmlns:p14="http://schemas.microsoft.com/office/powerpoint/2010/main" val="129888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CDAD-5640-584D-F4AA-8E74E757BF9A}"/>
              </a:ext>
            </a:extLst>
          </p:cNvPr>
          <p:cNvSpPr>
            <a:spLocks noGrp="1"/>
          </p:cNvSpPr>
          <p:nvPr>
            <p:ph type="title"/>
          </p:nvPr>
        </p:nvSpPr>
        <p:spPr>
          <a:xfrm>
            <a:off x="579783" y="358125"/>
            <a:ext cx="10515600" cy="787814"/>
          </a:xfrm>
        </p:spPr>
        <p:txBody>
          <a:bodyPr>
            <a:normAutofit/>
          </a:bodyPr>
          <a:lstStyle/>
          <a:p>
            <a:r>
              <a:rPr lang="en-US" sz="3600" dirty="0" err="1">
                <a:latin typeface="Calibri" panose="020F0502020204030204" pitchFamily="34" charset="0"/>
                <a:cs typeface="Calibri" panose="020F0502020204030204" pitchFamily="34" charset="0"/>
              </a:rPr>
              <a:t>sra</a:t>
            </a:r>
            <a:r>
              <a:rPr lang="en-US" sz="3600" dirty="0">
                <a:latin typeface="Calibri" panose="020F0502020204030204" pitchFamily="34" charset="0"/>
                <a:cs typeface="Calibri" panose="020F0502020204030204" pitchFamily="34" charset="0"/>
              </a:rPr>
              <a:t>-toolkit</a:t>
            </a:r>
          </a:p>
        </p:txBody>
      </p:sp>
      <p:sp>
        <p:nvSpPr>
          <p:cNvPr id="3" name="Content Placeholder 2">
            <a:extLst>
              <a:ext uri="{FF2B5EF4-FFF2-40B4-BE49-F238E27FC236}">
                <a16:creationId xmlns:a16="http://schemas.microsoft.com/office/drawing/2014/main" id="{5C70CDE7-C14B-BD85-0200-9C6EF6BE6FDE}"/>
              </a:ext>
            </a:extLst>
          </p:cNvPr>
          <p:cNvSpPr>
            <a:spLocks noGrp="1"/>
          </p:cNvSpPr>
          <p:nvPr>
            <p:ph idx="1"/>
          </p:nvPr>
        </p:nvSpPr>
        <p:spPr>
          <a:xfrm>
            <a:off x="700708" y="2919558"/>
            <a:ext cx="10790583" cy="3180522"/>
          </a:xfrm>
        </p:spPr>
        <p:txBody>
          <a:bodyPr>
            <a:noAutofit/>
          </a:bodyPr>
          <a:lstStyle/>
          <a:p>
            <a:pPr marL="0" indent="0">
              <a:lnSpc>
                <a:spcPct val="150000"/>
              </a:lnSpc>
              <a:buNone/>
            </a:pPr>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https://ftp-</a:t>
            </a:r>
            <a:r>
              <a:rPr lang="en-US" sz="1400" dirty="0" err="1">
                <a:latin typeface="Courier New" panose="02070309020205020404" pitchFamily="49" charset="0"/>
                <a:cs typeface="Courier New" panose="02070309020205020404" pitchFamily="49" charset="0"/>
              </a:rPr>
              <a:t>trace.ncbi.nlm.nih.gov</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sdk</a:t>
            </a:r>
            <a:r>
              <a:rPr lang="en-US" sz="1400" dirty="0">
                <a:latin typeface="Courier New" panose="02070309020205020404" pitchFamily="49" charset="0"/>
                <a:cs typeface="Courier New" panose="02070309020205020404" pitchFamily="49" charset="0"/>
              </a:rPr>
              <a:t>/current/sratoolkit.current-centos_linux64.tar.gz</a:t>
            </a:r>
          </a:p>
          <a:p>
            <a:pPr marL="0" indent="0">
              <a:lnSpc>
                <a:spcPct val="150000"/>
              </a:lnSpc>
              <a:buNone/>
            </a:pPr>
            <a:r>
              <a:rPr lang="en-US" sz="2400" dirty="0">
                <a:latin typeface="Courier New" panose="02070309020205020404" pitchFamily="49" charset="0"/>
                <a:cs typeface="Courier New" panose="02070309020205020404" pitchFamily="49" charset="0"/>
              </a:rPr>
              <a:t>tar –</a:t>
            </a:r>
            <a:r>
              <a:rPr lang="en-US" sz="2400" dirty="0" err="1">
                <a:latin typeface="Courier New" panose="02070309020205020404" pitchFamily="49" charset="0"/>
                <a:cs typeface="Courier New" panose="02070309020205020404" pitchFamily="49" charset="0"/>
              </a:rPr>
              <a:t>xf</a:t>
            </a:r>
            <a:r>
              <a:rPr lang="en-US" sz="2400" dirty="0">
                <a:latin typeface="Courier New" panose="02070309020205020404" pitchFamily="49" charset="0"/>
                <a:cs typeface="Courier New" panose="02070309020205020404" pitchFamily="49" charset="0"/>
              </a:rPr>
              <a:t> sratoolkit.current-centos_linux64.tar.gz</a:t>
            </a:r>
          </a:p>
          <a:p>
            <a:pPr marL="0" indent="0">
              <a:lnSpc>
                <a:spcPct val="150000"/>
              </a:lnSpc>
              <a:buNone/>
            </a:pPr>
            <a:r>
              <a:rPr lang="en-US" sz="2400" dirty="0">
                <a:latin typeface="Courier New" panose="02070309020205020404" pitchFamily="49" charset="0"/>
                <a:cs typeface="Courier New" panose="02070309020205020404" pitchFamily="49" charset="0"/>
              </a:rPr>
              <a:t>mv sratoolkit.3.2.0-centos_linux64 </a:t>
            </a:r>
            <a:r>
              <a:rPr lang="en-US" sz="2400" dirty="0" err="1">
                <a:latin typeface="Courier New" panose="02070309020205020404" pitchFamily="49" charset="0"/>
                <a:cs typeface="Courier New" panose="02070309020205020404" pitchFamily="49" charset="0"/>
              </a:rPr>
              <a:t>sratoolkit</a:t>
            </a:r>
            <a:endParaRPr lang="en-US" sz="2400" dirty="0">
              <a:latin typeface="Courier New" panose="02070309020205020404" pitchFamily="49" charset="0"/>
              <a:cs typeface="Courier New" panose="02070309020205020404" pitchFamily="49" charset="0"/>
            </a:endParaRPr>
          </a:p>
          <a:p>
            <a:pPr marL="0" indent="0">
              <a:lnSpc>
                <a:spcPct val="150000"/>
              </a:lnSpc>
              <a:buNone/>
            </a:pPr>
            <a:endParaRPr lang="en-US"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EC0A24B4-0B6F-D107-1E98-419EF04333EF}"/>
              </a:ext>
            </a:extLst>
          </p:cNvPr>
          <p:cNvSpPr txBox="1"/>
          <p:nvPr/>
        </p:nvSpPr>
        <p:spPr>
          <a:xfrm>
            <a:off x="579783" y="1145939"/>
            <a:ext cx="9490675" cy="461665"/>
          </a:xfrm>
          <a:prstGeom prst="rect">
            <a:avLst/>
          </a:prstGeom>
          <a:noFill/>
        </p:spPr>
        <p:txBody>
          <a:bodyPr wrap="none" rtlCol="0">
            <a:spAutoFit/>
          </a:bodyPr>
          <a:lstStyle/>
          <a:p>
            <a:r>
              <a:rPr lang="en-US" sz="2400" b="0" i="0" dirty="0">
                <a:solidFill>
                  <a:srgbClr val="1F2328"/>
                </a:solidFill>
                <a:effectLst/>
                <a:latin typeface="Calibri" panose="020F0502020204030204" pitchFamily="34" charset="0"/>
                <a:cs typeface="Calibri" panose="020F0502020204030204" pitchFamily="34" charset="0"/>
              </a:rPr>
              <a:t>a collection of tools and libraries for using data in Sequence Read Archives.</a:t>
            </a:r>
            <a:endParaRPr lang="en-US"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EDEB667-C3D0-7456-B514-FB55AADBE8BA}"/>
              </a:ext>
            </a:extLst>
          </p:cNvPr>
          <p:cNvSpPr txBox="1"/>
          <p:nvPr/>
        </p:nvSpPr>
        <p:spPr>
          <a:xfrm>
            <a:off x="700708" y="2287008"/>
            <a:ext cx="1799980" cy="523220"/>
          </a:xfrm>
          <a:prstGeom prst="rect">
            <a:avLst/>
          </a:prstGeom>
          <a:noFill/>
        </p:spPr>
        <p:txBody>
          <a:bodyPr wrap="none" rtlCol="0">
            <a:spAutoFit/>
          </a:bodyPr>
          <a:lstStyle/>
          <a:p>
            <a:r>
              <a:rPr lang="en-US" sz="2800" dirty="0">
                <a:solidFill>
                  <a:schemeClr val="tx2">
                    <a:lumMod val="75000"/>
                    <a:lumOff val="25000"/>
                  </a:schemeClr>
                </a:solidFill>
                <a:latin typeface="Calibri" panose="020F0502020204030204" pitchFamily="34" charset="0"/>
                <a:cs typeface="Calibri" panose="020F0502020204030204" pitchFamily="34" charset="0"/>
              </a:rPr>
              <a:t>Installation</a:t>
            </a:r>
          </a:p>
        </p:txBody>
      </p:sp>
      <p:sp>
        <p:nvSpPr>
          <p:cNvPr id="6" name="Slide Number Placeholder 5">
            <a:extLst>
              <a:ext uri="{FF2B5EF4-FFF2-40B4-BE49-F238E27FC236}">
                <a16:creationId xmlns:a16="http://schemas.microsoft.com/office/drawing/2014/main" id="{BACD1470-BFB2-BB67-EEC6-222229977EF3}"/>
              </a:ext>
            </a:extLst>
          </p:cNvPr>
          <p:cNvSpPr>
            <a:spLocks noGrp="1"/>
          </p:cNvSpPr>
          <p:nvPr>
            <p:ph type="sldNum" sz="quarter" idx="12"/>
          </p:nvPr>
        </p:nvSpPr>
        <p:spPr/>
        <p:txBody>
          <a:bodyPr/>
          <a:lstStyle/>
          <a:p>
            <a:fld id="{96F592FA-1326-C146-9841-60E4C45BB5E0}" type="slidenum">
              <a:rPr lang="en-US" smtClean="0"/>
              <a:t>33</a:t>
            </a:fld>
            <a:endParaRPr lang="en-US"/>
          </a:p>
        </p:txBody>
      </p:sp>
    </p:spTree>
    <p:extLst>
      <p:ext uri="{BB962C8B-B14F-4D97-AF65-F5344CB8AC3E}">
        <p14:creationId xmlns:p14="http://schemas.microsoft.com/office/powerpoint/2010/main" val="2355133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9DBBEE-4FBD-8943-844B-C2F235007878}"/>
              </a:ext>
            </a:extLst>
          </p:cNvPr>
          <p:cNvSpPr txBox="1"/>
          <p:nvPr/>
        </p:nvSpPr>
        <p:spPr>
          <a:xfrm>
            <a:off x="1472278" y="3983513"/>
            <a:ext cx="2932864" cy="830997"/>
          </a:xfrm>
          <a:prstGeom prst="rect">
            <a:avLst/>
          </a:prstGeom>
          <a:noFill/>
        </p:spPr>
        <p:txBody>
          <a:bodyPr wrap="square" rtlCol="0">
            <a:spAutoFit/>
          </a:bodyPr>
          <a:lstStyle/>
          <a:p>
            <a:r>
              <a:rPr lang="en-US" sz="2400" dirty="0">
                <a:highlight>
                  <a:srgbClr val="C0C0C0"/>
                </a:highlight>
                <a:latin typeface="Calibri Light" panose="020F0302020204030204" pitchFamily="34" charset="0"/>
                <a:cs typeface="Calibri Light" panose="020F0302020204030204" pitchFamily="34" charset="0"/>
              </a:rPr>
              <a:t>SRR1238718_1.fastq</a:t>
            </a:r>
          </a:p>
          <a:p>
            <a:r>
              <a:rPr lang="en-US" sz="2400" dirty="0">
                <a:highlight>
                  <a:srgbClr val="C0C0C0"/>
                </a:highlight>
                <a:latin typeface="Calibri Light" panose="020F0302020204030204" pitchFamily="34" charset="0"/>
                <a:cs typeface="Calibri Light" panose="020F0302020204030204" pitchFamily="34" charset="0"/>
              </a:rPr>
              <a:t>SRR1238718_2.fastq</a:t>
            </a:r>
          </a:p>
        </p:txBody>
      </p:sp>
      <p:sp>
        <p:nvSpPr>
          <p:cNvPr id="9" name="Title 8">
            <a:extLst>
              <a:ext uri="{FF2B5EF4-FFF2-40B4-BE49-F238E27FC236}">
                <a16:creationId xmlns:a16="http://schemas.microsoft.com/office/drawing/2014/main" id="{158195F6-E8C1-EEF6-F117-9D4F13EB2048}"/>
              </a:ext>
            </a:extLst>
          </p:cNvPr>
          <p:cNvSpPr>
            <a:spLocks noGrp="1"/>
          </p:cNvSpPr>
          <p:nvPr>
            <p:ph type="title"/>
          </p:nvPr>
        </p:nvSpPr>
        <p:spPr>
          <a:xfrm>
            <a:off x="450572" y="676336"/>
            <a:ext cx="11436627" cy="825811"/>
          </a:xfrm>
        </p:spPr>
        <p:txBody>
          <a:bodyPr>
            <a:normAutofit fontScale="90000"/>
          </a:bodyPr>
          <a:lstStyle/>
          <a:p>
            <a:r>
              <a:rPr lang="en-US" sz="3600" dirty="0"/>
              <a:t>Download SRA reads using the SRA-toolkit command </a:t>
            </a:r>
            <a:r>
              <a:rPr lang="en-US" sz="3600" dirty="0" err="1"/>
              <a:t>fasterq</a:t>
            </a:r>
            <a:r>
              <a:rPr lang="en-US" sz="3600" dirty="0"/>
              <a:t>-dump</a:t>
            </a:r>
          </a:p>
        </p:txBody>
      </p:sp>
      <p:sp>
        <p:nvSpPr>
          <p:cNvPr id="13" name="TextBox 12">
            <a:extLst>
              <a:ext uri="{FF2B5EF4-FFF2-40B4-BE49-F238E27FC236}">
                <a16:creationId xmlns:a16="http://schemas.microsoft.com/office/drawing/2014/main" id="{2EA44621-1468-02F9-92CF-3C626CEA7A27}"/>
              </a:ext>
            </a:extLst>
          </p:cNvPr>
          <p:cNvSpPr txBox="1"/>
          <p:nvPr/>
        </p:nvSpPr>
        <p:spPr>
          <a:xfrm>
            <a:off x="764493" y="1980825"/>
            <a:ext cx="5444824" cy="523220"/>
          </a:xfrm>
          <a:prstGeom prst="rect">
            <a:avLst/>
          </a:prstGeom>
          <a:noFill/>
        </p:spPr>
        <p:txBody>
          <a:bodyPr wrap="none" rtlCol="0">
            <a:spAutoFit/>
          </a:bodyPr>
          <a:lstStyle/>
          <a:p>
            <a:r>
              <a:rPr lang="en-US" sz="2800" b="1" dirty="0" err="1">
                <a:solidFill>
                  <a:srgbClr val="17375E"/>
                </a:solidFill>
                <a:latin typeface="Calibri" panose="020F0502020204030204" pitchFamily="34" charset="0"/>
                <a:cs typeface="Calibri" panose="020F0502020204030204" pitchFamily="34" charset="0"/>
              </a:rPr>
              <a:t>fasterq</a:t>
            </a:r>
            <a:r>
              <a:rPr lang="en-US" sz="2800" b="1" dirty="0">
                <a:solidFill>
                  <a:srgbClr val="17375E"/>
                </a:solidFill>
                <a:latin typeface="Calibri" panose="020F0502020204030204" pitchFamily="34" charset="0"/>
                <a:cs typeface="Calibri" panose="020F0502020204030204" pitchFamily="34" charset="0"/>
              </a:rPr>
              <a:t>-dump </a:t>
            </a:r>
            <a:r>
              <a:rPr lang="en-US" sz="2800" dirty="0">
                <a:latin typeface="Calibri" panose="020F0502020204030204" pitchFamily="34" charset="0"/>
                <a:cs typeface="Calibri" panose="020F0502020204030204" pitchFamily="34" charset="0"/>
              </a:rPr>
              <a:t>[options] &lt;accession&gt;</a:t>
            </a:r>
          </a:p>
        </p:txBody>
      </p:sp>
      <p:sp>
        <p:nvSpPr>
          <p:cNvPr id="3" name="TextBox 2">
            <a:extLst>
              <a:ext uri="{FF2B5EF4-FFF2-40B4-BE49-F238E27FC236}">
                <a16:creationId xmlns:a16="http://schemas.microsoft.com/office/drawing/2014/main" id="{77953C2B-A357-213A-0B34-6CC2A30BD178}"/>
              </a:ext>
            </a:extLst>
          </p:cNvPr>
          <p:cNvSpPr txBox="1"/>
          <p:nvPr/>
        </p:nvSpPr>
        <p:spPr>
          <a:xfrm>
            <a:off x="946296" y="3066901"/>
            <a:ext cx="7783160" cy="461665"/>
          </a:xfrm>
          <a:prstGeom prst="rect">
            <a:avLst/>
          </a:prstGeom>
          <a:noFill/>
        </p:spPr>
        <p:txBody>
          <a:bodyPr wrap="square" rtlCol="0">
            <a:spAutoFit/>
          </a:bodyPr>
          <a:lstStyle/>
          <a:p>
            <a:r>
              <a:rPr lang="en-US" sz="2400" dirty="0" err="1">
                <a:latin typeface="Courier"/>
                <a:cs typeface="Courier"/>
              </a:rPr>
              <a:t>fasterq</a:t>
            </a:r>
            <a:r>
              <a:rPr lang="en-US" sz="2400" dirty="0">
                <a:latin typeface="Courier"/>
                <a:cs typeface="Courier"/>
              </a:rPr>
              <a:t>-dump SRR1238718</a:t>
            </a:r>
          </a:p>
        </p:txBody>
      </p:sp>
      <p:sp>
        <p:nvSpPr>
          <p:cNvPr id="7" name="TextBox 6">
            <a:extLst>
              <a:ext uri="{FF2B5EF4-FFF2-40B4-BE49-F238E27FC236}">
                <a16:creationId xmlns:a16="http://schemas.microsoft.com/office/drawing/2014/main" id="{4BD5130C-E716-C285-D390-C17785DAE787}"/>
              </a:ext>
            </a:extLst>
          </p:cNvPr>
          <p:cNvSpPr txBox="1"/>
          <p:nvPr/>
        </p:nvSpPr>
        <p:spPr>
          <a:xfrm>
            <a:off x="5140264" y="3798846"/>
            <a:ext cx="6097348" cy="1200329"/>
          </a:xfrm>
          <a:prstGeom prst="rect">
            <a:avLst/>
          </a:prstGeom>
          <a:noFill/>
        </p:spPr>
        <p:txBody>
          <a:bodyPr wrap="square">
            <a:spAutoFit/>
          </a:bodyPr>
          <a:lstStyle/>
          <a:p>
            <a:r>
              <a:rPr lang="en-US" sz="2400" dirty="0">
                <a:solidFill>
                  <a:schemeClr val="accent2">
                    <a:lumMod val="50000"/>
                  </a:schemeClr>
                </a:solidFill>
                <a:effectLst/>
                <a:latin typeface="Calibri" panose="020F0502020204030204" pitchFamily="34" charset="0"/>
                <a:cs typeface="Calibri" panose="020F0502020204030204" pitchFamily="34" charset="0"/>
              </a:rPr>
              <a:t>spots read      : 13,748,589</a:t>
            </a:r>
          </a:p>
          <a:p>
            <a:r>
              <a:rPr lang="en-US" sz="2400" dirty="0">
                <a:solidFill>
                  <a:schemeClr val="accent2">
                    <a:lumMod val="50000"/>
                  </a:schemeClr>
                </a:solidFill>
                <a:effectLst/>
                <a:latin typeface="Calibri" panose="020F0502020204030204" pitchFamily="34" charset="0"/>
                <a:cs typeface="Calibri" panose="020F0502020204030204" pitchFamily="34" charset="0"/>
              </a:rPr>
              <a:t>reads read      : 27,497,178</a:t>
            </a:r>
          </a:p>
          <a:p>
            <a:r>
              <a:rPr lang="en-US" sz="2400" dirty="0">
                <a:solidFill>
                  <a:schemeClr val="accent2">
                    <a:lumMod val="50000"/>
                  </a:schemeClr>
                </a:solidFill>
                <a:effectLst/>
                <a:latin typeface="Calibri" panose="020F0502020204030204" pitchFamily="34" charset="0"/>
                <a:cs typeface="Calibri" panose="020F0502020204030204" pitchFamily="34" charset="0"/>
              </a:rPr>
              <a:t>reads written : 27,497,178</a:t>
            </a:r>
          </a:p>
        </p:txBody>
      </p:sp>
      <p:sp>
        <p:nvSpPr>
          <p:cNvPr id="2" name="Slide Number Placeholder 1">
            <a:extLst>
              <a:ext uri="{FF2B5EF4-FFF2-40B4-BE49-F238E27FC236}">
                <a16:creationId xmlns:a16="http://schemas.microsoft.com/office/drawing/2014/main" id="{42B9F371-2608-E41C-2E9A-FDEAE67247B9}"/>
              </a:ext>
            </a:extLst>
          </p:cNvPr>
          <p:cNvSpPr>
            <a:spLocks noGrp="1"/>
          </p:cNvSpPr>
          <p:nvPr>
            <p:ph type="sldNum" sz="quarter" idx="12"/>
          </p:nvPr>
        </p:nvSpPr>
        <p:spPr/>
        <p:txBody>
          <a:bodyPr/>
          <a:lstStyle/>
          <a:p>
            <a:fld id="{96F592FA-1326-C146-9841-60E4C45BB5E0}" type="slidenum">
              <a:rPr lang="en-US" smtClean="0"/>
              <a:t>34</a:t>
            </a:fld>
            <a:endParaRPr lang="en-US"/>
          </a:p>
        </p:txBody>
      </p:sp>
    </p:spTree>
    <p:extLst>
      <p:ext uri="{BB962C8B-B14F-4D97-AF65-F5344CB8AC3E}">
        <p14:creationId xmlns:p14="http://schemas.microsoft.com/office/powerpoint/2010/main" val="1838214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5A2D-C81D-1F92-CA20-F80691EE0B48}"/>
              </a:ext>
            </a:extLst>
          </p:cNvPr>
          <p:cNvSpPr>
            <a:spLocks noGrp="1"/>
          </p:cNvSpPr>
          <p:nvPr>
            <p:ph type="title"/>
          </p:nvPr>
        </p:nvSpPr>
        <p:spPr>
          <a:xfrm>
            <a:off x="838200" y="474132"/>
            <a:ext cx="10515600" cy="660401"/>
          </a:xfrm>
        </p:spPr>
        <p:txBody>
          <a:bodyPr>
            <a:normAutofit/>
          </a:bodyPr>
          <a:lstStyle/>
          <a:p>
            <a:pPr algn="ctr"/>
            <a:r>
              <a:rPr lang="en-US" sz="3200" dirty="0">
                <a:latin typeface="Calibri" panose="020F0502020204030204" pitchFamily="34" charset="0"/>
                <a:cs typeface="Calibri" panose="020F0502020204030204" pitchFamily="34" charset="0"/>
              </a:rPr>
              <a:t>Summary</a:t>
            </a:r>
          </a:p>
        </p:txBody>
      </p:sp>
      <p:sp>
        <p:nvSpPr>
          <p:cNvPr id="3" name="Content Placeholder 2">
            <a:extLst>
              <a:ext uri="{FF2B5EF4-FFF2-40B4-BE49-F238E27FC236}">
                <a16:creationId xmlns:a16="http://schemas.microsoft.com/office/drawing/2014/main" id="{86DB3030-7EDE-5AF0-2ABD-3D0D8511AEAC}"/>
              </a:ext>
            </a:extLst>
          </p:cNvPr>
          <p:cNvSpPr>
            <a:spLocks noGrp="1"/>
          </p:cNvSpPr>
          <p:nvPr>
            <p:ph idx="1"/>
          </p:nvPr>
        </p:nvSpPr>
        <p:spPr>
          <a:xfrm>
            <a:off x="838200" y="1667933"/>
            <a:ext cx="10515600" cy="2675467"/>
          </a:xfrm>
        </p:spPr>
        <p:txBody>
          <a:bodyPr/>
          <a:lstStyle/>
          <a:p>
            <a:pPr>
              <a:lnSpc>
                <a:spcPct val="150000"/>
              </a:lnSpc>
            </a:pPr>
            <a:r>
              <a:rPr lang="en-US" dirty="0">
                <a:solidFill>
                  <a:srgbClr val="000000"/>
                </a:solidFill>
                <a:latin typeface="Calibri" panose="020F0502020204030204" pitchFamily="34" charset="0"/>
                <a:cs typeface="Calibri" panose="020F0502020204030204" pitchFamily="34" charset="0"/>
              </a:rPr>
              <a:t>E-Utilities: to conveniently retrieve </a:t>
            </a:r>
            <a:r>
              <a:rPr lang="en-US" dirty="0" err="1">
                <a:solidFill>
                  <a:srgbClr val="000000"/>
                </a:solidFill>
                <a:latin typeface="Calibri" panose="020F0502020204030204" pitchFamily="34" charset="0"/>
                <a:cs typeface="Calibri" panose="020F0502020204030204" pitchFamily="34" charset="0"/>
              </a:rPr>
              <a:t>Genbank</a:t>
            </a:r>
            <a:r>
              <a:rPr lang="en-US" dirty="0">
                <a:solidFill>
                  <a:srgbClr val="000000"/>
                </a:solidFill>
                <a:latin typeface="Calibri" panose="020F0502020204030204" pitchFamily="34" charset="0"/>
                <a:cs typeface="Calibri" panose="020F0502020204030204" pitchFamily="34" charset="0"/>
              </a:rPr>
              <a:t> data</a:t>
            </a:r>
          </a:p>
          <a:p>
            <a:pPr>
              <a:lnSpc>
                <a:spcPct val="150000"/>
              </a:lnSpc>
            </a:pPr>
            <a:r>
              <a:rPr lang="en-US" dirty="0">
                <a:solidFill>
                  <a:srgbClr val="000000"/>
                </a:solidFill>
                <a:latin typeface="Calibri" panose="020F0502020204030204" pitchFamily="34" charset="0"/>
                <a:cs typeface="Calibri" panose="020F0502020204030204" pitchFamily="34" charset="0"/>
              </a:rPr>
              <a:t>Dataset: to download sequences of genomes, proteins, and genes.</a:t>
            </a:r>
          </a:p>
          <a:p>
            <a:pPr>
              <a:lnSpc>
                <a:spcPct val="150000"/>
              </a:lnSpc>
            </a:pPr>
            <a:r>
              <a:rPr lang="en-US" dirty="0">
                <a:solidFill>
                  <a:srgbClr val="000000"/>
                </a:solidFill>
                <a:latin typeface="Calibri" panose="020F0502020204030204" pitchFamily="34" charset="0"/>
                <a:cs typeface="Calibri" panose="020F0502020204030204" pitchFamily="34" charset="0"/>
              </a:rPr>
              <a:t>faster-dump: to download publicly available read data</a:t>
            </a: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D33FBB6-6D4C-D711-4928-E8EC8AC35A43}"/>
              </a:ext>
            </a:extLst>
          </p:cNvPr>
          <p:cNvSpPr>
            <a:spLocks noGrp="1"/>
          </p:cNvSpPr>
          <p:nvPr>
            <p:ph type="sldNum" sz="quarter" idx="12"/>
          </p:nvPr>
        </p:nvSpPr>
        <p:spPr/>
        <p:txBody>
          <a:bodyPr/>
          <a:lstStyle/>
          <a:p>
            <a:fld id="{96F592FA-1326-C146-9841-60E4C45BB5E0}" type="slidenum">
              <a:rPr lang="en-US" smtClean="0"/>
              <a:t>35</a:t>
            </a:fld>
            <a:endParaRPr lang="en-US"/>
          </a:p>
        </p:txBody>
      </p:sp>
    </p:spTree>
    <p:extLst>
      <p:ext uri="{BB962C8B-B14F-4D97-AF65-F5344CB8AC3E}">
        <p14:creationId xmlns:p14="http://schemas.microsoft.com/office/powerpoint/2010/main" val="342836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200" y="270933"/>
            <a:ext cx="10515600" cy="829735"/>
          </a:xfrm>
        </p:spPr>
        <p:txBody>
          <a:bodyPr>
            <a:normAutofit/>
          </a:bodyPr>
          <a:lstStyle/>
          <a:p>
            <a:pPr algn="ctr"/>
            <a:r>
              <a:rPr lang="en-US" sz="4267" dirty="0">
                <a:solidFill>
                  <a:srgbClr val="0E0E0E"/>
                </a:solidFill>
                <a:latin typeface=".AppleSystemUIFont"/>
              </a:rPr>
              <a:t>A </a:t>
            </a:r>
            <a:r>
              <a:rPr lang="en-US" sz="4267" dirty="0">
                <a:solidFill>
                  <a:srgbClr val="0E0E0E"/>
                </a:solidFill>
                <a:latin typeface="Calibri" panose="020F0502020204030204" pitchFamily="34" charset="0"/>
                <a:cs typeface="Calibri" panose="020F0502020204030204" pitchFamily="34" charset="0"/>
              </a:rPr>
              <a:t>general</a:t>
            </a:r>
            <a:r>
              <a:rPr lang="en-US" sz="4267" dirty="0">
                <a:solidFill>
                  <a:srgbClr val="0E0E0E"/>
                </a:solidFill>
                <a:latin typeface=".AppleSystemUIFont"/>
              </a:rPr>
              <a:t> guide for C software packages</a:t>
            </a:r>
            <a:endParaRPr lang="en-US" sz="4267" dirty="0"/>
          </a:p>
        </p:txBody>
      </p:sp>
      <p:sp>
        <p:nvSpPr>
          <p:cNvPr id="4" name="TextBox 3">
            <a:extLst>
              <a:ext uri="{FF2B5EF4-FFF2-40B4-BE49-F238E27FC236}">
                <a16:creationId xmlns:a16="http://schemas.microsoft.com/office/drawing/2014/main" id="{41E127C4-F973-37C4-169F-2C6190BF8064}"/>
              </a:ext>
            </a:extLst>
          </p:cNvPr>
          <p:cNvSpPr txBox="1"/>
          <p:nvPr/>
        </p:nvSpPr>
        <p:spPr>
          <a:xfrm>
            <a:off x="1185334" y="1343957"/>
            <a:ext cx="9024394" cy="1077218"/>
          </a:xfrm>
          <a:prstGeom prst="rect">
            <a:avLst/>
          </a:prstGeom>
          <a:noFill/>
        </p:spPr>
        <p:txBody>
          <a:bodyPr wrap="none" rtlCol="0">
            <a:spAutoFit/>
          </a:bodyPr>
          <a:lstStyle/>
          <a:p>
            <a:r>
              <a:rPr lang="en-US" sz="3200" dirty="0"/>
              <a:t>Compile source codes</a:t>
            </a:r>
          </a:p>
          <a:p>
            <a:r>
              <a:rPr lang="en-US" sz="3200" dirty="0"/>
              <a:t>- convert human readable codes to machine code </a:t>
            </a:r>
          </a:p>
        </p:txBody>
      </p:sp>
      <p:sp>
        <p:nvSpPr>
          <p:cNvPr id="6" name="Content Placeholder 2">
            <a:extLst>
              <a:ext uri="{FF2B5EF4-FFF2-40B4-BE49-F238E27FC236}">
                <a16:creationId xmlns:a16="http://schemas.microsoft.com/office/drawing/2014/main" id="{CC6AB666-4344-4901-4E1A-D35D22B58F18}"/>
              </a:ext>
            </a:extLst>
          </p:cNvPr>
          <p:cNvSpPr txBox="1">
            <a:spLocks/>
          </p:cNvSpPr>
          <p:nvPr/>
        </p:nvSpPr>
        <p:spPr>
          <a:xfrm>
            <a:off x="2099798" y="3260443"/>
            <a:ext cx="7711593" cy="1701800"/>
          </a:xfrm>
          <a:prstGeom prst="rect">
            <a:avLst/>
          </a:prstGeom>
        </p:spPr>
        <p:txBody>
          <a:bodyPr vert="horz" lIns="121920" tIns="60960" rIns="121920" bIns="6096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solidFill>
                  <a:srgbClr val="000000"/>
                </a:solidFill>
                <a:latin typeface="Courier New" panose="02070309020205020404" pitchFamily="49" charset="0"/>
                <a:cs typeface="Courier New" panose="02070309020205020404" pitchFamily="49" charset="0"/>
              </a:rPr>
              <a:t>./configure </a:t>
            </a:r>
            <a:r>
              <a:rPr lang="en-US" sz="3200" dirty="0">
                <a:solidFill>
                  <a:schemeClr val="accent6">
                    <a:lumMod val="50000"/>
                  </a:schemeClr>
                </a:solidFill>
                <a:latin typeface="Courier New" panose="02070309020205020404" pitchFamily="49" charset="0"/>
                <a:cs typeface="Courier New" panose="02070309020205020404" pitchFamily="49" charset="0"/>
              </a:rPr>
              <a:t>--prefix ~/local</a:t>
            </a:r>
            <a:r>
              <a:rPr lang="en-US" sz="3200" dirty="0">
                <a:solidFill>
                  <a:srgbClr val="000000"/>
                </a:solidFill>
                <a:latin typeface="Courier New" panose="02070309020205020404" pitchFamily="49" charset="0"/>
                <a:cs typeface="Courier New" panose="02070309020205020404" pitchFamily="49" charset="0"/>
              </a:rPr>
              <a:t> </a:t>
            </a:r>
          </a:p>
          <a:p>
            <a:pPr marL="0" indent="0">
              <a:buNone/>
            </a:pPr>
            <a:r>
              <a:rPr lang="en-US" sz="3200" dirty="0">
                <a:solidFill>
                  <a:srgbClr val="000000"/>
                </a:solidFill>
                <a:latin typeface="Courier New" panose="02070309020205020404" pitchFamily="49" charset="0"/>
                <a:cs typeface="Courier New" panose="02070309020205020404" pitchFamily="49" charset="0"/>
              </a:rPr>
              <a:t>make</a:t>
            </a:r>
          </a:p>
          <a:p>
            <a:pPr marL="0" indent="0">
              <a:buNone/>
            </a:pPr>
            <a:r>
              <a:rPr lang="en-US" sz="3200" dirty="0">
                <a:solidFill>
                  <a:srgbClr val="000000"/>
                </a:solidFill>
                <a:latin typeface="Courier New" panose="02070309020205020404" pitchFamily="49" charset="0"/>
                <a:cs typeface="Courier New" panose="02070309020205020404" pitchFamily="49" charset="0"/>
              </a:rPr>
              <a:t>make install  </a:t>
            </a:r>
          </a:p>
          <a:p>
            <a:pPr marL="0" indent="0">
              <a:spcBef>
                <a:spcPts val="0"/>
              </a:spcBef>
              <a:buNone/>
            </a:pPr>
            <a:endParaRPr lang="en-US" sz="32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A9D4719-F94E-153A-05F6-BA0A596CB199}"/>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10" name="Slide Number Placeholder 9">
            <a:extLst>
              <a:ext uri="{FF2B5EF4-FFF2-40B4-BE49-F238E27FC236}">
                <a16:creationId xmlns:a16="http://schemas.microsoft.com/office/drawing/2014/main" id="{7ADF9B69-0200-65DB-E394-A7688C70AB30}"/>
              </a:ext>
            </a:extLst>
          </p:cNvPr>
          <p:cNvSpPr>
            <a:spLocks noGrp="1"/>
          </p:cNvSpPr>
          <p:nvPr>
            <p:ph type="sldNum" sz="quarter" idx="12"/>
          </p:nvPr>
        </p:nvSpPr>
        <p:spPr/>
        <p:txBody>
          <a:bodyPr/>
          <a:lstStyle/>
          <a:p>
            <a:fld id="{96F592FA-1326-C146-9841-60E4C45BB5E0}" type="slidenum">
              <a:rPr lang="en-US" smtClean="0"/>
              <a:t>4</a:t>
            </a:fld>
            <a:endParaRPr lang="en-US"/>
          </a:p>
        </p:txBody>
      </p:sp>
    </p:spTree>
    <p:extLst>
      <p:ext uri="{BB962C8B-B14F-4D97-AF65-F5344CB8AC3E}">
        <p14:creationId xmlns:p14="http://schemas.microsoft.com/office/powerpoint/2010/main" val="340116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200" y="182877"/>
            <a:ext cx="10515600" cy="870272"/>
          </a:xfrm>
        </p:spPr>
        <p:txBody>
          <a:bodyPr>
            <a:normAutofit/>
          </a:bodyPr>
          <a:lstStyle/>
          <a:p>
            <a:pPr algn="ctr"/>
            <a:r>
              <a:rPr lang="en-US" sz="4267" dirty="0" err="1"/>
              <a:t>conda</a:t>
            </a:r>
            <a:endParaRPr lang="en-US" sz="4267" dirty="0"/>
          </a:p>
        </p:txBody>
      </p:sp>
      <p:sp>
        <p:nvSpPr>
          <p:cNvPr id="3" name="Content Placeholder 2">
            <a:extLst>
              <a:ext uri="{FF2B5EF4-FFF2-40B4-BE49-F238E27FC236}">
                <a16:creationId xmlns:a16="http://schemas.microsoft.com/office/drawing/2014/main" id="{3661A253-6582-8B4F-8100-89DD262132B8}"/>
              </a:ext>
            </a:extLst>
          </p:cNvPr>
          <p:cNvSpPr>
            <a:spLocks noGrp="1"/>
          </p:cNvSpPr>
          <p:nvPr>
            <p:ph idx="1"/>
          </p:nvPr>
        </p:nvSpPr>
        <p:spPr>
          <a:xfrm>
            <a:off x="638684" y="1505447"/>
            <a:ext cx="11169072" cy="4370420"/>
          </a:xfrm>
        </p:spPr>
        <p:txBody>
          <a:bodyPr/>
          <a:lstStyle/>
          <a:p>
            <a:pPr marL="0" indent="0">
              <a:buNone/>
            </a:pP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is an open-source package management system and environment management system.</a:t>
            </a:r>
          </a:p>
          <a:p>
            <a:pPr marL="0" indent="0">
              <a:buNone/>
            </a:pPr>
            <a:endParaRPr lang="en-US" dirty="0">
              <a:latin typeface="Calibri Light" panose="020F0302020204030204" pitchFamily="34" charset="0"/>
              <a:cs typeface="Calibri Light" panose="020F0302020204030204" pitchFamily="34" charset="0"/>
            </a:endParaRPr>
          </a:p>
          <a:p>
            <a:pPr marL="0" indent="0">
              <a:buNone/>
            </a:pP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installs, runs and updates packages and their dependencies.</a:t>
            </a:r>
          </a:p>
          <a:p>
            <a:pPr marL="0" indent="0">
              <a:buNone/>
            </a:pPr>
            <a:endParaRPr lang="en-US"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Overall, </a:t>
            </a: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can be a powerful tool for scientific computing and data science, providing a convenient way to </a:t>
            </a:r>
            <a:r>
              <a:rPr lang="en-US" u="sng" dirty="0">
                <a:latin typeface="Calibri Light" panose="020F0302020204030204" pitchFamily="34" charset="0"/>
                <a:cs typeface="Calibri Light" panose="020F0302020204030204" pitchFamily="34" charset="0"/>
              </a:rPr>
              <a:t>manage dependencies and environments </a:t>
            </a:r>
            <a:r>
              <a:rPr lang="en-US" dirty="0">
                <a:latin typeface="Calibri Light" panose="020F0302020204030204" pitchFamily="34" charset="0"/>
                <a:cs typeface="Calibri Light" panose="020F0302020204030204" pitchFamily="34" charset="0"/>
              </a:rPr>
              <a:t>and making it </a:t>
            </a:r>
            <a:r>
              <a:rPr lang="en-US" u="sng" dirty="0">
                <a:latin typeface="Calibri Light" panose="020F0302020204030204" pitchFamily="34" charset="0"/>
                <a:cs typeface="Calibri Light" panose="020F0302020204030204" pitchFamily="34" charset="0"/>
              </a:rPr>
              <a:t>easy to install and use complex software packages</a:t>
            </a:r>
            <a:r>
              <a:rPr lang="en-US" dirty="0">
                <a:latin typeface="Calibri Light" panose="020F0302020204030204" pitchFamily="34" charset="0"/>
                <a:cs typeface="Calibri Light" panose="020F0302020204030204" pitchFamily="34" charset="0"/>
              </a:rPr>
              <a:t>.</a:t>
            </a:r>
          </a:p>
        </p:txBody>
      </p:sp>
      <p:sp>
        <p:nvSpPr>
          <p:cNvPr id="4" name="TextBox 3">
            <a:extLst>
              <a:ext uri="{FF2B5EF4-FFF2-40B4-BE49-F238E27FC236}">
                <a16:creationId xmlns:a16="http://schemas.microsoft.com/office/drawing/2014/main" id="{89DBAD55-0D90-0600-5A46-8F4CE57E7629}"/>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2B904CE2-7FAB-2FE1-E399-AF4620081BD7}"/>
              </a:ext>
            </a:extLst>
          </p:cNvPr>
          <p:cNvSpPr>
            <a:spLocks noGrp="1"/>
          </p:cNvSpPr>
          <p:nvPr>
            <p:ph type="sldNum" sz="quarter" idx="12"/>
          </p:nvPr>
        </p:nvSpPr>
        <p:spPr/>
        <p:txBody>
          <a:bodyPr/>
          <a:lstStyle/>
          <a:p>
            <a:fld id="{96F592FA-1326-C146-9841-60E4C45BB5E0}" type="slidenum">
              <a:rPr lang="en-US" smtClean="0"/>
              <a:t>5</a:t>
            </a:fld>
            <a:endParaRPr lang="en-US"/>
          </a:p>
        </p:txBody>
      </p:sp>
    </p:spTree>
    <p:extLst>
      <p:ext uri="{BB962C8B-B14F-4D97-AF65-F5344CB8AC3E}">
        <p14:creationId xmlns:p14="http://schemas.microsoft.com/office/powerpoint/2010/main" val="383792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D14B-0C02-5AA0-3AE3-BBF06656A198}"/>
              </a:ext>
            </a:extLst>
          </p:cNvPr>
          <p:cNvSpPr>
            <a:spLocks noGrp="1"/>
          </p:cNvSpPr>
          <p:nvPr>
            <p:ph type="title"/>
          </p:nvPr>
        </p:nvSpPr>
        <p:spPr>
          <a:xfrm>
            <a:off x="538440" y="374980"/>
            <a:ext cx="11115120" cy="1035989"/>
          </a:xfrm>
        </p:spPr>
        <p:txBody>
          <a:bodyPr>
            <a:normAutofit/>
          </a:bodyPr>
          <a:lstStyle/>
          <a:p>
            <a:pPr algn="ctr"/>
            <a:r>
              <a:rPr lang="en-US" sz="4267" dirty="0"/>
              <a:t>Git commands</a:t>
            </a:r>
          </a:p>
        </p:txBody>
      </p:sp>
      <p:sp>
        <p:nvSpPr>
          <p:cNvPr id="4" name="Rectangle 3">
            <a:extLst>
              <a:ext uri="{FF2B5EF4-FFF2-40B4-BE49-F238E27FC236}">
                <a16:creationId xmlns:a16="http://schemas.microsoft.com/office/drawing/2014/main" id="{063CA57C-3328-EE06-A8C7-0EF4CFFFB103}"/>
              </a:ext>
            </a:extLst>
          </p:cNvPr>
          <p:cNvSpPr/>
          <p:nvPr/>
        </p:nvSpPr>
        <p:spPr>
          <a:xfrm>
            <a:off x="34256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Rectangle 4">
            <a:extLst>
              <a:ext uri="{FF2B5EF4-FFF2-40B4-BE49-F238E27FC236}">
                <a16:creationId xmlns:a16="http://schemas.microsoft.com/office/drawing/2014/main" id="{772033DD-A8FA-4FFD-EFFB-02AE9EA467D9}"/>
              </a:ext>
            </a:extLst>
          </p:cNvPr>
          <p:cNvSpPr/>
          <p:nvPr/>
        </p:nvSpPr>
        <p:spPr>
          <a:xfrm>
            <a:off x="46448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8FBD9CB3-DF2F-764D-0AD7-59FB94687C47}"/>
              </a:ext>
            </a:extLst>
          </p:cNvPr>
          <p:cNvSpPr/>
          <p:nvPr/>
        </p:nvSpPr>
        <p:spPr>
          <a:xfrm>
            <a:off x="58640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D25AFE55-AB82-EFF4-347F-A33BCAE8E226}"/>
              </a:ext>
            </a:extLst>
          </p:cNvPr>
          <p:cNvSpPr/>
          <p:nvPr/>
        </p:nvSpPr>
        <p:spPr>
          <a:xfrm>
            <a:off x="71848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a:extLst>
              <a:ext uri="{FF2B5EF4-FFF2-40B4-BE49-F238E27FC236}">
                <a16:creationId xmlns:a16="http://schemas.microsoft.com/office/drawing/2014/main" id="{0C106EFB-7CB2-47B2-6BDE-B75D81AF8A92}"/>
              </a:ext>
            </a:extLst>
          </p:cNvPr>
          <p:cNvSpPr txBox="1"/>
          <p:nvPr/>
        </p:nvSpPr>
        <p:spPr>
          <a:xfrm>
            <a:off x="3425635" y="2071750"/>
            <a:ext cx="1117600" cy="666977"/>
          </a:xfrm>
          <a:prstGeom prst="rect">
            <a:avLst/>
          </a:prstGeom>
          <a:noFill/>
        </p:spPr>
        <p:txBody>
          <a:bodyPr wrap="square" rtlCol="0">
            <a:spAutoFit/>
          </a:bodyPr>
          <a:lstStyle/>
          <a:p>
            <a:pPr algn="ctr"/>
            <a:r>
              <a:rPr lang="en-US" sz="1867" dirty="0"/>
              <a:t>Working directory</a:t>
            </a:r>
          </a:p>
        </p:txBody>
      </p:sp>
      <p:sp>
        <p:nvSpPr>
          <p:cNvPr id="10" name="TextBox 9">
            <a:extLst>
              <a:ext uri="{FF2B5EF4-FFF2-40B4-BE49-F238E27FC236}">
                <a16:creationId xmlns:a16="http://schemas.microsoft.com/office/drawing/2014/main" id="{9593B9B5-D9D0-EE7A-DD0A-7F7F6F7D0520}"/>
              </a:ext>
            </a:extLst>
          </p:cNvPr>
          <p:cNvSpPr txBox="1"/>
          <p:nvPr/>
        </p:nvSpPr>
        <p:spPr>
          <a:xfrm>
            <a:off x="4644835" y="2071751"/>
            <a:ext cx="1117600" cy="379656"/>
          </a:xfrm>
          <a:prstGeom prst="rect">
            <a:avLst/>
          </a:prstGeom>
          <a:noFill/>
        </p:spPr>
        <p:txBody>
          <a:bodyPr wrap="square" rtlCol="0">
            <a:spAutoFit/>
          </a:bodyPr>
          <a:lstStyle/>
          <a:p>
            <a:pPr algn="ctr"/>
            <a:r>
              <a:rPr lang="en-US" sz="1867" dirty="0"/>
              <a:t>Staging</a:t>
            </a:r>
          </a:p>
        </p:txBody>
      </p:sp>
      <p:sp>
        <p:nvSpPr>
          <p:cNvPr id="11" name="TextBox 10">
            <a:extLst>
              <a:ext uri="{FF2B5EF4-FFF2-40B4-BE49-F238E27FC236}">
                <a16:creationId xmlns:a16="http://schemas.microsoft.com/office/drawing/2014/main" id="{C6328822-8ECD-2C57-29CE-7752FF43F27E}"/>
              </a:ext>
            </a:extLst>
          </p:cNvPr>
          <p:cNvSpPr txBox="1"/>
          <p:nvPr/>
        </p:nvSpPr>
        <p:spPr>
          <a:xfrm>
            <a:off x="5761353" y="2071750"/>
            <a:ext cx="1322965" cy="666977"/>
          </a:xfrm>
          <a:prstGeom prst="rect">
            <a:avLst/>
          </a:prstGeom>
          <a:noFill/>
        </p:spPr>
        <p:txBody>
          <a:bodyPr wrap="square" rtlCol="0">
            <a:spAutoFit/>
          </a:bodyPr>
          <a:lstStyle/>
          <a:p>
            <a:pPr algn="ctr"/>
            <a:r>
              <a:rPr lang="en-US" sz="1867" dirty="0"/>
              <a:t>Local repository</a:t>
            </a:r>
          </a:p>
        </p:txBody>
      </p:sp>
      <p:sp>
        <p:nvSpPr>
          <p:cNvPr id="12" name="TextBox 11">
            <a:extLst>
              <a:ext uri="{FF2B5EF4-FFF2-40B4-BE49-F238E27FC236}">
                <a16:creationId xmlns:a16="http://schemas.microsoft.com/office/drawing/2014/main" id="{67E6D038-4759-4DF3-4DCD-71BCA37BE38E}"/>
              </a:ext>
            </a:extLst>
          </p:cNvPr>
          <p:cNvSpPr txBox="1"/>
          <p:nvPr/>
        </p:nvSpPr>
        <p:spPr>
          <a:xfrm>
            <a:off x="7194384" y="2071750"/>
            <a:ext cx="1117600" cy="666977"/>
          </a:xfrm>
          <a:prstGeom prst="rect">
            <a:avLst/>
          </a:prstGeom>
          <a:noFill/>
        </p:spPr>
        <p:txBody>
          <a:bodyPr wrap="square" rtlCol="0">
            <a:spAutoFit/>
          </a:bodyPr>
          <a:lstStyle/>
          <a:p>
            <a:pPr algn="ctr"/>
            <a:r>
              <a:rPr lang="en-US" sz="1867" dirty="0"/>
              <a:t>Remote</a:t>
            </a:r>
          </a:p>
          <a:p>
            <a:pPr algn="ctr"/>
            <a:r>
              <a:rPr lang="en-US" sz="1867" dirty="0"/>
              <a:t>GitHub</a:t>
            </a:r>
          </a:p>
        </p:txBody>
      </p:sp>
      <p:sp>
        <p:nvSpPr>
          <p:cNvPr id="15" name="TextBox 14">
            <a:extLst>
              <a:ext uri="{FF2B5EF4-FFF2-40B4-BE49-F238E27FC236}">
                <a16:creationId xmlns:a16="http://schemas.microsoft.com/office/drawing/2014/main" id="{C3D0C7A3-D20D-4C74-9050-F07E72E009B8}"/>
              </a:ext>
            </a:extLst>
          </p:cNvPr>
          <p:cNvSpPr txBox="1"/>
          <p:nvPr/>
        </p:nvSpPr>
        <p:spPr>
          <a:xfrm>
            <a:off x="3547596" y="3583837"/>
            <a:ext cx="2031325"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add .</a:t>
            </a:r>
          </a:p>
        </p:txBody>
      </p:sp>
      <p:sp>
        <p:nvSpPr>
          <p:cNvPr id="16" name="TextBox 15">
            <a:extLst>
              <a:ext uri="{FF2B5EF4-FFF2-40B4-BE49-F238E27FC236}">
                <a16:creationId xmlns:a16="http://schemas.microsoft.com/office/drawing/2014/main" id="{5BA8B6DE-28DD-A098-E2F1-D223CF2A84A5}"/>
              </a:ext>
            </a:extLst>
          </p:cNvPr>
          <p:cNvSpPr txBox="1"/>
          <p:nvPr/>
        </p:nvSpPr>
        <p:spPr>
          <a:xfrm>
            <a:off x="4314636" y="4171081"/>
            <a:ext cx="4083169"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commit -m ”xxx"</a:t>
            </a:r>
          </a:p>
        </p:txBody>
      </p:sp>
      <p:sp>
        <p:nvSpPr>
          <p:cNvPr id="17" name="TextBox 16">
            <a:extLst>
              <a:ext uri="{FF2B5EF4-FFF2-40B4-BE49-F238E27FC236}">
                <a16:creationId xmlns:a16="http://schemas.microsoft.com/office/drawing/2014/main" id="{7E504777-3489-A23B-4256-DEF539B418A6}"/>
              </a:ext>
            </a:extLst>
          </p:cNvPr>
          <p:cNvSpPr txBox="1"/>
          <p:nvPr/>
        </p:nvSpPr>
        <p:spPr>
          <a:xfrm>
            <a:off x="6140470" y="4779457"/>
            <a:ext cx="1826141"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push</a:t>
            </a:r>
          </a:p>
        </p:txBody>
      </p:sp>
      <p:sp>
        <p:nvSpPr>
          <p:cNvPr id="18" name="Right Arrow 17">
            <a:extLst>
              <a:ext uri="{FF2B5EF4-FFF2-40B4-BE49-F238E27FC236}">
                <a16:creationId xmlns:a16="http://schemas.microsoft.com/office/drawing/2014/main" id="{5F66BA68-B201-961C-5E43-51516A6A4D27}"/>
              </a:ext>
            </a:extLst>
          </p:cNvPr>
          <p:cNvSpPr/>
          <p:nvPr/>
        </p:nvSpPr>
        <p:spPr>
          <a:xfrm>
            <a:off x="4034152" y="2754104"/>
            <a:ext cx="1117600"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19" name="Right Arrow 18">
            <a:extLst>
              <a:ext uri="{FF2B5EF4-FFF2-40B4-BE49-F238E27FC236}">
                <a16:creationId xmlns:a16="http://schemas.microsoft.com/office/drawing/2014/main" id="{6C65949A-D788-8014-7D6E-A12B36D331EF}"/>
              </a:ext>
            </a:extLst>
          </p:cNvPr>
          <p:cNvSpPr/>
          <p:nvPr/>
        </p:nvSpPr>
        <p:spPr>
          <a:xfrm>
            <a:off x="5245144" y="2754104"/>
            <a:ext cx="1404073"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commit</a:t>
            </a:r>
          </a:p>
        </p:txBody>
      </p:sp>
      <p:sp>
        <p:nvSpPr>
          <p:cNvPr id="20" name="Right Arrow 19">
            <a:extLst>
              <a:ext uri="{FF2B5EF4-FFF2-40B4-BE49-F238E27FC236}">
                <a16:creationId xmlns:a16="http://schemas.microsoft.com/office/drawing/2014/main" id="{3FA146A9-CB11-9903-B762-AAF2E0F15483}"/>
              </a:ext>
            </a:extLst>
          </p:cNvPr>
          <p:cNvSpPr/>
          <p:nvPr/>
        </p:nvSpPr>
        <p:spPr>
          <a:xfrm>
            <a:off x="6759283" y="2754104"/>
            <a:ext cx="1224827"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push</a:t>
            </a:r>
          </a:p>
        </p:txBody>
      </p:sp>
      <p:sp>
        <p:nvSpPr>
          <p:cNvPr id="14" name="TextBox 13">
            <a:extLst>
              <a:ext uri="{FF2B5EF4-FFF2-40B4-BE49-F238E27FC236}">
                <a16:creationId xmlns:a16="http://schemas.microsoft.com/office/drawing/2014/main" id="{A4BDA141-008B-9AE5-E9FC-BB86FE4EEE65}"/>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21" name="Slide Number Placeholder 20">
            <a:extLst>
              <a:ext uri="{FF2B5EF4-FFF2-40B4-BE49-F238E27FC236}">
                <a16:creationId xmlns:a16="http://schemas.microsoft.com/office/drawing/2014/main" id="{F87FA9B2-D77E-1FA8-CF57-D5ADE9DAF573}"/>
              </a:ext>
            </a:extLst>
          </p:cNvPr>
          <p:cNvSpPr>
            <a:spLocks noGrp="1"/>
          </p:cNvSpPr>
          <p:nvPr>
            <p:ph type="sldNum" sz="quarter" idx="12"/>
          </p:nvPr>
        </p:nvSpPr>
        <p:spPr/>
        <p:txBody>
          <a:bodyPr/>
          <a:lstStyle/>
          <a:p>
            <a:fld id="{96F592FA-1326-C146-9841-60E4C45BB5E0}" type="slidenum">
              <a:rPr lang="en-US" smtClean="0"/>
              <a:t>6</a:t>
            </a:fld>
            <a:endParaRPr lang="en-US"/>
          </a:p>
        </p:txBody>
      </p:sp>
    </p:spTree>
    <p:extLst>
      <p:ext uri="{BB962C8B-B14F-4D97-AF65-F5344CB8AC3E}">
        <p14:creationId xmlns:p14="http://schemas.microsoft.com/office/powerpoint/2010/main" val="344002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196"/>
            <a:ext cx="10972800" cy="965200"/>
          </a:xfrm>
        </p:spPr>
        <p:txBody>
          <a:bodyPr/>
          <a:lstStyle/>
          <a:p>
            <a:pPr algn="ctr"/>
            <a:r>
              <a:rPr lang="en-US" sz="4800" dirty="0">
                <a:latin typeface="Calibri" panose="020F0502020204030204" pitchFamily="34" charset="0"/>
                <a:cs typeface="Calibri" panose="020F0502020204030204" pitchFamily="34" charset="0"/>
              </a:rPr>
              <a:t>Outline</a:t>
            </a:r>
          </a:p>
        </p:txBody>
      </p:sp>
      <p:sp>
        <p:nvSpPr>
          <p:cNvPr id="3" name="Content Placeholder 2"/>
          <p:cNvSpPr>
            <a:spLocks noGrp="1"/>
          </p:cNvSpPr>
          <p:nvPr>
            <p:ph idx="1"/>
          </p:nvPr>
        </p:nvSpPr>
        <p:spPr>
          <a:xfrm>
            <a:off x="1896533" y="1862667"/>
            <a:ext cx="8627534" cy="4157133"/>
          </a:xfrm>
        </p:spPr>
        <p:txBody>
          <a:bodyPr>
            <a:normAutofit/>
          </a:bodyPr>
          <a:lstStyle/>
          <a:p>
            <a:pPr>
              <a:lnSpc>
                <a:spcPct val="150000"/>
              </a:lnSpc>
            </a:pPr>
            <a:r>
              <a:rPr lang="en-US" sz="3200" dirty="0">
                <a:latin typeface="Calibri" panose="020F0502020204030204" pitchFamily="34" charset="0"/>
                <a:cs typeface="Calibri" panose="020F0502020204030204" pitchFamily="34" charset="0"/>
              </a:rPr>
              <a:t>E-Utilities to retrieve </a:t>
            </a:r>
            <a:r>
              <a:rPr lang="en-US" sz="3200" dirty="0" err="1">
                <a:latin typeface="Calibri" panose="020F0502020204030204" pitchFamily="34" charset="0"/>
                <a:cs typeface="Calibri" panose="020F0502020204030204" pitchFamily="34" charset="0"/>
              </a:rPr>
              <a:t>Genbank</a:t>
            </a:r>
            <a:r>
              <a:rPr lang="en-US" sz="3200" dirty="0">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7</a:t>
            </a:fld>
            <a:endParaRPr lang="en-US"/>
          </a:p>
        </p:txBody>
      </p:sp>
    </p:spTree>
    <p:extLst>
      <p:ext uri="{BB962C8B-B14F-4D97-AF65-F5344CB8AC3E}">
        <p14:creationId xmlns:p14="http://schemas.microsoft.com/office/powerpoint/2010/main" val="19297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B566B-3A0B-9E93-B54E-903065B4B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DA3D2-237E-B0FF-5852-F7E21340D598}"/>
              </a:ext>
            </a:extLst>
          </p:cNvPr>
          <p:cNvSpPr>
            <a:spLocks noGrp="1"/>
          </p:cNvSpPr>
          <p:nvPr>
            <p:ph type="title"/>
          </p:nvPr>
        </p:nvSpPr>
        <p:spPr>
          <a:xfrm>
            <a:off x="838200" y="365126"/>
            <a:ext cx="10515600" cy="652514"/>
          </a:xfrm>
        </p:spPr>
        <p:txBody>
          <a:bodyPr>
            <a:normAutofit/>
          </a:bodyPr>
          <a:lstStyle/>
          <a:p>
            <a:r>
              <a:rPr lang="en-US" sz="3600" dirty="0">
                <a:latin typeface="Calibri" panose="020F0502020204030204" pitchFamily="34" charset="0"/>
                <a:cs typeface="Calibri" panose="020F0502020204030204" pitchFamily="34" charset="0"/>
              </a:rPr>
              <a:t>NCBI (National Center for Biotechnology Information)</a:t>
            </a:r>
          </a:p>
        </p:txBody>
      </p:sp>
      <p:sp>
        <p:nvSpPr>
          <p:cNvPr id="6" name="TextBox 5">
            <a:extLst>
              <a:ext uri="{FF2B5EF4-FFF2-40B4-BE49-F238E27FC236}">
                <a16:creationId xmlns:a16="http://schemas.microsoft.com/office/drawing/2014/main" id="{48F06794-3812-18D5-D3DC-C6AB329A52E4}"/>
              </a:ext>
            </a:extLst>
          </p:cNvPr>
          <p:cNvSpPr txBox="1"/>
          <p:nvPr/>
        </p:nvSpPr>
        <p:spPr>
          <a:xfrm>
            <a:off x="838200" y="1748591"/>
            <a:ext cx="10156971" cy="2677656"/>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NCBI is a branch of the National Institutes of Health (NIH). It was founded in 1988 and is funded by the government of the US.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GenBank is an annotated collection of all publicly available nucleotide sequences and their protein translations. It is produced and maintained by the NCBI</a:t>
            </a:r>
          </a:p>
        </p:txBody>
      </p:sp>
      <p:sp>
        <p:nvSpPr>
          <p:cNvPr id="7" name="Slide Number Placeholder 6">
            <a:extLst>
              <a:ext uri="{FF2B5EF4-FFF2-40B4-BE49-F238E27FC236}">
                <a16:creationId xmlns:a16="http://schemas.microsoft.com/office/drawing/2014/main" id="{59DA84C6-C8F7-CEE1-82DC-57E4034717B0}"/>
              </a:ext>
            </a:extLst>
          </p:cNvPr>
          <p:cNvSpPr>
            <a:spLocks noGrp="1"/>
          </p:cNvSpPr>
          <p:nvPr>
            <p:ph type="sldNum" sz="quarter" idx="12"/>
          </p:nvPr>
        </p:nvSpPr>
        <p:spPr/>
        <p:txBody>
          <a:bodyPr/>
          <a:lstStyle/>
          <a:p>
            <a:fld id="{96F592FA-1326-C146-9841-60E4C45BB5E0}" type="slidenum">
              <a:rPr lang="en-US" smtClean="0"/>
              <a:t>8</a:t>
            </a:fld>
            <a:endParaRPr lang="en-US"/>
          </a:p>
        </p:txBody>
      </p:sp>
    </p:spTree>
    <p:extLst>
      <p:ext uri="{BB962C8B-B14F-4D97-AF65-F5344CB8AC3E}">
        <p14:creationId xmlns:p14="http://schemas.microsoft.com/office/powerpoint/2010/main" val="380322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1B31-C22C-2EB0-614B-747D887BE8AA}"/>
              </a:ext>
            </a:extLst>
          </p:cNvPr>
          <p:cNvSpPr>
            <a:spLocks noGrp="1"/>
          </p:cNvSpPr>
          <p:nvPr>
            <p:ph type="title"/>
          </p:nvPr>
        </p:nvSpPr>
        <p:spPr>
          <a:xfrm>
            <a:off x="838200" y="267362"/>
            <a:ext cx="10515600" cy="758595"/>
          </a:xfrm>
        </p:spPr>
        <p:txBody>
          <a:bodyPr>
            <a:normAutofit/>
          </a:bodyPr>
          <a:lstStyle/>
          <a:p>
            <a:r>
              <a:rPr lang="en-US" sz="3600" dirty="0" err="1">
                <a:latin typeface="Calibri" panose="020F0502020204030204" pitchFamily="34" charset="0"/>
                <a:cs typeface="Calibri" panose="020F0502020204030204" pitchFamily="34" charset="0"/>
              </a:rPr>
              <a:t>Genbank</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ED98549-15FF-B8FB-C6DE-BA71ACEBAE16}"/>
              </a:ext>
            </a:extLst>
          </p:cNvPr>
          <p:cNvSpPr>
            <a:spLocks noGrp="1"/>
          </p:cNvSpPr>
          <p:nvPr>
            <p:ph idx="1"/>
          </p:nvPr>
        </p:nvSpPr>
        <p:spPr>
          <a:xfrm>
            <a:off x="838200" y="1025957"/>
            <a:ext cx="10850696" cy="1216987"/>
          </a:xfrm>
        </p:spPr>
        <p:txBody>
          <a:bodyPr>
            <a:normAutofit/>
          </a:bodyPr>
          <a:lstStyle/>
          <a:p>
            <a:pPr marL="0" indent="0">
              <a:buNone/>
            </a:pPr>
            <a:r>
              <a:rPr lang="en-US" sz="2400" dirty="0">
                <a:solidFill>
                  <a:srgbClr val="212121"/>
                </a:solidFill>
                <a:effectLst/>
                <a:latin typeface="Calibri" panose="020F0502020204030204" pitchFamily="34" charset="0"/>
                <a:cs typeface="Calibri" panose="020F0502020204030204" pitchFamily="34" charset="0"/>
              </a:rPr>
              <a:t>The GenBank contains data for ~480,000 named organisms obtained through submissions from individual laboratories. </a:t>
            </a:r>
            <a:r>
              <a:rPr lang="en-US" sz="2400" dirty="0" err="1">
                <a:solidFill>
                  <a:srgbClr val="212121"/>
                </a:solidFill>
                <a:latin typeface="Calibri" panose="020F0502020204030204" pitchFamily="34" charset="0"/>
                <a:cs typeface="Calibri" panose="020F0502020204030204" pitchFamily="34" charset="0"/>
              </a:rPr>
              <a:t>Genbank</a:t>
            </a:r>
            <a:r>
              <a:rPr lang="en-US" sz="2400" dirty="0">
                <a:solidFill>
                  <a:srgbClr val="212121"/>
                </a:solidFill>
                <a:latin typeface="Calibri" panose="020F0502020204030204" pitchFamily="34" charset="0"/>
                <a:cs typeface="Calibri" panose="020F0502020204030204" pitchFamily="34" charset="0"/>
              </a:rPr>
              <a:t> </a:t>
            </a:r>
            <a:r>
              <a:rPr lang="en-US" sz="2400" dirty="0">
                <a:solidFill>
                  <a:srgbClr val="212121"/>
                </a:solidFill>
                <a:effectLst/>
                <a:latin typeface="Calibri" panose="020F0502020204030204" pitchFamily="34" charset="0"/>
                <a:cs typeface="Calibri" panose="020F0502020204030204" pitchFamily="34" charset="0"/>
              </a:rPr>
              <a:t>exchanges data</a:t>
            </a:r>
            <a:r>
              <a:rPr lang="en-US" sz="2400" dirty="0">
                <a:solidFill>
                  <a:srgbClr val="212121"/>
                </a:solidFill>
                <a:latin typeface="Calibri" panose="020F0502020204030204" pitchFamily="34" charset="0"/>
                <a:cs typeface="Calibri" panose="020F0502020204030204" pitchFamily="34" charset="0"/>
              </a:rPr>
              <a:t> daily </a:t>
            </a:r>
            <a:r>
              <a:rPr lang="en-US" sz="2400" dirty="0">
                <a:solidFill>
                  <a:srgbClr val="212121"/>
                </a:solidFill>
                <a:effectLst/>
                <a:latin typeface="Calibri" panose="020F0502020204030204" pitchFamily="34" charset="0"/>
                <a:cs typeface="Calibri" panose="020F0502020204030204" pitchFamily="34" charset="0"/>
              </a:rPr>
              <a:t>with the European Nucleotide Archive (ENA) and the DNA Data Bank of Japan (DDBJ).</a:t>
            </a:r>
            <a:endParaRPr lang="en-US" sz="2400" dirty="0">
              <a:latin typeface="Calibri" panose="020F0502020204030204" pitchFamily="34" charset="0"/>
              <a:cs typeface="Calibri" panose="020F0502020204030204" pitchFamily="34" charset="0"/>
            </a:endParaRPr>
          </a:p>
        </p:txBody>
      </p:sp>
      <p:pic>
        <p:nvPicPr>
          <p:cNvPr id="5" name="Picture 4" descr="A graph with a line graph&#10;&#10;Description automatically generated">
            <a:extLst>
              <a:ext uri="{FF2B5EF4-FFF2-40B4-BE49-F238E27FC236}">
                <a16:creationId xmlns:a16="http://schemas.microsoft.com/office/drawing/2014/main" id="{9FCEC60F-2046-933B-6031-1C113AB1047E}"/>
              </a:ext>
            </a:extLst>
          </p:cNvPr>
          <p:cNvPicPr>
            <a:picLocks noChangeAspect="1"/>
          </p:cNvPicPr>
          <p:nvPr/>
        </p:nvPicPr>
        <p:blipFill>
          <a:blip r:embed="rId3"/>
          <a:stretch>
            <a:fillRect/>
          </a:stretch>
        </p:blipFill>
        <p:spPr>
          <a:xfrm>
            <a:off x="1267790" y="2525543"/>
            <a:ext cx="4680700" cy="3710393"/>
          </a:xfrm>
          <a:prstGeom prst="rect">
            <a:avLst/>
          </a:prstGeom>
        </p:spPr>
      </p:pic>
      <p:sp>
        <p:nvSpPr>
          <p:cNvPr id="6" name="TextBox 5">
            <a:extLst>
              <a:ext uri="{FF2B5EF4-FFF2-40B4-BE49-F238E27FC236}">
                <a16:creationId xmlns:a16="http://schemas.microsoft.com/office/drawing/2014/main" id="{A6F3D4F4-F150-DDB7-2151-3637CC185288}"/>
              </a:ext>
            </a:extLst>
          </p:cNvPr>
          <p:cNvSpPr txBox="1"/>
          <p:nvPr/>
        </p:nvSpPr>
        <p:spPr>
          <a:xfrm>
            <a:off x="6096000" y="2821506"/>
            <a:ext cx="2274982" cy="369332"/>
          </a:xfrm>
          <a:prstGeom prst="rect">
            <a:avLst/>
          </a:prstGeom>
          <a:noFill/>
        </p:spPr>
        <p:txBody>
          <a:bodyPr wrap="none" rtlCol="0">
            <a:spAutoFit/>
          </a:bodyPr>
          <a:lstStyle/>
          <a:p>
            <a:r>
              <a:rPr lang="en-US" b="0" i="0" dirty="0">
                <a:solidFill>
                  <a:srgbClr val="000000"/>
                </a:solidFill>
                <a:effectLst/>
                <a:latin typeface="arial" panose="020B0604020202020204" pitchFamily="34" charset="0"/>
              </a:rPr>
              <a:t>traditional GenBank</a:t>
            </a:r>
            <a:endParaRPr lang="en-US" dirty="0"/>
          </a:p>
        </p:txBody>
      </p:sp>
      <p:sp>
        <p:nvSpPr>
          <p:cNvPr id="7" name="TextBox 6">
            <a:extLst>
              <a:ext uri="{FF2B5EF4-FFF2-40B4-BE49-F238E27FC236}">
                <a16:creationId xmlns:a16="http://schemas.microsoft.com/office/drawing/2014/main" id="{C619A14B-3A52-EFDE-C943-7CEBB01FBC95}"/>
              </a:ext>
            </a:extLst>
          </p:cNvPr>
          <p:cNvSpPr txBox="1"/>
          <p:nvPr/>
        </p:nvSpPr>
        <p:spPr>
          <a:xfrm>
            <a:off x="6096000" y="3104105"/>
            <a:ext cx="4762842" cy="369332"/>
          </a:xfrm>
          <a:prstGeom prst="rect">
            <a:avLst/>
          </a:prstGeom>
          <a:noFill/>
        </p:spPr>
        <p:txBody>
          <a:bodyPr wrap="none" rtlCol="0">
            <a:spAutoFit/>
          </a:bodyPr>
          <a:lstStyle/>
          <a:p>
            <a:r>
              <a:rPr lang="en-US" b="0" i="0" dirty="0">
                <a:solidFill>
                  <a:srgbClr val="000000"/>
                </a:solidFill>
                <a:effectLst/>
                <a:latin typeface="arial" panose="020B0604020202020204" pitchFamily="34" charset="0"/>
              </a:rPr>
              <a:t>Whole Genome Shotgun (WGS) assemblies</a:t>
            </a:r>
            <a:endParaRPr lang="en-US" dirty="0"/>
          </a:p>
        </p:txBody>
      </p:sp>
      <p:sp>
        <p:nvSpPr>
          <p:cNvPr id="8" name="TextBox 7">
            <a:extLst>
              <a:ext uri="{FF2B5EF4-FFF2-40B4-BE49-F238E27FC236}">
                <a16:creationId xmlns:a16="http://schemas.microsoft.com/office/drawing/2014/main" id="{F688ABB2-771D-6B45-869A-159C92AFE258}"/>
              </a:ext>
            </a:extLst>
          </p:cNvPr>
          <p:cNvSpPr txBox="1"/>
          <p:nvPr/>
        </p:nvSpPr>
        <p:spPr>
          <a:xfrm>
            <a:off x="6136139" y="4226159"/>
            <a:ext cx="4469685" cy="584775"/>
          </a:xfrm>
          <a:prstGeom prst="rect">
            <a:avLst/>
          </a:prstGeom>
          <a:noFill/>
        </p:spPr>
        <p:txBody>
          <a:bodyPr wrap="none" rtlCol="0">
            <a:spAutoFit/>
          </a:bodyPr>
          <a:lstStyle/>
          <a:p>
            <a:r>
              <a:rPr lang="en-US" sz="3200" dirty="0"/>
              <a:t>Double every 18 months</a:t>
            </a:r>
          </a:p>
        </p:txBody>
      </p:sp>
      <p:sp>
        <p:nvSpPr>
          <p:cNvPr id="4" name="Slide Number Placeholder 3">
            <a:extLst>
              <a:ext uri="{FF2B5EF4-FFF2-40B4-BE49-F238E27FC236}">
                <a16:creationId xmlns:a16="http://schemas.microsoft.com/office/drawing/2014/main" id="{629C17D3-A809-268A-56F9-E08E6D39377A}"/>
              </a:ext>
            </a:extLst>
          </p:cNvPr>
          <p:cNvSpPr>
            <a:spLocks noGrp="1"/>
          </p:cNvSpPr>
          <p:nvPr>
            <p:ph type="sldNum" sz="quarter" idx="12"/>
          </p:nvPr>
        </p:nvSpPr>
        <p:spPr/>
        <p:txBody>
          <a:bodyPr/>
          <a:lstStyle/>
          <a:p>
            <a:fld id="{96F592FA-1326-C146-9841-60E4C45BB5E0}" type="slidenum">
              <a:rPr lang="en-US" smtClean="0"/>
              <a:t>9</a:t>
            </a:fld>
            <a:endParaRPr lang="en-US"/>
          </a:p>
        </p:txBody>
      </p:sp>
    </p:spTree>
    <p:extLst>
      <p:ext uri="{BB962C8B-B14F-4D97-AF65-F5344CB8AC3E}">
        <p14:creationId xmlns:p14="http://schemas.microsoft.com/office/powerpoint/2010/main" val="2152720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2857</TotalTime>
  <Words>4520</Words>
  <Application>Microsoft Macintosh PowerPoint</Application>
  <PresentationFormat>Widescreen</PresentationFormat>
  <Paragraphs>528</Paragraphs>
  <Slides>35</Slides>
  <Notes>32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.AppleSystemUIFont</vt:lpstr>
      <vt:lpstr>Söhne</vt:lpstr>
      <vt:lpstr>Aptos</vt:lpstr>
      <vt:lpstr>Aptos Display</vt:lpstr>
      <vt:lpstr>Arial</vt:lpstr>
      <vt:lpstr>Arial</vt:lpstr>
      <vt:lpstr>Calibri</vt:lpstr>
      <vt:lpstr>Calibri Light</vt:lpstr>
      <vt:lpstr>Courier</vt:lpstr>
      <vt:lpstr>Courier New</vt:lpstr>
      <vt:lpstr>Open Sans</vt:lpstr>
      <vt:lpstr>Roboto</vt:lpstr>
      <vt:lpstr>Times New Roman</vt:lpstr>
      <vt:lpstr>Office Theme</vt:lpstr>
      <vt:lpstr>Command-line NCBI tools (E-Utilities, Dataset, faster-dump)</vt:lpstr>
      <vt:lpstr>BED format</vt:lpstr>
      <vt:lpstr>BEDtools</vt:lpstr>
      <vt:lpstr>A general guide for C software packages</vt:lpstr>
      <vt:lpstr>conda</vt:lpstr>
      <vt:lpstr>Git commands</vt:lpstr>
      <vt:lpstr>Outline</vt:lpstr>
      <vt:lpstr>NCBI (National Center for Biotechnology Information)</vt:lpstr>
      <vt:lpstr>Genbank</vt:lpstr>
      <vt:lpstr>Access to GenBank</vt:lpstr>
      <vt:lpstr>Edirect - E-utilities on the Unix Command Line</vt:lpstr>
      <vt:lpstr>esearch - to search Entrez keywords in a certain NCBI database</vt:lpstr>
      <vt:lpstr>esearch - to search Entrez keywords in a certain NCBI database</vt:lpstr>
      <vt:lpstr>esearch</vt:lpstr>
      <vt:lpstr>esearch + efetch</vt:lpstr>
      <vt:lpstr>Download records from NCBI databases via efetch</vt:lpstr>
      <vt:lpstr>Check publication records from PubMed</vt:lpstr>
      <vt:lpstr>Outline</vt:lpstr>
      <vt:lpstr>NCBI Genomes</vt:lpstr>
      <vt:lpstr>Datasets - to download sequence data from NCBI</vt:lpstr>
      <vt:lpstr>Installation of datasets</vt:lpstr>
      <vt:lpstr>Examples using datasets for genomic data (I)</vt:lpstr>
      <vt:lpstr>Examples using datasets for genomic data (II)</vt:lpstr>
      <vt:lpstr>Examples using datasets for gene data (I)</vt:lpstr>
      <vt:lpstr>Output example</vt:lpstr>
      <vt:lpstr>Ensembl: an alternative source of genomic data</vt:lpstr>
      <vt:lpstr>Ensembl ftp</vt:lpstr>
      <vt:lpstr>An example using Ensembl data</vt:lpstr>
      <vt:lpstr>Outline</vt:lpstr>
      <vt:lpstr>Sequence Read Archive</vt:lpstr>
      <vt:lpstr>Accessions and sequence data</vt:lpstr>
      <vt:lpstr>SRR1238718: B73_control_R1</vt:lpstr>
      <vt:lpstr>sra-toolkit</vt:lpstr>
      <vt:lpstr>Download SRA reads using the SRA-toolkit command fasterq-dump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Sanzhen Liu</dc:creator>
  <cp:lastModifiedBy>Sanzhen Liu</cp:lastModifiedBy>
  <cp:revision>29</cp:revision>
  <dcterms:created xsi:type="dcterms:W3CDTF">2024-12-28T19:02:45Z</dcterms:created>
  <dcterms:modified xsi:type="dcterms:W3CDTF">2025-02-18T15:41:13Z</dcterms:modified>
</cp:coreProperties>
</file>