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69" r:id="rId3"/>
    <p:sldId id="314" r:id="rId4"/>
    <p:sldId id="298" r:id="rId5"/>
    <p:sldId id="315" r:id="rId6"/>
    <p:sldId id="310" r:id="rId7"/>
    <p:sldId id="311" r:id="rId8"/>
    <p:sldId id="299" r:id="rId9"/>
    <p:sldId id="312" r:id="rId10"/>
    <p:sldId id="297" r:id="rId11"/>
    <p:sldId id="309" r:id="rId12"/>
    <p:sldId id="271" r:id="rId13"/>
    <p:sldId id="280" r:id="rId14"/>
    <p:sldId id="285" r:id="rId15"/>
    <p:sldId id="275" r:id="rId16"/>
    <p:sldId id="286" r:id="rId17"/>
    <p:sldId id="287" r:id="rId18"/>
    <p:sldId id="289" r:id="rId19"/>
    <p:sldId id="288" r:id="rId20"/>
    <p:sldId id="290" r:id="rId21"/>
    <p:sldId id="291" r:id="rId22"/>
    <p:sldId id="279" r:id="rId23"/>
    <p:sldId id="313" r:id="rId2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93" autoAdjust="0"/>
    <p:restoredTop sz="95478" autoAdjust="0"/>
  </p:normalViewPr>
  <p:slideViewPr>
    <p:cSldViewPr snapToGrid="0" snapToObjects="1">
      <p:cViewPr varScale="1">
        <p:scale>
          <a:sx n="166" d="100"/>
          <a:sy n="166" d="100"/>
        </p:scale>
        <p:origin x="792" y="1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E6E0A8-E17C-C949-B17E-7A1A6494483A}" type="datetimeFigureOut">
              <a:rPr lang="en-US" smtClean="0"/>
              <a:t>2/17/25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2B8C24-ACAE-AE41-B565-178ED9327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180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2B8C24-ACAE-AE41-B565-178ED93271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576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www.anaconda.com</a:t>
            </a:r>
            <a:r>
              <a:rPr lang="en-US" dirty="0"/>
              <a:t>/products/distribution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042D64-B0EB-4845-B085-D499D4D0904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1600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2B8C24-ACAE-AE41-B565-178ED93271F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658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01829"/>
            <a:ext cx="7772400" cy="11025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12399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43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51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53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82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67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2/17/25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54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2/17/25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96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2/17/25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10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2/17/25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66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2/17/25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91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2/17/25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49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797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38657"/>
            <a:ext cx="8229600" cy="35559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8B0BE-C8D7-EB48-AD68-71DB5002F24B}" type="datetimeFigureOut">
              <a:rPr lang="en-US" smtClean="0"/>
              <a:t>2/17/25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07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epo.anaconda.com/archive/Anaconda3-2024.10-1-Linux-x86_64.sh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iu3zhenlab/teaching/raw/refs/heads/master/PLPTH813Bioinformatis/2025/3_data/lab03/ZmB.fasta" TargetMode="External"/><Relationship Id="rId2" Type="http://schemas.openxmlformats.org/officeDocument/2006/relationships/hyperlink" Target="https://github.com/liu3zhenlab/teaching/raw/refs/heads/master/PLPTH813Bioinformatis/2025/3_data/lab03/ZmA.fast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48490"/>
            <a:ext cx="7772400" cy="1470025"/>
          </a:xfrm>
        </p:spPr>
        <p:txBody>
          <a:bodyPr>
            <a:normAutofit/>
          </a:bodyPr>
          <a:lstStyle/>
          <a:p>
            <a:r>
              <a:rPr lang="en-US" sz="3200" dirty="0" err="1"/>
              <a:t>Dotplot</a:t>
            </a:r>
            <a:r>
              <a:rPr lang="en-US" sz="3200" dirty="0"/>
              <a:t> &amp; Blast</a:t>
            </a:r>
            <a:br>
              <a:rPr lang="en-US" sz="3200" dirty="0"/>
            </a:br>
            <a:br>
              <a:rPr lang="en-US" sz="3200" dirty="0"/>
            </a:br>
            <a:r>
              <a:rPr lang="en-US" sz="2000" dirty="0"/>
              <a:t>Bioinformatics Applications (PLPTH813)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85696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dirty="0"/>
              <a:t>Sanzhen Liu</a:t>
            </a:r>
          </a:p>
          <a:p>
            <a:endParaRPr lang="en-US" sz="2800" dirty="0"/>
          </a:p>
          <a:p>
            <a:r>
              <a:rPr lang="en-US" sz="2800" dirty="0"/>
              <a:t>2/6/2025</a:t>
            </a:r>
          </a:p>
        </p:txBody>
      </p:sp>
    </p:spTree>
    <p:extLst>
      <p:ext uri="{BB962C8B-B14F-4D97-AF65-F5344CB8AC3E}">
        <p14:creationId xmlns:p14="http://schemas.microsoft.com/office/powerpoint/2010/main" val="1195214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0031"/>
            <a:ext cx="8229600" cy="924806"/>
          </a:xfrm>
        </p:spPr>
        <p:txBody>
          <a:bodyPr>
            <a:normAutofit/>
          </a:bodyPr>
          <a:lstStyle/>
          <a:p>
            <a:r>
              <a:rPr lang="en-US" sz="3600" dirty="0"/>
              <a:t>Goal of today’s 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352" y="1461406"/>
            <a:ext cx="5823876" cy="2661557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Make a </a:t>
            </a:r>
            <a:r>
              <a:rPr lang="en-US" sz="2800" dirty="0" err="1">
                <a:solidFill>
                  <a:schemeClr val="bg1">
                    <a:lumMod val="75000"/>
                  </a:schemeClr>
                </a:solidFill>
              </a:rPr>
              <a:t>dotplot</a:t>
            </a:r>
            <a:endParaRPr lang="en-US" sz="28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2800" dirty="0"/>
              <a:t>Create BLAST database</a:t>
            </a:r>
          </a:p>
          <a:p>
            <a:r>
              <a:rPr lang="en-US" sz="2800" dirty="0"/>
              <a:t>BLASTN</a:t>
            </a:r>
          </a:p>
          <a:p>
            <a:r>
              <a:rPr lang="en-US" sz="2800" dirty="0"/>
              <a:t>BLASTP</a:t>
            </a:r>
          </a:p>
          <a:p>
            <a:r>
              <a:rPr lang="en-US" sz="2800" dirty="0"/>
              <a:t>Extract sequences from database</a:t>
            </a:r>
          </a:p>
        </p:txBody>
      </p:sp>
    </p:spTree>
    <p:extLst>
      <p:ext uri="{BB962C8B-B14F-4D97-AF65-F5344CB8AC3E}">
        <p14:creationId xmlns:p14="http://schemas.microsoft.com/office/powerpoint/2010/main" val="1701507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415AB-9825-F74F-8B4C-69A2FFDAF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9457"/>
            <a:ext cx="8229600" cy="579740"/>
          </a:xfrm>
        </p:spPr>
        <p:txBody>
          <a:bodyPr>
            <a:normAutofit/>
          </a:bodyPr>
          <a:lstStyle/>
          <a:p>
            <a:r>
              <a:rPr lang="en-US" sz="3200" dirty="0"/>
              <a:t>Load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BAB38-69F4-8C47-951F-CCBEC8CE7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5437" y="1751239"/>
            <a:ext cx="5833998" cy="1641021"/>
          </a:xfrm>
        </p:spPr>
        <p:txBody>
          <a:bodyPr/>
          <a:lstStyle/>
          <a:p>
            <a:r>
              <a:rPr lang="en-US" sz="3200" dirty="0"/>
              <a:t>Blast+</a:t>
            </a:r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module load BLAST+</a:t>
            </a:r>
          </a:p>
        </p:txBody>
      </p:sp>
    </p:spTree>
    <p:extLst>
      <p:ext uri="{BB962C8B-B14F-4D97-AF65-F5344CB8AC3E}">
        <p14:creationId xmlns:p14="http://schemas.microsoft.com/office/powerpoint/2010/main" val="1961660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9421"/>
            <a:ext cx="8229600" cy="579740"/>
          </a:xfrm>
        </p:spPr>
        <p:txBody>
          <a:bodyPr/>
          <a:lstStyle/>
          <a:p>
            <a:r>
              <a:rPr lang="en-US" dirty="0"/>
              <a:t>Genome sequence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996" y="955892"/>
            <a:ext cx="8566484" cy="3918187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 err="1"/>
              <a:t>E.coli</a:t>
            </a:r>
            <a:r>
              <a:rPr lang="en-US" dirty="0"/>
              <a:t> K-12 </a:t>
            </a:r>
            <a:r>
              <a:rPr lang="fr-FR" dirty="0"/>
              <a:t>MG1655 </a:t>
            </a:r>
            <a:r>
              <a:rPr lang="fr-FR" dirty="0" err="1"/>
              <a:t>reference</a:t>
            </a:r>
            <a:r>
              <a:rPr lang="fr-FR" dirty="0"/>
              <a:t> </a:t>
            </a:r>
            <a:r>
              <a:rPr lang="fr-FR" dirty="0" err="1"/>
              <a:t>genome</a:t>
            </a:r>
            <a:r>
              <a:rPr lang="fr-FR" dirty="0"/>
              <a:t> </a:t>
            </a:r>
            <a:r>
              <a:rPr lang="fr-FR" dirty="0" err="1"/>
              <a:t>sequence</a:t>
            </a:r>
            <a:endParaRPr lang="fr-FR" dirty="0"/>
          </a:p>
          <a:p>
            <a:pPr marL="0" indent="0">
              <a:lnSpc>
                <a:spcPct val="120000"/>
              </a:lnSpc>
              <a:buNone/>
            </a:pPr>
            <a:r>
              <a:rPr lang="fr-FR" dirty="0"/>
              <a:t># </a:t>
            </a:r>
            <a:r>
              <a:rPr lang="fr-FR" dirty="0" err="1"/>
              <a:t>create</a:t>
            </a:r>
            <a:r>
              <a:rPr lang="fr-FR" dirty="0"/>
              <a:t> a new directory for </a:t>
            </a:r>
            <a:r>
              <a:rPr lang="fr-FR" dirty="0" err="1"/>
              <a:t>today's</a:t>
            </a:r>
            <a:r>
              <a:rPr lang="fr-FR" dirty="0"/>
              <a:t> practice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FR" sz="2800" dirty="0" err="1">
                <a:latin typeface="Courier"/>
                <a:cs typeface="Courier"/>
              </a:rPr>
              <a:t>mkdir</a:t>
            </a:r>
            <a:r>
              <a:rPr lang="fr-FR" sz="2800" dirty="0">
                <a:latin typeface="Courier"/>
                <a:cs typeface="Courier"/>
              </a:rPr>
              <a:t> blast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FR" sz="2800" dirty="0">
                <a:latin typeface="Courier"/>
                <a:cs typeface="Courier"/>
              </a:rPr>
              <a:t>cd blast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FR" sz="2800" dirty="0" err="1">
                <a:latin typeface="Courier"/>
                <a:cs typeface="Courier"/>
              </a:rPr>
              <a:t>mkdir</a:t>
            </a:r>
            <a:r>
              <a:rPr lang="fr-FR" sz="2800" dirty="0">
                <a:latin typeface="Courier"/>
                <a:cs typeface="Courier"/>
              </a:rPr>
              <a:t> </a:t>
            </a:r>
            <a:r>
              <a:rPr lang="fr-FR" sz="2800" dirty="0" err="1">
                <a:latin typeface="Courier"/>
                <a:cs typeface="Courier"/>
              </a:rPr>
              <a:t>db</a:t>
            </a:r>
            <a:endParaRPr lang="fr-FR" sz="2800" dirty="0">
              <a:latin typeface="Courier"/>
              <a:cs typeface="Courier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fr-FR" sz="2800" dirty="0">
                <a:latin typeface="Courier"/>
                <a:cs typeface="Courier"/>
              </a:rPr>
              <a:t>cd </a:t>
            </a:r>
            <a:r>
              <a:rPr lang="fr-FR" sz="2800" dirty="0" err="1">
                <a:latin typeface="Courier"/>
                <a:cs typeface="Courier"/>
              </a:rPr>
              <a:t>db</a:t>
            </a:r>
            <a:endParaRPr lang="fr-FR" sz="2800" dirty="0">
              <a:latin typeface="Courier"/>
              <a:cs typeface="Courier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2000" dirty="0" err="1">
                <a:latin typeface="Courier"/>
                <a:cs typeface="Courier"/>
              </a:rPr>
              <a:t>wget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1300" dirty="0">
                <a:latin typeface="Courier"/>
                <a:cs typeface="Courier"/>
              </a:rPr>
              <a:t>https://</a:t>
            </a:r>
            <a:r>
              <a:rPr lang="en-US" sz="1300" dirty="0" err="1">
                <a:latin typeface="Courier"/>
                <a:cs typeface="Courier"/>
              </a:rPr>
              <a:t>people.beocat.ksu.edu</a:t>
            </a:r>
            <a:r>
              <a:rPr lang="en-US" sz="1300" dirty="0">
                <a:latin typeface="Courier"/>
                <a:cs typeface="Courier"/>
              </a:rPr>
              <a:t>/~liu3zhen/PLPTH813/data/references/MG1655.fasta</a:t>
            </a:r>
          </a:p>
        </p:txBody>
      </p:sp>
    </p:spTree>
    <p:extLst>
      <p:ext uri="{BB962C8B-B14F-4D97-AF65-F5344CB8AC3E}">
        <p14:creationId xmlns:p14="http://schemas.microsoft.com/office/powerpoint/2010/main" val="20007647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Create a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894" y="673077"/>
            <a:ext cx="8686800" cy="4347959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b="1" dirty="0" err="1">
                <a:solidFill>
                  <a:srgbClr val="17375E"/>
                </a:solidFill>
              </a:rPr>
              <a:t>makeblastdb</a:t>
            </a:r>
            <a:endParaRPr lang="en-US" b="1" dirty="0">
              <a:solidFill>
                <a:srgbClr val="17375E"/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dirty="0"/>
              <a:t>A program to create a BLAST database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2800" dirty="0">
                <a:latin typeface="Courier New"/>
                <a:cs typeface="Courier New"/>
              </a:rPr>
              <a:t>module load BLAST+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2800" dirty="0" err="1">
                <a:latin typeface="Courier New"/>
                <a:cs typeface="Courier New"/>
              </a:rPr>
              <a:t>makeblastdb</a:t>
            </a:r>
            <a:r>
              <a:rPr lang="en-US" sz="2800" dirty="0">
                <a:latin typeface="Courier New"/>
                <a:cs typeface="Courier New"/>
              </a:rPr>
              <a:t> –h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2800" dirty="0" err="1">
                <a:latin typeface="Courier New"/>
                <a:cs typeface="Courier New"/>
              </a:rPr>
              <a:t>makeblastdb</a:t>
            </a:r>
            <a:r>
              <a:rPr lang="en-US" sz="2800" dirty="0">
                <a:latin typeface="Courier New"/>
                <a:cs typeface="Courier New"/>
              </a:rPr>
              <a:t> -in MG1655.fasta \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2800" dirty="0">
                <a:latin typeface="Courier New"/>
                <a:cs typeface="Courier New"/>
              </a:rPr>
              <a:t>	-out MG1655 -</a:t>
            </a:r>
            <a:r>
              <a:rPr lang="en-US" sz="2800" dirty="0" err="1">
                <a:latin typeface="Courier New"/>
                <a:cs typeface="Courier New"/>
              </a:rPr>
              <a:t>dbtype</a:t>
            </a:r>
            <a:r>
              <a:rPr lang="en-US" sz="2800" dirty="0">
                <a:latin typeface="Courier New"/>
                <a:cs typeface="Courier New"/>
              </a:rPr>
              <a:t> </a:t>
            </a:r>
            <a:r>
              <a:rPr lang="en-US" sz="2800" dirty="0" err="1">
                <a:latin typeface="Courier New"/>
                <a:cs typeface="Courier New"/>
              </a:rPr>
              <a:t>nucl</a:t>
            </a:r>
            <a:r>
              <a:rPr lang="en-US" sz="2800" dirty="0">
                <a:latin typeface="Courier New"/>
                <a:cs typeface="Courier New"/>
              </a:rPr>
              <a:t> \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2800" dirty="0">
                <a:latin typeface="Courier New"/>
                <a:cs typeface="Courier New"/>
              </a:rPr>
              <a:t>	-</a:t>
            </a:r>
            <a:r>
              <a:rPr lang="en-US" sz="2800" dirty="0" err="1">
                <a:latin typeface="Courier New"/>
                <a:cs typeface="Courier New"/>
              </a:rPr>
              <a:t>parse_seqids</a:t>
            </a:r>
            <a:endParaRPr lang="en-US" sz="28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4874613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2899" y="865413"/>
            <a:ext cx="8498202" cy="4153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# check the current directory</a:t>
            </a: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pwd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cd ..</a:t>
            </a: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mkdir</a:t>
            </a:r>
            <a:r>
              <a:rPr lang="en-US" dirty="0">
                <a:latin typeface="Courier"/>
                <a:cs typeface="Courier"/>
              </a:rPr>
              <a:t> alignment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cd alignment</a:t>
            </a: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r>
              <a:rPr lang="fr-FR" dirty="0"/>
              <a:t>a DNA </a:t>
            </a:r>
            <a:r>
              <a:rPr lang="fr-FR" dirty="0" err="1"/>
              <a:t>sequence</a:t>
            </a:r>
            <a:r>
              <a:rPr lang="fr-FR" dirty="0"/>
              <a:t> and </a:t>
            </a:r>
            <a:r>
              <a:rPr lang="en-US" dirty="0"/>
              <a:t>a protein sequence</a:t>
            </a:r>
            <a:endParaRPr lang="fr-FR" dirty="0"/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# download two sequence files</a:t>
            </a:r>
          </a:p>
          <a:p>
            <a:pPr marL="0" indent="0">
              <a:buNone/>
            </a:pPr>
            <a:r>
              <a:rPr lang="en-US" sz="1800" dirty="0" err="1">
                <a:latin typeface="Courier"/>
                <a:cs typeface="Courier"/>
              </a:rPr>
              <a:t>wget</a:t>
            </a:r>
            <a:r>
              <a:rPr lang="en-US" sz="1200" dirty="0">
                <a:latin typeface="Courier"/>
                <a:cs typeface="Courier"/>
              </a:rPr>
              <a:t> https://</a:t>
            </a:r>
            <a:r>
              <a:rPr lang="en-US" sz="1200" dirty="0" err="1">
                <a:latin typeface="Courier"/>
                <a:cs typeface="Courier"/>
              </a:rPr>
              <a:t>people.beocat.ksu.edu</a:t>
            </a:r>
            <a:r>
              <a:rPr lang="en-US" sz="1200" dirty="0">
                <a:latin typeface="Courier"/>
                <a:cs typeface="Courier"/>
              </a:rPr>
              <a:t>/~liu3zhen/PLPTH813/data/sequences/MG1655dnaseq.fa</a:t>
            </a:r>
          </a:p>
          <a:p>
            <a:pPr marL="0" indent="0">
              <a:buNone/>
            </a:pPr>
            <a:r>
              <a:rPr lang="en-US" sz="1800" dirty="0" err="1">
                <a:latin typeface="Courier"/>
                <a:cs typeface="Courier"/>
              </a:rPr>
              <a:t>wget</a:t>
            </a:r>
            <a:r>
              <a:rPr lang="en-US" sz="1200" dirty="0">
                <a:latin typeface="Courier"/>
                <a:cs typeface="Courier"/>
              </a:rPr>
              <a:t> https://</a:t>
            </a:r>
            <a:r>
              <a:rPr lang="en-US" sz="1200" dirty="0" err="1">
                <a:latin typeface="Courier"/>
                <a:cs typeface="Courier"/>
              </a:rPr>
              <a:t>people.beocat.ksu.edu</a:t>
            </a:r>
            <a:r>
              <a:rPr lang="en-US" sz="1200" dirty="0">
                <a:latin typeface="Courier"/>
                <a:cs typeface="Courier"/>
              </a:rPr>
              <a:t>/~liu3zhen/PLPTH813/data/sequences/MG1655pepseq.fa</a:t>
            </a:r>
          </a:p>
        </p:txBody>
      </p:sp>
    </p:spTree>
    <p:extLst>
      <p:ext uri="{BB962C8B-B14F-4D97-AF65-F5344CB8AC3E}">
        <p14:creationId xmlns:p14="http://schemas.microsoft.com/office/powerpoint/2010/main" val="21586104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BLASTN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590" y="1014319"/>
            <a:ext cx="8644819" cy="47974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err="1">
                <a:latin typeface="Courier New"/>
                <a:cs typeface="Courier New"/>
              </a:rPr>
              <a:t>blastn</a:t>
            </a:r>
            <a:r>
              <a:rPr lang="en-US" dirty="0">
                <a:latin typeface="Courier New"/>
                <a:cs typeface="Courier New"/>
              </a:rPr>
              <a:t> -query MG1655dnaseq.fa -</a:t>
            </a:r>
            <a:r>
              <a:rPr lang="en-US" dirty="0" err="1">
                <a:latin typeface="Courier New"/>
                <a:cs typeface="Courier New"/>
              </a:rPr>
              <a:t>db</a:t>
            </a:r>
            <a:r>
              <a:rPr lang="en-US" dirty="0">
                <a:latin typeface="Courier New"/>
                <a:cs typeface="Courier New"/>
              </a:rPr>
              <a:t> ../</a:t>
            </a:r>
            <a:r>
              <a:rPr lang="en-US" dirty="0" err="1">
                <a:latin typeface="Courier New"/>
                <a:cs typeface="Courier New"/>
              </a:rPr>
              <a:t>db</a:t>
            </a:r>
            <a:r>
              <a:rPr lang="en-US" dirty="0">
                <a:latin typeface="Courier New"/>
                <a:cs typeface="Courier New"/>
              </a:rPr>
              <a:t>/MG1655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12371" y="1722664"/>
            <a:ext cx="7354491" cy="3158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900" dirty="0">
                <a:latin typeface="Courier"/>
                <a:cs typeface="Courier"/>
              </a:rPr>
              <a:t>Database: MG1655.fasta</a:t>
            </a:r>
          </a:p>
          <a:p>
            <a:pPr>
              <a:lnSpc>
                <a:spcPct val="85000"/>
              </a:lnSpc>
            </a:pPr>
            <a:r>
              <a:rPr lang="en-US" sz="900" dirty="0">
                <a:latin typeface="Courier"/>
                <a:cs typeface="Courier"/>
              </a:rPr>
              <a:t>           1 sequences; 4,641,652 total letters</a:t>
            </a:r>
          </a:p>
          <a:p>
            <a:pPr>
              <a:lnSpc>
                <a:spcPct val="85000"/>
              </a:lnSpc>
            </a:pPr>
            <a:endParaRPr lang="en-US" sz="900" dirty="0">
              <a:latin typeface="Courier"/>
              <a:cs typeface="Courier"/>
            </a:endParaRPr>
          </a:p>
          <a:p>
            <a:pPr>
              <a:lnSpc>
                <a:spcPct val="85000"/>
              </a:lnSpc>
            </a:pPr>
            <a:r>
              <a:rPr lang="en-US" sz="900" dirty="0">
                <a:latin typeface="Courier"/>
                <a:cs typeface="Courier"/>
              </a:rPr>
              <a:t>Query= MG1655_partial</a:t>
            </a:r>
          </a:p>
          <a:p>
            <a:pPr>
              <a:lnSpc>
                <a:spcPct val="85000"/>
              </a:lnSpc>
            </a:pPr>
            <a:r>
              <a:rPr lang="en-US" sz="900" dirty="0">
                <a:latin typeface="Courier"/>
                <a:cs typeface="Courier"/>
              </a:rPr>
              <a:t>Length=280</a:t>
            </a:r>
          </a:p>
          <a:p>
            <a:pPr>
              <a:lnSpc>
                <a:spcPct val="85000"/>
              </a:lnSpc>
            </a:pPr>
            <a:r>
              <a:rPr lang="fr-FR" sz="900" dirty="0">
                <a:latin typeface="Courier"/>
                <a:cs typeface="Courier"/>
              </a:rPr>
              <a:t>                                                                      Score     E</a:t>
            </a:r>
          </a:p>
          <a:p>
            <a:pPr>
              <a:lnSpc>
                <a:spcPct val="85000"/>
              </a:lnSpc>
            </a:pPr>
            <a:r>
              <a:rPr lang="fr-FR" sz="900" dirty="0" err="1">
                <a:latin typeface="Courier"/>
                <a:cs typeface="Courier"/>
              </a:rPr>
              <a:t>Sequences</a:t>
            </a:r>
            <a:r>
              <a:rPr lang="fr-FR" sz="900" dirty="0">
                <a:latin typeface="Courier"/>
                <a:cs typeface="Courier"/>
              </a:rPr>
              <a:t> </a:t>
            </a:r>
            <a:r>
              <a:rPr lang="fr-FR" sz="900" dirty="0" err="1">
                <a:latin typeface="Courier"/>
                <a:cs typeface="Courier"/>
              </a:rPr>
              <a:t>producing</a:t>
            </a:r>
            <a:r>
              <a:rPr lang="fr-FR" sz="900" dirty="0">
                <a:latin typeface="Courier"/>
                <a:cs typeface="Courier"/>
              </a:rPr>
              <a:t> </a:t>
            </a:r>
            <a:r>
              <a:rPr lang="fr-FR" sz="900" dirty="0" err="1">
                <a:latin typeface="Courier"/>
                <a:cs typeface="Courier"/>
              </a:rPr>
              <a:t>significant</a:t>
            </a:r>
            <a:r>
              <a:rPr lang="fr-FR" sz="900" dirty="0">
                <a:latin typeface="Courier"/>
                <a:cs typeface="Courier"/>
              </a:rPr>
              <a:t> </a:t>
            </a:r>
            <a:r>
              <a:rPr lang="fr-FR" sz="900" dirty="0" err="1">
                <a:latin typeface="Courier"/>
                <a:cs typeface="Courier"/>
              </a:rPr>
              <a:t>alignments</a:t>
            </a:r>
            <a:r>
              <a:rPr lang="fr-FR" sz="900" dirty="0">
                <a:latin typeface="Courier"/>
                <a:cs typeface="Courier"/>
              </a:rPr>
              <a:t>:                          (Bits)  Value</a:t>
            </a:r>
          </a:p>
          <a:p>
            <a:pPr>
              <a:lnSpc>
                <a:spcPct val="85000"/>
              </a:lnSpc>
            </a:pPr>
            <a:endParaRPr lang="fr-FR" sz="900" dirty="0">
              <a:latin typeface="Courier"/>
              <a:cs typeface="Courier"/>
            </a:endParaRPr>
          </a:p>
          <a:p>
            <a:pPr>
              <a:lnSpc>
                <a:spcPct val="85000"/>
              </a:lnSpc>
            </a:pPr>
            <a:r>
              <a:rPr lang="it-IT" sz="900" dirty="0">
                <a:latin typeface="Courier"/>
                <a:cs typeface="Courier"/>
              </a:rPr>
              <a:t>ref|NC_000913.3|  Escherichia coli </a:t>
            </a:r>
            <a:r>
              <a:rPr lang="it-IT" sz="900" dirty="0" err="1">
                <a:latin typeface="Courier"/>
                <a:cs typeface="Courier"/>
              </a:rPr>
              <a:t>str</a:t>
            </a:r>
            <a:r>
              <a:rPr lang="it-IT" sz="900" dirty="0">
                <a:latin typeface="Courier"/>
                <a:cs typeface="Courier"/>
              </a:rPr>
              <a:t>. K-12 </a:t>
            </a:r>
            <a:r>
              <a:rPr lang="it-IT" sz="900" dirty="0" err="1">
                <a:latin typeface="Courier"/>
                <a:cs typeface="Courier"/>
              </a:rPr>
              <a:t>substr</a:t>
            </a:r>
            <a:r>
              <a:rPr lang="it-IT" sz="900" dirty="0">
                <a:latin typeface="Courier"/>
                <a:cs typeface="Courier"/>
              </a:rPr>
              <a:t>. MG1655, </a:t>
            </a:r>
            <a:r>
              <a:rPr lang="it-IT" sz="900" dirty="0" err="1">
                <a:latin typeface="Courier"/>
                <a:cs typeface="Courier"/>
              </a:rPr>
              <a:t>comp</a:t>
            </a:r>
            <a:r>
              <a:rPr lang="it-IT" sz="900" dirty="0">
                <a:latin typeface="Courier"/>
                <a:cs typeface="Courier"/>
              </a:rPr>
              <a:t>...    518   1e-147</a:t>
            </a:r>
          </a:p>
          <a:p>
            <a:pPr>
              <a:lnSpc>
                <a:spcPct val="85000"/>
              </a:lnSpc>
            </a:pPr>
            <a:endParaRPr lang="it-IT" sz="900" dirty="0">
              <a:latin typeface="Courier"/>
              <a:cs typeface="Courier"/>
            </a:endParaRPr>
          </a:p>
          <a:p>
            <a:pPr>
              <a:lnSpc>
                <a:spcPct val="85000"/>
              </a:lnSpc>
            </a:pPr>
            <a:endParaRPr lang="it-IT" sz="900" dirty="0">
              <a:latin typeface="Courier"/>
              <a:cs typeface="Courier"/>
            </a:endParaRPr>
          </a:p>
          <a:p>
            <a:pPr>
              <a:lnSpc>
                <a:spcPct val="85000"/>
              </a:lnSpc>
            </a:pPr>
            <a:r>
              <a:rPr lang="it-IT" sz="900" dirty="0">
                <a:latin typeface="Courier"/>
                <a:cs typeface="Courier"/>
              </a:rPr>
              <a:t>&gt;ref|NC_000913.3| Escherichia coli </a:t>
            </a:r>
            <a:r>
              <a:rPr lang="it-IT" sz="900" dirty="0" err="1">
                <a:latin typeface="Courier"/>
                <a:cs typeface="Courier"/>
              </a:rPr>
              <a:t>str</a:t>
            </a:r>
            <a:r>
              <a:rPr lang="it-IT" sz="900" dirty="0">
                <a:latin typeface="Courier"/>
                <a:cs typeface="Courier"/>
              </a:rPr>
              <a:t>. K-12 </a:t>
            </a:r>
            <a:r>
              <a:rPr lang="it-IT" sz="900" dirty="0" err="1">
                <a:latin typeface="Courier"/>
                <a:cs typeface="Courier"/>
              </a:rPr>
              <a:t>substr</a:t>
            </a:r>
            <a:r>
              <a:rPr lang="it-IT" sz="900" dirty="0">
                <a:latin typeface="Courier"/>
                <a:cs typeface="Courier"/>
              </a:rPr>
              <a:t>. MG1655, complete </a:t>
            </a:r>
            <a:r>
              <a:rPr lang="it-IT" sz="900" dirty="0" err="1">
                <a:latin typeface="Courier"/>
                <a:cs typeface="Courier"/>
              </a:rPr>
              <a:t>genome</a:t>
            </a:r>
            <a:endParaRPr lang="it-IT" sz="900" dirty="0">
              <a:latin typeface="Courier"/>
              <a:cs typeface="Courier"/>
            </a:endParaRPr>
          </a:p>
          <a:p>
            <a:pPr>
              <a:lnSpc>
                <a:spcPct val="85000"/>
              </a:lnSpc>
            </a:pPr>
            <a:r>
              <a:rPr lang="en-US" sz="900" dirty="0">
                <a:latin typeface="Courier"/>
                <a:cs typeface="Courier"/>
              </a:rPr>
              <a:t>Length=4641652</a:t>
            </a:r>
          </a:p>
          <a:p>
            <a:pPr>
              <a:lnSpc>
                <a:spcPct val="85000"/>
              </a:lnSpc>
            </a:pPr>
            <a:endParaRPr lang="en-US" sz="900" dirty="0">
              <a:latin typeface="Courier"/>
              <a:cs typeface="Courier"/>
            </a:endParaRPr>
          </a:p>
          <a:p>
            <a:pPr>
              <a:lnSpc>
                <a:spcPct val="85000"/>
              </a:lnSpc>
            </a:pPr>
            <a:r>
              <a:rPr lang="fr-FR" sz="900" dirty="0">
                <a:latin typeface="Courier"/>
                <a:cs typeface="Courier"/>
              </a:rPr>
              <a:t> Score =   518 bits (280),  </a:t>
            </a:r>
            <a:r>
              <a:rPr lang="fr-FR" sz="900" dirty="0" err="1">
                <a:latin typeface="Courier"/>
                <a:cs typeface="Courier"/>
              </a:rPr>
              <a:t>Expect</a:t>
            </a:r>
            <a:r>
              <a:rPr lang="fr-FR" sz="900" dirty="0">
                <a:latin typeface="Courier"/>
                <a:cs typeface="Courier"/>
              </a:rPr>
              <a:t> = 1e-147</a:t>
            </a:r>
          </a:p>
          <a:p>
            <a:pPr>
              <a:lnSpc>
                <a:spcPct val="85000"/>
              </a:lnSpc>
            </a:pPr>
            <a:r>
              <a:rPr lang="en-US" sz="900" dirty="0">
                <a:latin typeface="Courier"/>
                <a:cs typeface="Courier"/>
              </a:rPr>
              <a:t> Identities = 280/280 (100%), Gaps = 0/280 (0%)</a:t>
            </a:r>
          </a:p>
          <a:p>
            <a:pPr>
              <a:lnSpc>
                <a:spcPct val="85000"/>
              </a:lnSpc>
            </a:pPr>
            <a:r>
              <a:rPr lang="en-US" sz="900" dirty="0">
                <a:latin typeface="Courier"/>
                <a:cs typeface="Courier"/>
              </a:rPr>
              <a:t> Strand=Plus/Plus</a:t>
            </a:r>
          </a:p>
          <a:p>
            <a:pPr>
              <a:lnSpc>
                <a:spcPct val="85000"/>
              </a:lnSpc>
            </a:pPr>
            <a:endParaRPr lang="en-US" sz="900" dirty="0">
              <a:latin typeface="Courier"/>
              <a:cs typeface="Courier"/>
            </a:endParaRPr>
          </a:p>
          <a:p>
            <a:pPr>
              <a:lnSpc>
                <a:spcPct val="85000"/>
              </a:lnSpc>
            </a:pPr>
            <a:r>
              <a:rPr lang="en-US" sz="900" dirty="0">
                <a:latin typeface="Courier"/>
                <a:cs typeface="Courier"/>
              </a:rPr>
              <a:t>Query  1      TAGAAAATGCCCATGGCAAGAATAATACCGTCCAGAGCGAAATAACCCACGTTGTGCAGG  60</a:t>
            </a:r>
          </a:p>
          <a:p>
            <a:pPr>
              <a:lnSpc>
                <a:spcPct val="85000"/>
              </a:lnSpc>
            </a:pPr>
            <a:r>
              <a:rPr lang="en-US" sz="900" dirty="0">
                <a:latin typeface="Courier"/>
                <a:cs typeface="Courier"/>
              </a:rPr>
              <a:t>              ||||||||||||||||||||||||||||||||||||||||||||||||||||||||||||</a:t>
            </a:r>
          </a:p>
          <a:p>
            <a:pPr>
              <a:lnSpc>
                <a:spcPct val="85000"/>
              </a:lnSpc>
            </a:pPr>
            <a:r>
              <a:rPr lang="en-US" sz="900" dirty="0" err="1">
                <a:latin typeface="Courier"/>
                <a:cs typeface="Courier"/>
              </a:rPr>
              <a:t>Sbjct</a:t>
            </a:r>
            <a:r>
              <a:rPr lang="en-US" sz="900" dirty="0">
                <a:latin typeface="Courier"/>
                <a:cs typeface="Courier"/>
              </a:rPr>
              <a:t>  10361  TAGAAAATGCCCATGGCAAGAATAATACCGTCCAGAGCGAAATAACCCACGTTGTGCAGG  10420</a:t>
            </a:r>
          </a:p>
          <a:p>
            <a:pPr>
              <a:lnSpc>
                <a:spcPct val="85000"/>
              </a:lnSpc>
            </a:pPr>
            <a:endParaRPr lang="en-US" sz="900" dirty="0">
              <a:latin typeface="Courier"/>
              <a:cs typeface="Courier"/>
            </a:endParaRPr>
          </a:p>
          <a:p>
            <a:pPr>
              <a:lnSpc>
                <a:spcPct val="85000"/>
              </a:lnSpc>
            </a:pPr>
            <a:r>
              <a:rPr lang="en-US" sz="900" dirty="0">
                <a:latin typeface="Courier"/>
                <a:cs typeface="Courier"/>
              </a:rPr>
              <a:t>...</a:t>
            </a:r>
          </a:p>
          <a:p>
            <a:pPr>
              <a:lnSpc>
                <a:spcPct val="85000"/>
              </a:lnSpc>
            </a:pPr>
            <a:r>
              <a:rPr lang="en-US" sz="900" dirty="0">
                <a:latin typeface="Courier"/>
                <a:cs typeface="Courier"/>
              </a:rPr>
              <a:t>Query  241    ATCTTTTGAGGGGAAAATGAAAATTTTCCCCGGTTTCCGG  280</a:t>
            </a:r>
          </a:p>
          <a:p>
            <a:pPr>
              <a:lnSpc>
                <a:spcPct val="85000"/>
              </a:lnSpc>
            </a:pPr>
            <a:r>
              <a:rPr lang="en-US" sz="900" dirty="0">
                <a:latin typeface="Courier"/>
                <a:cs typeface="Courier"/>
              </a:rPr>
              <a:t>              ||||||||||||||||||||||||||||||||||||||||</a:t>
            </a:r>
          </a:p>
          <a:p>
            <a:pPr>
              <a:lnSpc>
                <a:spcPct val="85000"/>
              </a:lnSpc>
            </a:pPr>
            <a:r>
              <a:rPr lang="en-US" sz="900" dirty="0" err="1">
                <a:latin typeface="Courier"/>
                <a:cs typeface="Courier"/>
              </a:rPr>
              <a:t>Sbjct</a:t>
            </a:r>
            <a:r>
              <a:rPr lang="en-US" sz="900" dirty="0">
                <a:latin typeface="Courier"/>
                <a:cs typeface="Courier"/>
              </a:rPr>
              <a:t>  10601  ATCTTTTGAGGGGAAAATGAAAATTTTCCCCGGTTTCCGG  10640</a:t>
            </a:r>
          </a:p>
        </p:txBody>
      </p:sp>
    </p:spTree>
    <p:extLst>
      <p:ext uri="{BB962C8B-B14F-4D97-AF65-F5344CB8AC3E}">
        <p14:creationId xmlns:p14="http://schemas.microsoft.com/office/powerpoint/2010/main" val="333290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BLASTN with tabular format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0699" y="1894911"/>
            <a:ext cx="838199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---output---</a:t>
            </a:r>
            <a:endParaRPr lang="en-US" sz="1600" dirty="0"/>
          </a:p>
          <a:p>
            <a:r>
              <a:rPr lang="en-US" sz="1200" dirty="0"/>
              <a:t># BLASTN 2.2.29+</a:t>
            </a:r>
          </a:p>
          <a:p>
            <a:r>
              <a:rPr lang="en-US" sz="1200" dirty="0"/>
              <a:t># Query: MG1655_partial</a:t>
            </a:r>
          </a:p>
          <a:p>
            <a:r>
              <a:rPr lang="en-US" sz="1200" dirty="0"/>
              <a:t># Database: ../../datasets/</a:t>
            </a:r>
            <a:r>
              <a:rPr lang="en-US" sz="1200" dirty="0" err="1"/>
              <a:t>bacterial_genomes</a:t>
            </a:r>
            <a:r>
              <a:rPr lang="en-US" sz="1200" dirty="0"/>
              <a:t>/MG1655</a:t>
            </a:r>
          </a:p>
          <a:p>
            <a:r>
              <a:rPr lang="en-US" sz="1200" dirty="0"/>
              <a:t># Fields: query id, subject id, % identity, alignment length, mismatches, gap opens, q. start, q. end, s. start, s. end, </a:t>
            </a:r>
            <a:r>
              <a:rPr lang="en-US" sz="1200" dirty="0" err="1"/>
              <a:t>evalue</a:t>
            </a:r>
            <a:r>
              <a:rPr lang="en-US" sz="1200" dirty="0"/>
              <a:t>, bit score</a:t>
            </a:r>
          </a:p>
          <a:p>
            <a:r>
              <a:rPr lang="en-US" sz="1200" dirty="0"/>
              <a:t># 1 hits found</a:t>
            </a:r>
          </a:p>
          <a:p>
            <a:r>
              <a:rPr lang="en-US" sz="1200" dirty="0"/>
              <a:t>MG1655_partial	gi|556503834|ref|NC_000913.3|	100.00	280	0	0	1	280	10361	10640	1e-147	  518</a:t>
            </a:r>
          </a:p>
          <a:p>
            <a:r>
              <a:rPr lang="en-US" sz="1200" dirty="0"/>
              <a:t># BLAST processed 1 queries</a:t>
            </a:r>
            <a:endParaRPr lang="en-US" sz="1200" dirty="0">
              <a:latin typeface="Courier New"/>
              <a:cs typeface="Courier New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04931"/>
              </p:ext>
            </p:extLst>
          </p:nvPr>
        </p:nvGraphicFramePr>
        <p:xfrm>
          <a:off x="125060" y="3790029"/>
          <a:ext cx="8839203" cy="1003038"/>
        </p:xfrm>
        <a:graphic>
          <a:graphicData uri="http://schemas.openxmlformats.org/drawingml/2006/table">
            <a:tbl>
              <a:tblPr/>
              <a:tblGrid>
                <a:gridCol w="803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06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45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5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89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9444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110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296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query id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subject id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% identity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alignment length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mismatches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gap opens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q. start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q. end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s. start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s. end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evalue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bit score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33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MG1655_partial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gi|556503834|ref|NC_000913.3|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280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280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10361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10640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1.00E-147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518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Content Placeholder 2"/>
          <p:cNvSpPr txBox="1">
            <a:spLocks/>
          </p:cNvSpPr>
          <p:nvPr/>
        </p:nvSpPr>
        <p:spPr>
          <a:xfrm>
            <a:off x="249288" y="785719"/>
            <a:ext cx="8644819" cy="11790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err="1">
                <a:latin typeface="Courier New"/>
                <a:cs typeface="Courier New"/>
              </a:rPr>
              <a:t>blastn</a:t>
            </a:r>
            <a:r>
              <a:rPr lang="en-US" sz="2800" dirty="0">
                <a:latin typeface="Courier New"/>
                <a:cs typeface="Courier New"/>
              </a:rPr>
              <a:t> -query MG1655dnaseq.fa \</a:t>
            </a: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	-</a:t>
            </a:r>
            <a:r>
              <a:rPr lang="en-US" sz="2800" dirty="0" err="1">
                <a:latin typeface="Courier New"/>
                <a:cs typeface="Courier New"/>
              </a:rPr>
              <a:t>db</a:t>
            </a:r>
            <a:r>
              <a:rPr lang="en-US" sz="2800" dirty="0">
                <a:latin typeface="Courier New"/>
                <a:cs typeface="Courier New"/>
              </a:rPr>
              <a:t> ../</a:t>
            </a:r>
            <a:r>
              <a:rPr lang="en-US" sz="2800" dirty="0" err="1">
                <a:latin typeface="Courier New"/>
                <a:cs typeface="Courier New"/>
              </a:rPr>
              <a:t>db</a:t>
            </a:r>
            <a:r>
              <a:rPr lang="en-US" sz="2800" dirty="0">
                <a:latin typeface="Courier New"/>
                <a:cs typeface="Courier New"/>
              </a:rPr>
              <a:t>/MG1655 -</a:t>
            </a:r>
            <a:r>
              <a:rPr lang="en-US" sz="2800" b="1" dirty="0" err="1">
                <a:solidFill>
                  <a:srgbClr val="17375E"/>
                </a:solidFill>
                <a:latin typeface="Courier New"/>
                <a:cs typeface="Courier New"/>
              </a:rPr>
              <a:t>outfmt</a:t>
            </a:r>
            <a:r>
              <a:rPr lang="en-US" sz="2800" dirty="0">
                <a:latin typeface="Courier New"/>
                <a:cs typeface="Courier New"/>
              </a:rPr>
              <a:t> 7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1" y="5278704"/>
            <a:ext cx="2997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7: tabular with comment lines</a:t>
            </a:r>
          </a:p>
        </p:txBody>
      </p:sp>
    </p:spTree>
    <p:extLst>
      <p:ext uri="{BB962C8B-B14F-4D97-AF65-F5344CB8AC3E}">
        <p14:creationId xmlns:p14="http://schemas.microsoft.com/office/powerpoint/2010/main" val="23379388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BLASTN with tabular format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1" y="2619315"/>
            <a:ext cx="838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/>
                <a:cs typeface="Courier New"/>
              </a:rPr>
              <a:t>---output---</a:t>
            </a:r>
            <a:endParaRPr lang="en-US" sz="1200" dirty="0"/>
          </a:p>
          <a:p>
            <a:r>
              <a:rPr lang="en-US" sz="1200" dirty="0"/>
              <a:t>MG1655_partial	gi|556503834|ref|NC_000913.3|	100.00	280	0	0	1	280	10361	10640	1e-147	  518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49590" y="1099553"/>
            <a:ext cx="8644819" cy="14429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err="1">
                <a:latin typeface="Courier New"/>
                <a:cs typeface="Courier New"/>
              </a:rPr>
              <a:t>blastn</a:t>
            </a:r>
            <a:r>
              <a:rPr lang="en-US" sz="2800" dirty="0">
                <a:latin typeface="Courier New"/>
                <a:cs typeface="Courier New"/>
              </a:rPr>
              <a:t> -query MG1655dnaseq.fa \</a:t>
            </a: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	-</a:t>
            </a:r>
            <a:r>
              <a:rPr lang="en-US" sz="2800" dirty="0" err="1">
                <a:latin typeface="Courier New"/>
                <a:cs typeface="Courier New"/>
              </a:rPr>
              <a:t>db</a:t>
            </a:r>
            <a:r>
              <a:rPr lang="en-US" sz="2800" dirty="0">
                <a:latin typeface="Courier New"/>
                <a:cs typeface="Courier New"/>
              </a:rPr>
              <a:t> ../</a:t>
            </a:r>
            <a:r>
              <a:rPr lang="en-US" sz="2800" dirty="0" err="1">
                <a:latin typeface="Courier New"/>
                <a:cs typeface="Courier New"/>
              </a:rPr>
              <a:t>db</a:t>
            </a:r>
            <a:r>
              <a:rPr lang="en-US" sz="2800" dirty="0">
                <a:latin typeface="Courier New"/>
                <a:cs typeface="Courier New"/>
              </a:rPr>
              <a:t>/MG1655 –</a:t>
            </a:r>
            <a:r>
              <a:rPr lang="en-US" sz="2800" b="1" dirty="0" err="1">
                <a:solidFill>
                  <a:srgbClr val="17375E"/>
                </a:solidFill>
                <a:latin typeface="Courier New"/>
                <a:cs typeface="Courier New"/>
              </a:rPr>
              <a:t>outfmt</a:t>
            </a:r>
            <a:r>
              <a:rPr lang="en-US" sz="2800" dirty="0">
                <a:latin typeface="Courier New"/>
                <a:cs typeface="Courier New"/>
              </a:rPr>
              <a:t> 6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" y="5278704"/>
            <a:ext cx="3317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6: tabular without comment lines</a:t>
            </a:r>
          </a:p>
        </p:txBody>
      </p:sp>
    </p:spTree>
    <p:extLst>
      <p:ext uri="{BB962C8B-B14F-4D97-AF65-F5344CB8AC3E}">
        <p14:creationId xmlns:p14="http://schemas.microsoft.com/office/powerpoint/2010/main" val="8516609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Protein sequence to the DNA genome sequence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579" y="1799279"/>
            <a:ext cx="8906841" cy="5495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tblastn</a:t>
            </a:r>
            <a:r>
              <a:rPr lang="en-US" dirty="0">
                <a:latin typeface="Courier"/>
                <a:cs typeface="Courier"/>
              </a:rPr>
              <a:t> -query MG1655pepseq.fa -</a:t>
            </a:r>
            <a:r>
              <a:rPr lang="en-US" dirty="0" err="1">
                <a:latin typeface="Courier"/>
                <a:cs typeface="Courier"/>
              </a:rPr>
              <a:t>db</a:t>
            </a:r>
            <a:r>
              <a:rPr lang="en-US" dirty="0">
                <a:latin typeface="Courier"/>
                <a:cs typeface="Courier"/>
              </a:rPr>
              <a:t> ../</a:t>
            </a:r>
            <a:r>
              <a:rPr lang="en-US" dirty="0" err="1">
                <a:latin typeface="Courier"/>
                <a:cs typeface="Courier"/>
              </a:rPr>
              <a:t>db</a:t>
            </a:r>
            <a:r>
              <a:rPr lang="en-US" dirty="0">
                <a:latin typeface="Courier"/>
                <a:cs typeface="Courier"/>
              </a:rPr>
              <a:t>/MG1655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05743" y="2430450"/>
            <a:ext cx="5875417" cy="2713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800" dirty="0">
                <a:latin typeface="Courier"/>
                <a:cs typeface="Courier"/>
              </a:rPr>
              <a:t>Database: MG1655.fasta</a:t>
            </a:r>
          </a:p>
          <a:p>
            <a:pPr>
              <a:lnSpc>
                <a:spcPct val="85000"/>
              </a:lnSpc>
            </a:pPr>
            <a:r>
              <a:rPr lang="en-US" sz="800" dirty="0">
                <a:latin typeface="Courier"/>
                <a:cs typeface="Courier"/>
              </a:rPr>
              <a:t>           1 sequences; 4,641,652 total letters</a:t>
            </a:r>
          </a:p>
          <a:p>
            <a:pPr>
              <a:lnSpc>
                <a:spcPct val="85000"/>
              </a:lnSpc>
            </a:pPr>
            <a:endParaRPr lang="en-US" sz="800" dirty="0">
              <a:latin typeface="Courier"/>
              <a:cs typeface="Courier"/>
            </a:endParaRPr>
          </a:p>
          <a:p>
            <a:pPr>
              <a:lnSpc>
                <a:spcPct val="85000"/>
              </a:lnSpc>
            </a:pPr>
            <a:r>
              <a:rPr lang="en-US" sz="800" dirty="0">
                <a:latin typeface="Courier"/>
                <a:cs typeface="Courier"/>
              </a:rPr>
              <a:t>Query= C321.deltaA</a:t>
            </a:r>
          </a:p>
          <a:p>
            <a:pPr>
              <a:lnSpc>
                <a:spcPct val="85000"/>
              </a:lnSpc>
            </a:pPr>
            <a:r>
              <a:rPr lang="en-US" sz="800" dirty="0">
                <a:latin typeface="Courier"/>
                <a:cs typeface="Courier"/>
              </a:rPr>
              <a:t>Length=450</a:t>
            </a:r>
          </a:p>
          <a:p>
            <a:pPr>
              <a:lnSpc>
                <a:spcPct val="85000"/>
              </a:lnSpc>
            </a:pPr>
            <a:r>
              <a:rPr lang="fr-FR" sz="800" dirty="0">
                <a:latin typeface="Courier"/>
                <a:cs typeface="Courier"/>
              </a:rPr>
              <a:t>                                                                      Score     E</a:t>
            </a:r>
          </a:p>
          <a:p>
            <a:pPr>
              <a:lnSpc>
                <a:spcPct val="85000"/>
              </a:lnSpc>
            </a:pPr>
            <a:r>
              <a:rPr lang="fr-FR" sz="800" dirty="0" err="1">
                <a:latin typeface="Courier"/>
                <a:cs typeface="Courier"/>
              </a:rPr>
              <a:t>Sequences</a:t>
            </a:r>
            <a:r>
              <a:rPr lang="fr-FR" sz="800" dirty="0">
                <a:latin typeface="Courier"/>
                <a:cs typeface="Courier"/>
              </a:rPr>
              <a:t> </a:t>
            </a:r>
            <a:r>
              <a:rPr lang="fr-FR" sz="800" dirty="0" err="1">
                <a:latin typeface="Courier"/>
                <a:cs typeface="Courier"/>
              </a:rPr>
              <a:t>producing</a:t>
            </a:r>
            <a:r>
              <a:rPr lang="fr-FR" sz="800" dirty="0">
                <a:latin typeface="Courier"/>
                <a:cs typeface="Courier"/>
              </a:rPr>
              <a:t> </a:t>
            </a:r>
            <a:r>
              <a:rPr lang="fr-FR" sz="800" dirty="0" err="1">
                <a:latin typeface="Courier"/>
                <a:cs typeface="Courier"/>
              </a:rPr>
              <a:t>significant</a:t>
            </a:r>
            <a:r>
              <a:rPr lang="fr-FR" sz="800" dirty="0">
                <a:latin typeface="Courier"/>
                <a:cs typeface="Courier"/>
              </a:rPr>
              <a:t> </a:t>
            </a:r>
            <a:r>
              <a:rPr lang="fr-FR" sz="800" dirty="0" err="1">
                <a:latin typeface="Courier"/>
                <a:cs typeface="Courier"/>
              </a:rPr>
              <a:t>alignments</a:t>
            </a:r>
            <a:r>
              <a:rPr lang="fr-FR" sz="800" dirty="0">
                <a:latin typeface="Courier"/>
                <a:cs typeface="Courier"/>
              </a:rPr>
              <a:t>:                          (Bits)  Value</a:t>
            </a:r>
          </a:p>
          <a:p>
            <a:pPr>
              <a:lnSpc>
                <a:spcPct val="85000"/>
              </a:lnSpc>
            </a:pPr>
            <a:r>
              <a:rPr lang="it-IT" sz="800" dirty="0">
                <a:latin typeface="Courier"/>
                <a:cs typeface="Courier"/>
              </a:rPr>
              <a:t>ref|NC_000913.3|  Escherichia coli </a:t>
            </a:r>
            <a:r>
              <a:rPr lang="it-IT" sz="800" dirty="0" err="1">
                <a:latin typeface="Courier"/>
                <a:cs typeface="Courier"/>
              </a:rPr>
              <a:t>str</a:t>
            </a:r>
            <a:r>
              <a:rPr lang="it-IT" sz="800" dirty="0">
                <a:latin typeface="Courier"/>
                <a:cs typeface="Courier"/>
              </a:rPr>
              <a:t>. K-12 </a:t>
            </a:r>
            <a:r>
              <a:rPr lang="it-IT" sz="800" dirty="0" err="1">
                <a:latin typeface="Courier"/>
                <a:cs typeface="Courier"/>
              </a:rPr>
              <a:t>substr</a:t>
            </a:r>
            <a:r>
              <a:rPr lang="it-IT" sz="800" dirty="0">
                <a:latin typeface="Courier"/>
                <a:cs typeface="Courier"/>
              </a:rPr>
              <a:t>. MG1655, </a:t>
            </a:r>
            <a:r>
              <a:rPr lang="it-IT" sz="800" dirty="0" err="1">
                <a:latin typeface="Courier"/>
                <a:cs typeface="Courier"/>
              </a:rPr>
              <a:t>comp</a:t>
            </a:r>
            <a:r>
              <a:rPr lang="it-IT" sz="800" dirty="0">
                <a:latin typeface="Courier"/>
                <a:cs typeface="Courier"/>
              </a:rPr>
              <a:t>...    884   0.0  </a:t>
            </a:r>
          </a:p>
          <a:p>
            <a:pPr>
              <a:lnSpc>
                <a:spcPct val="85000"/>
              </a:lnSpc>
            </a:pPr>
            <a:endParaRPr lang="it-IT" sz="800" dirty="0">
              <a:latin typeface="Courier"/>
              <a:cs typeface="Courier"/>
            </a:endParaRPr>
          </a:p>
          <a:p>
            <a:pPr>
              <a:lnSpc>
                <a:spcPct val="85000"/>
              </a:lnSpc>
            </a:pPr>
            <a:r>
              <a:rPr lang="it-IT" sz="800" dirty="0">
                <a:latin typeface="Courier"/>
                <a:cs typeface="Courier"/>
              </a:rPr>
              <a:t>&gt;ref|NC_000913.3| Escherichia coli </a:t>
            </a:r>
            <a:r>
              <a:rPr lang="it-IT" sz="800" dirty="0" err="1">
                <a:latin typeface="Courier"/>
                <a:cs typeface="Courier"/>
              </a:rPr>
              <a:t>str</a:t>
            </a:r>
            <a:r>
              <a:rPr lang="it-IT" sz="800" dirty="0">
                <a:latin typeface="Courier"/>
                <a:cs typeface="Courier"/>
              </a:rPr>
              <a:t>. K-12 </a:t>
            </a:r>
            <a:r>
              <a:rPr lang="it-IT" sz="800" dirty="0" err="1">
                <a:latin typeface="Courier"/>
                <a:cs typeface="Courier"/>
              </a:rPr>
              <a:t>substr</a:t>
            </a:r>
            <a:r>
              <a:rPr lang="it-IT" sz="800" dirty="0">
                <a:latin typeface="Courier"/>
                <a:cs typeface="Courier"/>
              </a:rPr>
              <a:t>. MG1655, complete </a:t>
            </a:r>
            <a:r>
              <a:rPr lang="it-IT" sz="800" dirty="0" err="1">
                <a:latin typeface="Courier"/>
                <a:cs typeface="Courier"/>
              </a:rPr>
              <a:t>genome</a:t>
            </a:r>
            <a:endParaRPr lang="it-IT" sz="800" dirty="0">
              <a:latin typeface="Courier"/>
              <a:cs typeface="Courier"/>
            </a:endParaRPr>
          </a:p>
          <a:p>
            <a:pPr>
              <a:lnSpc>
                <a:spcPct val="85000"/>
              </a:lnSpc>
            </a:pPr>
            <a:r>
              <a:rPr lang="en-US" sz="800" dirty="0">
                <a:latin typeface="Courier"/>
                <a:cs typeface="Courier"/>
              </a:rPr>
              <a:t>Length=4641652</a:t>
            </a:r>
          </a:p>
          <a:p>
            <a:pPr>
              <a:lnSpc>
                <a:spcPct val="85000"/>
              </a:lnSpc>
            </a:pPr>
            <a:endParaRPr lang="en-US" sz="800" dirty="0">
              <a:latin typeface="Courier"/>
              <a:cs typeface="Courier"/>
            </a:endParaRPr>
          </a:p>
          <a:p>
            <a:pPr>
              <a:lnSpc>
                <a:spcPct val="85000"/>
              </a:lnSpc>
            </a:pPr>
            <a:r>
              <a:rPr lang="en-US" sz="800" dirty="0">
                <a:latin typeface="Courier"/>
                <a:cs typeface="Courier"/>
              </a:rPr>
              <a:t> Score =   884 bits (2285),  Expect = 0.0, Method: Compositional matrix adjust.</a:t>
            </a:r>
          </a:p>
          <a:p>
            <a:pPr>
              <a:lnSpc>
                <a:spcPct val="85000"/>
              </a:lnSpc>
            </a:pPr>
            <a:r>
              <a:rPr lang="en-US" sz="800" dirty="0">
                <a:latin typeface="Courier"/>
                <a:cs typeface="Courier"/>
              </a:rPr>
              <a:t> Identities = 450/450 (100%), Positives = 450/450 (100%), Gaps = 0/450 (0%)</a:t>
            </a:r>
          </a:p>
          <a:p>
            <a:pPr>
              <a:lnSpc>
                <a:spcPct val="85000"/>
              </a:lnSpc>
            </a:pPr>
            <a:r>
              <a:rPr lang="en-US" sz="800" dirty="0">
                <a:latin typeface="Courier"/>
                <a:cs typeface="Courier"/>
              </a:rPr>
              <a:t> Frame = +1</a:t>
            </a:r>
          </a:p>
          <a:p>
            <a:pPr>
              <a:lnSpc>
                <a:spcPct val="85000"/>
              </a:lnSpc>
            </a:pPr>
            <a:endParaRPr lang="en-US" sz="800" dirty="0">
              <a:latin typeface="Courier"/>
              <a:cs typeface="Courier"/>
            </a:endParaRPr>
          </a:p>
          <a:p>
            <a:pPr>
              <a:lnSpc>
                <a:spcPct val="85000"/>
              </a:lnSpc>
            </a:pPr>
            <a:r>
              <a:rPr lang="en-US" sz="800" dirty="0">
                <a:latin typeface="Courier"/>
                <a:cs typeface="Courier"/>
              </a:rPr>
              <a:t>Query  1        MLKSPLFWKMTSLFGAVLLLLIPIMLIRQVIVERADYRSDVEDAIRQSTSGPQKLVGPLI  60</a:t>
            </a:r>
          </a:p>
          <a:p>
            <a:pPr>
              <a:lnSpc>
                <a:spcPct val="85000"/>
              </a:lnSpc>
            </a:pPr>
            <a:r>
              <a:rPr lang="en-US" sz="800" dirty="0">
                <a:latin typeface="Courier"/>
                <a:cs typeface="Courier"/>
              </a:rPr>
              <a:t>                MLKSPLFWKMTSLFGAVLLLLIPIMLIRQVIVERADYRSDVEDAIRQSTSGPQKLVGPLI</a:t>
            </a:r>
          </a:p>
          <a:p>
            <a:pPr>
              <a:lnSpc>
                <a:spcPct val="85000"/>
              </a:lnSpc>
            </a:pPr>
            <a:r>
              <a:rPr lang="en-US" sz="800" dirty="0" err="1">
                <a:latin typeface="Courier"/>
                <a:cs typeface="Courier"/>
              </a:rPr>
              <a:t>Sbjct</a:t>
            </a:r>
            <a:r>
              <a:rPr lang="en-US" sz="800" dirty="0">
                <a:latin typeface="Courier"/>
                <a:cs typeface="Courier"/>
              </a:rPr>
              <a:t>  4638178  MLKSPLFWKMTSLFGAVLLLLIPIMLIRQVIVERADYRSDVEDAIRQSTSGPQKLVGPLI  4638357</a:t>
            </a:r>
          </a:p>
          <a:p>
            <a:pPr>
              <a:lnSpc>
                <a:spcPct val="85000"/>
              </a:lnSpc>
            </a:pPr>
            <a:endParaRPr lang="en-US" sz="800" dirty="0">
              <a:latin typeface="Courier"/>
              <a:cs typeface="Courier"/>
            </a:endParaRPr>
          </a:p>
          <a:p>
            <a:pPr>
              <a:lnSpc>
                <a:spcPct val="85000"/>
              </a:lnSpc>
            </a:pPr>
            <a:r>
              <a:rPr lang="en-US" sz="800" dirty="0">
                <a:latin typeface="Courier"/>
                <a:cs typeface="Courier"/>
              </a:rPr>
              <a:t>...</a:t>
            </a:r>
          </a:p>
          <a:p>
            <a:pPr>
              <a:lnSpc>
                <a:spcPct val="85000"/>
              </a:lnSpc>
            </a:pPr>
            <a:r>
              <a:rPr lang="en-US" sz="800" dirty="0">
                <a:latin typeface="Courier"/>
                <a:cs typeface="Courier"/>
              </a:rPr>
              <a:t>Query  421      TRNIDWYAFSLPKMKASKEVTTDDELRIWK  450</a:t>
            </a:r>
          </a:p>
          <a:p>
            <a:pPr>
              <a:lnSpc>
                <a:spcPct val="85000"/>
              </a:lnSpc>
            </a:pPr>
            <a:r>
              <a:rPr lang="en-US" sz="800" dirty="0">
                <a:latin typeface="Courier"/>
                <a:cs typeface="Courier"/>
              </a:rPr>
              <a:t>                TRNIDWYAFSLPKMKASKEVTTDDELRIWK</a:t>
            </a:r>
          </a:p>
          <a:p>
            <a:pPr>
              <a:lnSpc>
                <a:spcPct val="85000"/>
              </a:lnSpc>
            </a:pPr>
            <a:r>
              <a:rPr lang="en-US" sz="800" dirty="0" err="1">
                <a:latin typeface="Courier"/>
                <a:cs typeface="Courier"/>
              </a:rPr>
              <a:t>Sbjct</a:t>
            </a:r>
            <a:r>
              <a:rPr lang="en-US" sz="800" dirty="0">
                <a:latin typeface="Courier"/>
                <a:cs typeface="Courier"/>
              </a:rPr>
              <a:t>  4639438  TRNIDWYAFSLPKMKASKEVTTDDELRIWK  4639527</a:t>
            </a:r>
          </a:p>
          <a:p>
            <a:pPr>
              <a:lnSpc>
                <a:spcPct val="85000"/>
              </a:lnSpc>
            </a:pPr>
            <a:endParaRPr lang="en-US" sz="800" dirty="0">
              <a:latin typeface="Courier"/>
              <a:cs typeface="Courier"/>
            </a:endParaRPr>
          </a:p>
        </p:txBody>
      </p:sp>
      <p:pic>
        <p:nvPicPr>
          <p:cNvPr id="5" name="Picture 4" descr="Screen Shot 2015-02-23 at 12.21.4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6" y="843697"/>
            <a:ext cx="8927880" cy="720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849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29" y="100327"/>
            <a:ext cx="8229600" cy="1033651"/>
          </a:xfrm>
        </p:spPr>
        <p:txBody>
          <a:bodyPr/>
          <a:lstStyle/>
          <a:p>
            <a:r>
              <a:rPr lang="en-US" dirty="0"/>
              <a:t>Protein sequence to the DNA genome sequence</a:t>
            </a:r>
            <a:br>
              <a:rPr lang="en-US" dirty="0"/>
            </a:br>
            <a:r>
              <a:rPr lang="en-US" dirty="0"/>
              <a:t>tabular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0805" y="2142556"/>
            <a:ext cx="7852124" cy="97922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err="1">
                <a:latin typeface="Courier"/>
                <a:cs typeface="Courier"/>
              </a:rPr>
              <a:t>tblastn</a:t>
            </a:r>
            <a:r>
              <a:rPr lang="en-US" sz="2800" dirty="0">
                <a:latin typeface="Courier"/>
                <a:cs typeface="Courier"/>
              </a:rPr>
              <a:t> -query MG1655pepseq.fa \</a:t>
            </a:r>
          </a:p>
          <a:p>
            <a:pPr marL="0" indent="0">
              <a:buNone/>
            </a:pPr>
            <a:r>
              <a:rPr lang="en-US" sz="2800" dirty="0">
                <a:latin typeface="Courier"/>
                <a:cs typeface="Courier"/>
              </a:rPr>
              <a:t>	-</a:t>
            </a:r>
            <a:r>
              <a:rPr lang="en-US" sz="2800" dirty="0" err="1">
                <a:latin typeface="Courier"/>
                <a:cs typeface="Courier"/>
              </a:rPr>
              <a:t>db</a:t>
            </a:r>
            <a:r>
              <a:rPr lang="en-US" sz="2800" dirty="0">
                <a:latin typeface="Courier"/>
                <a:cs typeface="Courier"/>
              </a:rPr>
              <a:t> ../</a:t>
            </a:r>
            <a:r>
              <a:rPr lang="en-US" sz="2800" dirty="0" err="1">
                <a:latin typeface="Courier"/>
                <a:cs typeface="Courier"/>
              </a:rPr>
              <a:t>db</a:t>
            </a:r>
            <a:r>
              <a:rPr lang="en-US" sz="2800" dirty="0">
                <a:latin typeface="Courier"/>
                <a:cs typeface="Courier"/>
              </a:rPr>
              <a:t>/MG1655 -</a:t>
            </a:r>
            <a:r>
              <a:rPr lang="en-US" sz="2800" dirty="0" err="1">
                <a:latin typeface="Courier"/>
                <a:cs typeface="Courier"/>
              </a:rPr>
              <a:t>outfmt</a:t>
            </a:r>
            <a:r>
              <a:rPr lang="en-US" sz="2800" dirty="0">
                <a:latin typeface="Courier"/>
                <a:cs typeface="Courier"/>
              </a:rPr>
              <a:t> 6</a:t>
            </a:r>
          </a:p>
        </p:txBody>
      </p:sp>
      <p:pic>
        <p:nvPicPr>
          <p:cNvPr id="5" name="Picture 4" descr="Screen Shot 2015-02-23 at 12.21.4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0" y="1278128"/>
            <a:ext cx="8927880" cy="72027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10805" y="3754277"/>
            <a:ext cx="75814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sz="800" dirty="0">
                <a:latin typeface="Courier"/>
                <a:cs typeface="Courier"/>
              </a:rPr>
              <a:t>C321.deltaA	gi|556503834|ref|NC_000913.3|	100.00	450	0	0	1	450	4638178	4639527	0.0	  884</a:t>
            </a:r>
          </a:p>
          <a:p>
            <a:r>
              <a:rPr lang="is-IS" sz="800" dirty="0">
                <a:latin typeface="Courier"/>
                <a:cs typeface="Courier"/>
              </a:rPr>
              <a:t>C321.deltaA	gi|556503834|ref|NC_000913.3|	28.00	50	34	1	6	55	3482893	3482750	1.9	28.1</a:t>
            </a:r>
            <a:endParaRPr lang="en-US" sz="8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906210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557" y="163996"/>
            <a:ext cx="8229600" cy="924806"/>
          </a:xfrm>
        </p:spPr>
        <p:txBody>
          <a:bodyPr>
            <a:normAutofit/>
          </a:bodyPr>
          <a:lstStyle/>
          <a:p>
            <a:r>
              <a:rPr lang="en-US" sz="3600" dirty="0"/>
              <a:t>Goal of today’s 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390" y="1428751"/>
            <a:ext cx="5791219" cy="2735035"/>
          </a:xfrm>
        </p:spPr>
        <p:txBody>
          <a:bodyPr>
            <a:noAutofit/>
          </a:bodyPr>
          <a:lstStyle/>
          <a:p>
            <a:r>
              <a:rPr lang="en-US" sz="2800" dirty="0"/>
              <a:t>Plot </a:t>
            </a:r>
            <a:r>
              <a:rPr lang="en-US" sz="2800" dirty="0" err="1"/>
              <a:t>dotplots</a:t>
            </a:r>
            <a:endParaRPr lang="en-US" sz="2800" dirty="0"/>
          </a:p>
          <a:p>
            <a:r>
              <a:rPr lang="en-US" sz="2800" dirty="0"/>
              <a:t>Create BLAST database</a:t>
            </a:r>
          </a:p>
          <a:p>
            <a:r>
              <a:rPr lang="en-US" sz="2800" dirty="0"/>
              <a:t>BLASTN</a:t>
            </a:r>
          </a:p>
          <a:p>
            <a:r>
              <a:rPr lang="en-US" sz="2800" dirty="0"/>
              <a:t>BLASTP</a:t>
            </a:r>
          </a:p>
          <a:p>
            <a:r>
              <a:rPr lang="en-US" sz="2800" dirty="0"/>
              <a:t>Extract sequences from database</a:t>
            </a:r>
          </a:p>
        </p:txBody>
      </p:sp>
    </p:spTree>
    <p:extLst>
      <p:ext uri="{BB962C8B-B14F-4D97-AF65-F5344CB8AC3E}">
        <p14:creationId xmlns:p14="http://schemas.microsoft.com/office/powerpoint/2010/main" val="6960692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protein sequences using a remote 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8695" y="1063364"/>
            <a:ext cx="8205579" cy="152204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 err="1">
                <a:solidFill>
                  <a:srgbClr val="FF0000"/>
                </a:solidFill>
                <a:latin typeface="Courier New"/>
                <a:cs typeface="Courier New"/>
              </a:rPr>
              <a:t>blastp</a:t>
            </a:r>
            <a:r>
              <a:rPr lang="en-US" sz="2800" dirty="0">
                <a:latin typeface="Courier New"/>
                <a:cs typeface="Courier New"/>
              </a:rPr>
              <a:t> -query MG1655pepseq.fa \</a:t>
            </a: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	-</a:t>
            </a:r>
            <a:r>
              <a:rPr lang="en-US" sz="2800" dirty="0" err="1">
                <a:latin typeface="Courier New"/>
                <a:cs typeface="Courier New"/>
              </a:rPr>
              <a:t>db</a:t>
            </a:r>
            <a:r>
              <a:rPr lang="en-US" sz="2800" dirty="0">
                <a:latin typeface="Courier New"/>
                <a:cs typeface="Courier New"/>
              </a:rPr>
              <a:t> nr -</a:t>
            </a:r>
            <a:r>
              <a:rPr lang="en-US" sz="2800" dirty="0" err="1">
                <a:latin typeface="Courier New"/>
                <a:cs typeface="Courier New"/>
              </a:rPr>
              <a:t>outfmt</a:t>
            </a:r>
            <a:r>
              <a:rPr lang="en-US" sz="2800" dirty="0">
                <a:latin typeface="Courier New"/>
                <a:cs typeface="Courier New"/>
              </a:rPr>
              <a:t> 6 -remote \</a:t>
            </a:r>
          </a:p>
          <a:p>
            <a:pPr marL="0" indent="0">
              <a:buNone/>
            </a:pPr>
            <a:r>
              <a:rPr lang="fi-FI" sz="2800" dirty="0">
                <a:latin typeface="Courier New"/>
                <a:cs typeface="Courier New"/>
              </a:rPr>
              <a:t>-</a:t>
            </a:r>
            <a:r>
              <a:rPr lang="fi-FI" sz="2800" dirty="0" err="1">
                <a:latin typeface="Courier New"/>
                <a:cs typeface="Courier New"/>
              </a:rPr>
              <a:t>evalue</a:t>
            </a:r>
            <a:r>
              <a:rPr lang="fi-FI" sz="2800" dirty="0">
                <a:latin typeface="Courier New"/>
                <a:cs typeface="Courier New"/>
              </a:rPr>
              <a:t> 1e-100 </a:t>
            </a:r>
            <a:r>
              <a:rPr lang="fi-FI" sz="2800" dirty="0">
                <a:solidFill>
                  <a:srgbClr val="FF0000"/>
                </a:solidFill>
                <a:latin typeface="Courier New"/>
                <a:cs typeface="Courier New"/>
              </a:rPr>
              <a:t>-</a:t>
            </a:r>
            <a:r>
              <a:rPr lang="fi-FI" sz="2800" dirty="0" err="1">
                <a:solidFill>
                  <a:srgbClr val="FF0000"/>
                </a:solidFill>
                <a:latin typeface="Courier New"/>
                <a:cs typeface="Courier New"/>
              </a:rPr>
              <a:t>max_target_seqs</a:t>
            </a:r>
            <a:r>
              <a:rPr lang="fi-FI" sz="2800" dirty="0">
                <a:latin typeface="Courier New"/>
                <a:cs typeface="Courier New"/>
              </a:rPr>
              <a:t> 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60821" y="3212176"/>
            <a:ext cx="6008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Output only one hit if hits can be found.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3467" y="4362165"/>
            <a:ext cx="81808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sz="1000" dirty="0"/>
              <a:t>C321.deltaA	gi|446843038|ref|WP_000920294.1|	100.00	450	0	0	1	450	1	450	0.0	  916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8312038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 sequences or subsequences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268" y="995967"/>
            <a:ext cx="8339668" cy="3804633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blastdbcmd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800" dirty="0" err="1">
                <a:latin typeface="Courier New"/>
                <a:cs typeface="Courier New"/>
              </a:rPr>
              <a:t>blastdbcmd</a:t>
            </a:r>
            <a:r>
              <a:rPr lang="en-US" sz="2800" dirty="0">
                <a:latin typeface="Courier New"/>
                <a:cs typeface="Courier New"/>
              </a:rPr>
              <a:t> -</a:t>
            </a:r>
            <a:r>
              <a:rPr lang="en-US" sz="2800" dirty="0" err="1">
                <a:latin typeface="Courier New"/>
                <a:cs typeface="Courier New"/>
              </a:rPr>
              <a:t>db</a:t>
            </a:r>
            <a:r>
              <a:rPr lang="en-US" sz="2800" dirty="0">
                <a:latin typeface="Courier New"/>
                <a:cs typeface="Courier New"/>
              </a:rPr>
              <a:t> ../</a:t>
            </a:r>
            <a:r>
              <a:rPr lang="en-US" sz="2800" dirty="0" err="1">
                <a:latin typeface="Courier New"/>
                <a:cs typeface="Courier New"/>
              </a:rPr>
              <a:t>db</a:t>
            </a:r>
            <a:r>
              <a:rPr lang="en-US" sz="2800" dirty="0">
                <a:latin typeface="Courier New"/>
                <a:cs typeface="Courier New"/>
              </a:rPr>
              <a:t>/MG1655 -info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  <a:p>
            <a:pPr marL="0" indent="0">
              <a:lnSpc>
                <a:spcPct val="90000"/>
              </a:lnSpc>
              <a:buNone/>
            </a:pPr>
            <a:r>
              <a:rPr lang="en-US" dirty="0"/>
              <a:t>Extract sequences from the database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800" dirty="0" err="1">
                <a:latin typeface="Courier New"/>
                <a:cs typeface="Courier New"/>
              </a:rPr>
              <a:t>blastdbcmd</a:t>
            </a:r>
            <a:r>
              <a:rPr lang="en-US" sz="2800" dirty="0">
                <a:latin typeface="Courier New"/>
                <a:cs typeface="Courier New"/>
              </a:rPr>
              <a:t> –</a:t>
            </a:r>
            <a:r>
              <a:rPr lang="en-US" sz="2800" dirty="0" err="1">
                <a:latin typeface="Courier New"/>
                <a:cs typeface="Courier New"/>
              </a:rPr>
              <a:t>db</a:t>
            </a:r>
            <a:r>
              <a:rPr lang="en-US" sz="2800" dirty="0">
                <a:latin typeface="Courier New"/>
                <a:cs typeface="Courier New"/>
              </a:rPr>
              <a:t> ../</a:t>
            </a:r>
            <a:r>
              <a:rPr lang="en-US" sz="2800" dirty="0" err="1">
                <a:latin typeface="Courier New"/>
                <a:cs typeface="Courier New"/>
              </a:rPr>
              <a:t>db</a:t>
            </a:r>
            <a:r>
              <a:rPr lang="en-US" sz="2800" dirty="0">
                <a:latin typeface="Courier New"/>
                <a:cs typeface="Courier New"/>
              </a:rPr>
              <a:t>/MG1655 \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800" dirty="0">
                <a:latin typeface="Courier New"/>
                <a:cs typeface="Courier New"/>
              </a:rPr>
              <a:t> -entry all -range 150-220</a:t>
            </a:r>
          </a:p>
          <a:p>
            <a:pPr marL="0" indent="0">
              <a:lnSpc>
                <a:spcPct val="90000"/>
              </a:lnSpc>
              <a:buNone/>
            </a:pPr>
            <a:endParaRPr lang="en-US" sz="1600" dirty="0">
              <a:latin typeface="Courier New"/>
              <a:cs typeface="Courier New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latin typeface="Courier New"/>
                <a:cs typeface="Courier New"/>
              </a:rPr>
              <a:t>---output---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latin typeface="Courier New"/>
                <a:cs typeface="Courier New"/>
              </a:rPr>
              <a:t>&gt;gi|556503834|ref|NC_000913.3|:150-220 Escherichia coli str. K-12 </a:t>
            </a:r>
            <a:r>
              <a:rPr lang="en-US" sz="1600" dirty="0" err="1">
                <a:latin typeface="Courier New"/>
                <a:cs typeface="Courier New"/>
              </a:rPr>
              <a:t>substr</a:t>
            </a:r>
            <a:r>
              <a:rPr lang="en-US" sz="1600" dirty="0">
                <a:latin typeface="Courier New"/>
                <a:cs typeface="Courier New"/>
              </a:rPr>
              <a:t>. MG1655, complete genome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latin typeface="Courier New"/>
                <a:cs typeface="Courier New"/>
              </a:rPr>
              <a:t>AGCGCACAGACAGATAAAAATTACAGAGTACACAACATCCATGAAACGCATTAGCACCACCATTACCACCA</a:t>
            </a:r>
          </a:p>
        </p:txBody>
      </p:sp>
    </p:spTree>
    <p:extLst>
      <p:ext uri="{BB962C8B-B14F-4D97-AF65-F5344CB8AC3E}">
        <p14:creationId xmlns:p14="http://schemas.microsoft.com/office/powerpoint/2010/main" val="31208253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 sequences using </a:t>
            </a:r>
            <a:r>
              <a:rPr lang="en-US" dirty="0" err="1"/>
              <a:t>Gi</a:t>
            </a:r>
            <a:r>
              <a:rPr lang="en-US" dirty="0"/>
              <a:t> 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66" y="1114402"/>
            <a:ext cx="8339668" cy="31152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# Use </a:t>
            </a:r>
            <a:r>
              <a:rPr lang="en-US" sz="1600" dirty="0" err="1">
                <a:latin typeface="Courier New"/>
                <a:cs typeface="Courier New"/>
              </a:rPr>
              <a:t>Gi</a:t>
            </a:r>
            <a:r>
              <a:rPr lang="en-US" sz="1600" dirty="0">
                <a:latin typeface="Courier New"/>
                <a:cs typeface="Courier New"/>
              </a:rPr>
              <a:t> ID to search*</a:t>
            </a:r>
          </a:p>
          <a:p>
            <a:pPr marL="0" indent="0">
              <a:buNone/>
            </a:pP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800" dirty="0" err="1">
                <a:latin typeface="Courier New"/>
                <a:cs typeface="Courier New"/>
              </a:rPr>
              <a:t>blastdbcmd</a:t>
            </a:r>
            <a:r>
              <a:rPr lang="en-US" sz="2800" dirty="0">
                <a:latin typeface="Courier New"/>
                <a:cs typeface="Courier New"/>
              </a:rPr>
              <a:t> –</a:t>
            </a:r>
            <a:r>
              <a:rPr lang="en-US" sz="2800" dirty="0" err="1">
                <a:latin typeface="Courier New"/>
                <a:cs typeface="Courier New"/>
              </a:rPr>
              <a:t>db</a:t>
            </a:r>
            <a:r>
              <a:rPr lang="en-US" sz="2800" dirty="0">
                <a:latin typeface="Courier New"/>
                <a:cs typeface="Courier New"/>
              </a:rPr>
              <a:t> ../</a:t>
            </a:r>
            <a:r>
              <a:rPr lang="en-US" sz="2800" dirty="0" err="1">
                <a:latin typeface="Courier New"/>
                <a:cs typeface="Courier New"/>
              </a:rPr>
              <a:t>db</a:t>
            </a:r>
            <a:r>
              <a:rPr lang="en-US" sz="2800" dirty="0">
                <a:latin typeface="Courier New"/>
                <a:cs typeface="Courier New"/>
              </a:rPr>
              <a:t>/MG1655 \</a:t>
            </a: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 -entry 556503834 -range 150-220</a:t>
            </a:r>
          </a:p>
          <a:p>
            <a:pPr marL="0" indent="0">
              <a:buNone/>
            </a:pP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---output---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&gt;gi|556503834|ref|NC_000913.3|:150-220 Escherichia coli str. K-12 </a:t>
            </a:r>
            <a:r>
              <a:rPr lang="en-US" sz="1600" dirty="0" err="1">
                <a:latin typeface="Courier New"/>
                <a:cs typeface="Courier New"/>
              </a:rPr>
              <a:t>substr</a:t>
            </a:r>
            <a:r>
              <a:rPr lang="en-US" sz="1600" dirty="0">
                <a:latin typeface="Courier New"/>
                <a:cs typeface="Courier New"/>
              </a:rPr>
              <a:t>. MG1655, complete genome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AGCGCACAGACAGATAAAAATTACAGAGTACACAACATCCATGAAACGCATTAGCACCACCATTACCACCA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4327454"/>
            <a:ext cx="6371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* Database formatting must add –</a:t>
            </a:r>
            <a:r>
              <a:rPr lang="en-US" sz="1200" dirty="0" err="1"/>
              <a:t>parse_seqids</a:t>
            </a:r>
            <a:endParaRPr lang="en-US" sz="1200" dirty="0"/>
          </a:p>
          <a:p>
            <a:r>
              <a:rPr lang="en-US" sz="1200" dirty="0" err="1">
                <a:latin typeface="Courier New"/>
                <a:cs typeface="Courier New"/>
              </a:rPr>
              <a:t>makeblastdb</a:t>
            </a:r>
            <a:r>
              <a:rPr lang="en-US" sz="1200" dirty="0">
                <a:latin typeface="Courier New"/>
                <a:cs typeface="Courier New"/>
              </a:rPr>
              <a:t> -in MG1655.fasta -out MG1655 -</a:t>
            </a:r>
            <a:r>
              <a:rPr lang="en-US" sz="1200" dirty="0" err="1">
                <a:latin typeface="Courier New"/>
                <a:cs typeface="Courier New"/>
              </a:rPr>
              <a:t>dbtype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err="1">
                <a:latin typeface="Courier New"/>
                <a:cs typeface="Courier New"/>
              </a:rPr>
              <a:t>nucl</a:t>
            </a:r>
            <a:r>
              <a:rPr lang="en-US" sz="1200" dirty="0">
                <a:latin typeface="Courier New"/>
                <a:cs typeface="Courier New"/>
              </a:rPr>
              <a:t> -</a:t>
            </a:r>
            <a:r>
              <a:rPr lang="en-US" sz="1200" dirty="0" err="1">
                <a:latin typeface="Courier New"/>
                <a:cs typeface="Courier New"/>
              </a:rPr>
              <a:t>parse_seqids</a:t>
            </a:r>
            <a:endParaRPr lang="en-US" sz="12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283819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26515-48B8-6E23-CF86-4933C0D1F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AEF2A-B239-DE39-1442-6649CD572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38657"/>
            <a:ext cx="8229600" cy="1712707"/>
          </a:xfrm>
        </p:spPr>
        <p:txBody>
          <a:bodyPr/>
          <a:lstStyle/>
          <a:p>
            <a:r>
              <a:rPr lang="en-US" dirty="0"/>
              <a:t>Create a FASTA file containing both </a:t>
            </a:r>
            <a:r>
              <a:rPr lang="en-US" dirty="0" err="1"/>
              <a:t>ZmA</a:t>
            </a:r>
            <a:r>
              <a:rPr lang="en-US" dirty="0"/>
              <a:t> and </a:t>
            </a:r>
            <a:r>
              <a:rPr lang="en-US" dirty="0" err="1"/>
              <a:t>ZmB</a:t>
            </a:r>
            <a:endParaRPr lang="en-US" dirty="0"/>
          </a:p>
          <a:p>
            <a:r>
              <a:rPr lang="en-US" dirty="0"/>
              <a:t>Make a BLAST database using the new FASTA file</a:t>
            </a:r>
          </a:p>
          <a:p>
            <a:r>
              <a:rPr lang="en-US" dirty="0"/>
              <a:t>Use “</a:t>
            </a:r>
            <a:r>
              <a:rPr lang="en-US" dirty="0" err="1"/>
              <a:t>blastn</a:t>
            </a:r>
            <a:r>
              <a:rPr lang="en-US" dirty="0"/>
              <a:t>” to search the following sequence in this new FASTA file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2D3FAE-ED4B-B1D5-F00C-CC3CFBA7311A}"/>
              </a:ext>
            </a:extLst>
          </p:cNvPr>
          <p:cNvSpPr txBox="1"/>
          <p:nvPr/>
        </p:nvSpPr>
        <p:spPr>
          <a:xfrm>
            <a:off x="591911" y="3027625"/>
            <a:ext cx="84500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&gt;query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GCCCAACTAATACCAATATATATAATACTACGCCTAATAATCCGATGCGATTAACGCCCACTGATGATGCATCCTTCTAAGTTCTAATGCTTCCTTAAGAACGTAGCTTGCCTGCCAATCCAGCCACAGCTGAAGCCTGAAGGCCAGTCGATGTAAAAG</a:t>
            </a:r>
          </a:p>
        </p:txBody>
      </p:sp>
    </p:spTree>
    <p:extLst>
      <p:ext uri="{BB962C8B-B14F-4D97-AF65-F5344CB8AC3E}">
        <p14:creationId xmlns:p14="http://schemas.microsoft.com/office/powerpoint/2010/main" val="3054588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19726-83A0-66AE-588E-CB921EBBD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MUMmer</a:t>
            </a:r>
            <a:r>
              <a:rPr lang="en-US" dirty="0"/>
              <a:t> installation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EC4B8D3-DAFE-F480-96AE-B4DDBE065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 install mummer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clone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github.com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/mummer4/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mummer.git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 mummer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~/local</a:t>
            </a:r>
          </a:p>
          <a:p>
            <a:pPr marL="0" indent="0">
              <a:buNone/>
            </a:pPr>
            <a:r>
              <a:rPr lang="en-US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autoreconf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–fi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./configure --prefix ~/local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make install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794503-493B-868C-B0CA-FA66E2B215EF}"/>
              </a:ext>
            </a:extLst>
          </p:cNvPr>
          <p:cNvSpPr txBox="1"/>
          <p:nvPr/>
        </p:nvSpPr>
        <p:spPr>
          <a:xfrm>
            <a:off x="2792186" y="228540"/>
            <a:ext cx="289015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0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221905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771A0-17DD-904B-BBA2-ECFD89879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7149"/>
            <a:ext cx="7886700" cy="787018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/>
              <a:t>conda</a:t>
            </a:r>
            <a:r>
              <a:rPr lang="en-US" sz="3200" dirty="0"/>
              <a:t>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1A253-6582-8B4F-8100-89DD26213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218" y="1057523"/>
            <a:ext cx="8423564" cy="34508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# download </a:t>
            </a:r>
            <a:r>
              <a:rPr lang="en-US" dirty="0" err="1"/>
              <a:t>conda</a:t>
            </a:r>
            <a:r>
              <a:rPr lang="en-US" dirty="0"/>
              <a:t> software</a:t>
            </a:r>
          </a:p>
          <a:p>
            <a:pPr marL="0" indent="0">
              <a:buNone/>
            </a:pPr>
            <a:r>
              <a:rPr lang="en-US" sz="1800" dirty="0" err="1"/>
              <a:t>wget</a:t>
            </a:r>
            <a:r>
              <a:rPr lang="en-US" sz="1800" dirty="0"/>
              <a:t> </a:t>
            </a:r>
            <a:r>
              <a:rPr lang="en-US" sz="1800" dirty="0">
                <a:hlinkClick r:id="rId3"/>
              </a:rPr>
              <a:t>https://repo.anaconda.com/archive/Anaconda3-2024.10-1-Linux-x86_64.sh</a:t>
            </a:r>
            <a:endParaRPr lang="en-US" sz="18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dirty="0"/>
              <a:t># installation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Anaconda3-2024.10-1-Linux-x86_64.sh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with -u if a previous installation exists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Anaconda3-2024.10-1-Linux-x86_64.sh -u</a:t>
            </a:r>
          </a:p>
        </p:txBody>
      </p:sp>
    </p:spTree>
    <p:extLst>
      <p:ext uri="{BB962C8B-B14F-4D97-AF65-F5344CB8AC3E}">
        <p14:creationId xmlns:p14="http://schemas.microsoft.com/office/powerpoint/2010/main" val="540812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90959-A2F7-447A-0950-12ABDDC78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Mummer via </a:t>
            </a:r>
            <a:r>
              <a:rPr lang="en-US" dirty="0" err="1"/>
              <a:t>Conda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CAF4D-F821-1526-0CFF-39D550C75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3628" y="1135732"/>
            <a:ext cx="6890657" cy="32158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Create 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environment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create -n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activate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install mummer4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install -c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bioconda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mummer4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install R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install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-forge::r-base</a:t>
            </a:r>
          </a:p>
        </p:txBody>
      </p:sp>
    </p:spTree>
    <p:extLst>
      <p:ext uri="{BB962C8B-B14F-4D97-AF65-F5344CB8AC3E}">
        <p14:creationId xmlns:p14="http://schemas.microsoft.com/office/powerpoint/2010/main" val="1939304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D9B56-9C78-D01B-A55B-60E156AD9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ndotplot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F38DB-AAAD-4B48-5B10-BB7DB3AFB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198" y="961394"/>
            <a:ext cx="8284602" cy="397612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 download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ndotplot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git clone https://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github.com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/liu3zhenlab/ndotplot.git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cd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ndotplot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ndotplot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 run </a:t>
            </a:r>
          </a:p>
          <a:p>
            <a:pPr marL="0" indent="0">
              <a:buNone/>
            </a:pPr>
            <a:r>
              <a:rPr lang="en-US" sz="1800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module load </a:t>
            </a:r>
            <a:r>
              <a:rPr lang="en-US" sz="1800" strike="sngStrik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MUMmer</a:t>
            </a:r>
            <a:endParaRPr lang="en-US" sz="1800" strike="sngStrik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module load R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activate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ndotplot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--query data/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qry.fas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--ref data/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ref.fas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--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minaln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1000 \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--prefix out</a:t>
            </a:r>
          </a:p>
        </p:txBody>
      </p:sp>
    </p:spTree>
    <p:extLst>
      <p:ext uri="{BB962C8B-B14F-4D97-AF65-F5344CB8AC3E}">
        <p14:creationId xmlns:p14="http://schemas.microsoft.com/office/powerpoint/2010/main" val="3074666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E4613-006D-0549-0DB6-1940DCC5C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1487"/>
            <a:ext cx="8229600" cy="579740"/>
          </a:xfrm>
        </p:spPr>
        <p:txBody>
          <a:bodyPr/>
          <a:lstStyle/>
          <a:p>
            <a:r>
              <a:rPr lang="en-US" dirty="0" err="1"/>
              <a:t>ndotplot</a:t>
            </a:r>
            <a:r>
              <a:rPr lang="en-US" dirty="0"/>
              <a:t> output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B1FEBA-AC8F-097F-8FAB-525BCA66A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163" y="724196"/>
            <a:ext cx="4298711" cy="4298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954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6EC1E-5C72-9044-8CB9-BD2FD358D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err="1"/>
              <a:t>ondemand.beocat.ksu.edu</a:t>
            </a:r>
            <a:endParaRPr lang="en-US" sz="3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78E917-86B4-E042-96F5-674DE9E2F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94445"/>
            <a:ext cx="8179594" cy="1824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421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C4144-BF94-FC77-FA85-D6E4FA15B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B52ED-1C55-49D2-6F09-B399BCC41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91700"/>
            <a:ext cx="8229600" cy="16800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Two sequences:</a:t>
            </a:r>
          </a:p>
          <a:p>
            <a:pPr marL="0" indent="0">
              <a:buNone/>
            </a:pPr>
            <a:r>
              <a:rPr lang="en-US" sz="1800" dirty="0" err="1"/>
              <a:t>ZmA</a:t>
            </a:r>
            <a:endParaRPr lang="en-US" sz="1800" dirty="0">
              <a:hlinkClick r:id="rId2"/>
            </a:endParaRPr>
          </a:p>
          <a:p>
            <a:pPr marL="0" indent="0">
              <a:buNone/>
            </a:pPr>
            <a:r>
              <a:rPr lang="en-US" sz="1200" dirty="0">
                <a:hlinkClick r:id="rId2"/>
              </a:rPr>
              <a:t>https://github.com/liu3zhenlab/teaching/raw/refs/heads/master/PLPTH813Bioinformatis/2025/3_data/lab03/ZmA.fasta</a:t>
            </a:r>
            <a:endParaRPr lang="en-US" sz="1200" dirty="0"/>
          </a:p>
          <a:p>
            <a:pPr marL="0" indent="0">
              <a:buNone/>
            </a:pPr>
            <a:r>
              <a:rPr lang="en-US" sz="1800" dirty="0" err="1"/>
              <a:t>ZmB</a:t>
            </a:r>
            <a:endParaRPr lang="en-US" sz="1800" dirty="0"/>
          </a:p>
          <a:p>
            <a:pPr marL="0" indent="0">
              <a:buNone/>
            </a:pPr>
            <a:r>
              <a:rPr lang="en-US" sz="1200" dirty="0">
                <a:hlinkClick r:id="rId3"/>
              </a:rPr>
              <a:t>https://github.com/liu3zhenlab/teaching/raw/refs/heads/master/PLPTH813Bioinformatis/2025/3_data/lab03/ZmB.fasta</a:t>
            </a:r>
            <a:endParaRPr lang="en-US" sz="1200" dirty="0"/>
          </a:p>
          <a:p>
            <a:pPr marL="0" indent="0">
              <a:buNone/>
            </a:pPr>
            <a:endParaRPr lang="en-US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7CB271-EF14-26C9-2DA4-BD0743F38D4C}"/>
              </a:ext>
            </a:extLst>
          </p:cNvPr>
          <p:cNvSpPr txBox="1"/>
          <p:nvPr/>
        </p:nvSpPr>
        <p:spPr>
          <a:xfrm>
            <a:off x="665389" y="2841172"/>
            <a:ext cx="78132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Please download the data and plot a </a:t>
            </a:r>
            <a:r>
              <a:rPr lang="en-US" sz="2400" dirty="0" err="1"/>
              <a:t>dotplot</a:t>
            </a:r>
            <a:r>
              <a:rPr lang="en-US" sz="2400" dirty="0"/>
              <a:t> between the two sequences.</a:t>
            </a:r>
          </a:p>
          <a:p>
            <a:endParaRPr lang="en-US" sz="2400" dirty="0"/>
          </a:p>
          <a:p>
            <a:r>
              <a:rPr lang="en-US" sz="2400" dirty="0"/>
              <a:t>Possible parameter: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minaln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100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86264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17553</TotalTime>
  <Words>1396</Words>
  <Application>Microsoft Macintosh PowerPoint</Application>
  <PresentationFormat>On-screen Show (16:9)</PresentationFormat>
  <Paragraphs>237</Paragraphs>
  <Slides>23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Courier</vt:lpstr>
      <vt:lpstr>Courier New</vt:lpstr>
      <vt:lpstr>Office Theme</vt:lpstr>
      <vt:lpstr>Dotplot &amp; Blast  Bioinformatics Applications (PLPTH813)</vt:lpstr>
      <vt:lpstr>Goal of today’s lab</vt:lpstr>
      <vt:lpstr>MUMmer installation</vt:lpstr>
      <vt:lpstr>conda installation</vt:lpstr>
      <vt:lpstr>Install Mummer via Conda</vt:lpstr>
      <vt:lpstr>ndotplot</vt:lpstr>
      <vt:lpstr>ndotplot output</vt:lpstr>
      <vt:lpstr>ondemand.beocat.ksu.edu</vt:lpstr>
      <vt:lpstr>Problem 1</vt:lpstr>
      <vt:lpstr>Goal of today’s lab</vt:lpstr>
      <vt:lpstr>Load modules</vt:lpstr>
      <vt:lpstr>Genome sequence data</vt:lpstr>
      <vt:lpstr>Step 1: Create a database</vt:lpstr>
      <vt:lpstr>Query data</vt:lpstr>
      <vt:lpstr>BLASTN</vt:lpstr>
      <vt:lpstr>BLASTN with tabular format</vt:lpstr>
      <vt:lpstr>BLASTN with tabular format</vt:lpstr>
      <vt:lpstr>Protein sequence to the DNA genome sequence</vt:lpstr>
      <vt:lpstr>Protein sequence to the DNA genome sequence tabular output</vt:lpstr>
      <vt:lpstr>Search protein sequences using a remote service</vt:lpstr>
      <vt:lpstr>Extract sequences or subsequences</vt:lpstr>
      <vt:lpstr>Extract sequences using Gi ID</vt:lpstr>
      <vt:lpstr>Problem 2</vt:lpstr>
    </vt:vector>
  </TitlesOfParts>
  <Company>Kansas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 Bioinformatics Applications (PLPTH613)</dc:title>
  <dc:creator>Sanzhen Liu</dc:creator>
  <cp:lastModifiedBy>Sanzhen Liu</cp:lastModifiedBy>
  <cp:revision>141</cp:revision>
  <dcterms:created xsi:type="dcterms:W3CDTF">2014-12-15T18:58:14Z</dcterms:created>
  <dcterms:modified xsi:type="dcterms:W3CDTF">2025-02-17T16:24:13Z</dcterms:modified>
</cp:coreProperties>
</file>