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69" r:id="rId3"/>
    <p:sldId id="273" r:id="rId4"/>
    <p:sldId id="300" r:id="rId5"/>
    <p:sldId id="271" r:id="rId6"/>
    <p:sldId id="301" r:id="rId7"/>
    <p:sldId id="275" r:id="rId8"/>
    <p:sldId id="299" r:id="rId9"/>
    <p:sldId id="296" r:id="rId10"/>
    <p:sldId id="280" r:id="rId11"/>
    <p:sldId id="276" r:id="rId12"/>
    <p:sldId id="277" r:id="rId13"/>
    <p:sldId id="278" r:id="rId14"/>
    <p:sldId id="279" r:id="rId15"/>
    <p:sldId id="303" r:id="rId16"/>
    <p:sldId id="281" r:id="rId17"/>
    <p:sldId id="282" r:id="rId18"/>
    <p:sldId id="298" r:id="rId19"/>
    <p:sldId id="283" r:id="rId20"/>
    <p:sldId id="285" r:id="rId21"/>
    <p:sldId id="287" r:id="rId22"/>
    <p:sldId id="286" r:id="rId23"/>
    <p:sldId id="302" r:id="rId24"/>
    <p:sldId id="30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 autoAdjust="0"/>
    <p:restoredTop sz="94835" autoAdjust="0"/>
  </p:normalViewPr>
  <p:slideViewPr>
    <p:cSldViewPr snapToGrid="0" snapToObjects="1">
      <p:cViewPr varScale="1">
        <p:scale>
          <a:sx n="110" d="100"/>
          <a:sy n="110" d="100"/>
        </p:scale>
        <p:origin x="19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766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Lab - NGS Tools</a:t>
            </a:r>
            <a:br>
              <a:rPr lang="en-US" sz="3200" dirty="0"/>
            </a:br>
            <a:br>
              <a:rPr lang="en-US" sz="3200" dirty="0"/>
            </a:br>
            <a:r>
              <a:rPr lang="en-US" sz="24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2</a:t>
            </a:r>
            <a:r>
              <a:rPr lang="en-US" sz="2800" dirty="0"/>
              <a:t>/</a:t>
            </a:r>
            <a:r>
              <a:rPr lang="en-US" altLang="zh-CN" sz="2800" dirty="0"/>
              <a:t>9</a:t>
            </a:r>
            <a:r>
              <a:rPr lang="en-US" sz="2800" dirty="0"/>
              <a:t>/20</a:t>
            </a:r>
            <a:r>
              <a:rPr lang="en-US" altLang="zh-CN" sz="2800" dirty="0"/>
              <a:t>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3" y="3810998"/>
            <a:ext cx="8316686" cy="29307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list of modules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detail for each module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./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</a:t>
            </a:r>
          </a:p>
          <a:p>
            <a:pPr marL="0" indent="0">
              <a:buNone/>
            </a:pPr>
            <a:r>
              <a:rPr lang="en-US" dirty="0">
                <a:cs typeface="Courier"/>
              </a:rPr>
              <a:t># set path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export PATH=$PATH:$PWD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70113" y="1047625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seqtk</a:t>
            </a:r>
            <a:r>
              <a:rPr lang="en-US" dirty="0"/>
              <a:t> is a fast tool for processing sequences in the FASTA/Q format.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697EE7-7C74-FFF6-B7C7-94BAD9CB9C71}"/>
              </a:ext>
            </a:extLst>
          </p:cNvPr>
          <p:cNvSpPr txBox="1"/>
          <p:nvPr/>
        </p:nvSpPr>
        <p:spPr>
          <a:xfrm>
            <a:off x="370114" y="1581622"/>
            <a:ext cx="86417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Installation of </a:t>
            </a:r>
            <a:r>
              <a:rPr lang="en-US" sz="2400" dirty="0" err="1"/>
              <a:t>seqtk</a:t>
            </a:r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/lh3/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seqtk.git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make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seqtk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4" y="1315472"/>
            <a:ext cx="8632372" cy="51832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# randomly sample 10 reads: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DH10B.pair1.fq 3 &gt;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convert FASTQ to FASTA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-A &gt;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 format FASTA file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</a:t>
            </a:r>
            <a:r>
              <a:rPr lang="en-US" dirty="0" err="1">
                <a:latin typeface="Courier"/>
                <a:cs typeface="Courier"/>
              </a:rPr>
              <a:t>example.fa</a:t>
            </a:r>
            <a:r>
              <a:rPr lang="en-US" dirty="0">
                <a:latin typeface="Courier"/>
                <a:cs typeface="Courier"/>
              </a:rPr>
              <a:t> -l 60 &gt; example.60.fa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reverse complement each sequence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seq -r </a:t>
            </a:r>
            <a:r>
              <a:rPr lang="en-US" dirty="0" err="1">
                <a:latin typeface="Courier"/>
                <a:cs typeface="Courier"/>
              </a:rPr>
              <a:t>example.fq</a:t>
            </a:r>
            <a:r>
              <a:rPr lang="en-US" dirty="0">
                <a:latin typeface="Courier"/>
                <a:cs typeface="Courier"/>
              </a:rPr>
              <a:t> &gt; </a:t>
            </a:r>
            <a:r>
              <a:rPr lang="en-US" dirty="0" err="1">
                <a:latin typeface="Courier"/>
                <a:cs typeface="Courier"/>
              </a:rPr>
              <a:t>example.revcom.fq</a:t>
            </a:r>
            <a:endParaRPr lang="en-US" dirty="0">
              <a:latin typeface="Courier"/>
              <a:cs typeface="Courier"/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1304" y="1621023"/>
            <a:ext cx="8952696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create a file to include the following text:</a:t>
            </a:r>
          </a:p>
          <a:p>
            <a:pPr marL="0" indent="0">
              <a:buNone/>
            </a:pPr>
            <a:r>
              <a:rPr lang="en-US" sz="2000" dirty="0"/>
              <a:t>HWI-ST897:104:C015GACXX:6:1108:10503:138138/1</a:t>
            </a:r>
          </a:p>
          <a:p>
            <a:pPr marL="0" indent="0">
              <a:buNone/>
            </a:pPr>
            <a:r>
              <a:rPr lang="en-US" sz="2000" dirty="0"/>
              <a:t>HWI-ST897:104:C015GACXX:6:1203:8710:91463/1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extracted sequences based on the sequence list: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DH10B.pair1.fq </a:t>
            </a:r>
            <a:r>
              <a:rPr lang="en-US" sz="2000" dirty="0" err="1">
                <a:latin typeface="Courier"/>
                <a:cs typeface="Courier"/>
              </a:rPr>
              <a:t>names.txt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42" y="1342247"/>
            <a:ext cx="8599715" cy="4885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sample paired sequences: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DH10B.pair1.fq 2 &gt; sub1.fq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-s100 DH10B.pair2.fq 2 &gt; sub2.fq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sample -s200 DH10B.pair2.fq 2 &gt; sub2b.fq</a:t>
            </a: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seqtk</a:t>
            </a:r>
            <a:r>
              <a:rPr lang="en-US" sz="3600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71962"/>
            <a:ext cx="8476377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trim5b5e.fq</a:t>
            </a: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01844-099E-4491-25AD-4AFB936FC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247CF-FF2A-D528-0A80-57E3A6964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75185"/>
            <a:ext cx="8229600" cy="17981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to 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…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393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896" y="1445848"/>
            <a:ext cx="8866207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</a:t>
            </a:r>
            <a:r>
              <a:rPr lang="en-US" sz="1400" dirty="0">
                <a:latin typeface="Courier"/>
                <a:cs typeface="Courier"/>
              </a:rPr>
              <a:t>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/p2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TruSeq3-PE.fa</a:t>
            </a: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$EBROOTTRIMMOMATIC/trimmomatic-0.39.jar </a:t>
            </a:r>
            <a:r>
              <a:rPr lang="en-US" sz="2000" dirty="0">
                <a:latin typeface="Courier"/>
                <a:cs typeface="Courier"/>
              </a:rPr>
              <a:t>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/>
              <a:t>ILLUMINACLIP:TruSeq3-PE.fa:3:20:10:1:true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</a:p>
          <a:p>
            <a:pPr marL="0" indent="0">
              <a:buNone/>
            </a:pPr>
            <a:r>
              <a:rPr lang="en-US" dirty="0"/>
              <a:t>Remove leading low quality or N bases (below quality 3)</a:t>
            </a:r>
          </a:p>
          <a:p>
            <a:r>
              <a:rPr lang="en-US" dirty="0"/>
              <a:t>TRAILING:3</a:t>
            </a:r>
          </a:p>
          <a:p>
            <a:pPr marL="0" indent="0">
              <a:buNone/>
            </a:pPr>
            <a:r>
              <a:rPr lang="en-US" dirty="0"/>
              <a:t>Remove trailing low quality or N bases (below quality 3)</a:t>
            </a:r>
          </a:p>
          <a:p>
            <a:r>
              <a:rPr lang="en-US" dirty="0"/>
              <a:t>SLIDINGWINDOW:4:0</a:t>
            </a:r>
          </a:p>
          <a:p>
            <a:pPr marL="0" indent="0"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TGATCTACATCTCTATAATTACAACTACAATAAGTACTAGTGGAACGGAA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22" y="2013745"/>
            <a:ext cx="8726061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SLIDINGWINDOW:4: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B2C544-6615-EACA-6849-F3911DA403FD}"/>
              </a:ext>
            </a:extLst>
          </p:cNvPr>
          <p:cNvSpPr txBox="1"/>
          <p:nvPr/>
        </p:nvSpPr>
        <p:spPr>
          <a:xfrm>
            <a:off x="196539" y="1207519"/>
            <a:ext cx="875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/MG1655.pair1.fq</a:t>
            </a:r>
          </a:p>
          <a:p>
            <a:r>
              <a:rPr lang="en-US" dirty="0" err="1"/>
              <a:t>wget</a:t>
            </a:r>
            <a:r>
              <a:rPr lang="en-US" dirty="0"/>
              <a:t> 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/MG1655.pair2.fq</a:t>
            </a:r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java -jar $EBROOTTRIMMOMATIC/trimmomatic-0.39.jar PE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2584-F726-8F69-7D35-4C7836499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D100F-CB76-B050-629E-AC86A36CA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5133"/>
            <a:ext cx="8229600" cy="4896181"/>
          </a:xfrm>
        </p:spPr>
        <p:txBody>
          <a:bodyPr>
            <a:normAutofit/>
          </a:bodyPr>
          <a:lstStyle/>
          <a:p>
            <a:r>
              <a:rPr lang="en-US" dirty="0"/>
              <a:t>Installation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http://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www.usadellab.org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cms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/uploads/supplementary/</a:t>
            </a:r>
            <a:r>
              <a:rPr lang="en-US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Trimmomatic</a:t>
            </a:r>
            <a:r>
              <a:rPr lang="en-US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/Trimmomatic-0.39.zip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unzip Trimmomatic-0.39.zip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Trimmomatic-0.39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=`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realpath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trimmomatic-0.39.jar`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latin typeface="Courier"/>
                <a:cs typeface="Courier"/>
              </a:rPr>
              <a:t>module load Java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java -jar $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trimJar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7440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83269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Login </a:t>
            </a:r>
            <a:r>
              <a:rPr lang="en-US" sz="3600" dirty="0" err="1"/>
              <a:t>Beocat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93" y="2175098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15964-DEFD-6D02-C83D-0D27A43E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34783"/>
            <a:ext cx="8229600" cy="772987"/>
          </a:xfrm>
        </p:spPr>
        <p:txBody>
          <a:bodyPr/>
          <a:lstStyle/>
          <a:p>
            <a:r>
              <a:rPr lang="en-US" dirty="0"/>
              <a:t>Create a directory for today’s lab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A34BD6-FFAA-30D9-E9FB-915188B0F1B6}"/>
              </a:ext>
            </a:extLst>
          </p:cNvPr>
          <p:cNvSpPr txBox="1">
            <a:spLocks/>
          </p:cNvSpPr>
          <p:nvPr/>
        </p:nvSpPr>
        <p:spPr>
          <a:xfrm>
            <a:off x="457200" y="2900993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a directory for software installation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73A123-437D-09B2-8538-B078AA47F1A3}"/>
              </a:ext>
            </a:extLst>
          </p:cNvPr>
          <p:cNvSpPr txBox="1"/>
          <p:nvPr/>
        </p:nvSpPr>
        <p:spPr>
          <a:xfrm>
            <a:off x="2351314" y="4376059"/>
            <a:ext cx="46955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~/BA23/labs/lab04_NGS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~/BA23/software</a:t>
            </a:r>
          </a:p>
        </p:txBody>
      </p:sp>
    </p:spTree>
    <p:extLst>
      <p:ext uri="{BB962C8B-B14F-4D97-AF65-F5344CB8AC3E}">
        <p14:creationId xmlns:p14="http://schemas.microsoft.com/office/powerpoint/2010/main" val="289296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150"/>
            <a:ext cx="8425650" cy="4618086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whole genome shotgun data (from </a:t>
            </a:r>
            <a:r>
              <a:rPr lang="en-US" dirty="0" err="1"/>
              <a:t>Genbank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Path: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https://</a:t>
            </a:r>
            <a:r>
              <a:rPr lang="en-US" dirty="0" err="1"/>
              <a:t>people.beocat.ksu.edu</a:t>
            </a:r>
            <a:r>
              <a:rPr lang="en-US" dirty="0"/>
              <a:t>/~liu3zhen/PLPTH813/data/</a:t>
            </a:r>
            <a:r>
              <a:rPr lang="en-US" dirty="0" err="1"/>
              <a:t>EcoliWGS</a:t>
            </a:r>
            <a:r>
              <a:rPr lang="en-US" dirty="0"/>
              <a:t>/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DH10B.pair1.fq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DH10B.pair2.fq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Strain MG1655: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358B-0CD7-B21D-150E-506FB933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Install </a:t>
            </a:r>
            <a:r>
              <a:rPr lang="en-US" sz="3600" dirty="0" err="1"/>
              <a:t>fastqc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2C57C-9EAD-6401-FF12-A9E5BC2F4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228" y="1791895"/>
            <a:ext cx="8577943" cy="327421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wget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www.bioinformatics.babraham.ac.uk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/projects/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/fastqc_v0.11.9.zip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unzip fastqc_v0.11.9.zip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a+rx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fastqc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50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QC - 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49" y="1355873"/>
            <a:ext cx="8944851" cy="3186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fastqc</a:t>
            </a:r>
            <a:r>
              <a:rPr lang="en-US" dirty="0"/>
              <a:t> &lt;</a:t>
            </a:r>
            <a:r>
              <a:rPr lang="en-US" dirty="0" err="1"/>
              <a:t>fastq</a:t>
            </a:r>
            <a:r>
              <a:rPr lang="en-US" dirty="0"/>
              <a:t>&gt; -o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DH10B.pair1.fq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wget</a:t>
            </a:r>
            <a:r>
              <a:rPr lang="en-US" sz="1400" dirty="0">
                <a:latin typeface="Courier"/>
                <a:cs typeface="Courier"/>
              </a:rPr>
              <a:t> https://</a:t>
            </a:r>
            <a:r>
              <a:rPr lang="en-US" sz="1400" dirty="0" err="1">
                <a:latin typeface="Courier"/>
                <a:cs typeface="Courier"/>
              </a:rPr>
              <a:t>people.beocat.ksu.edu</a:t>
            </a:r>
            <a:r>
              <a:rPr lang="en-US" sz="1400" dirty="0">
                <a:latin typeface="Courier"/>
                <a:cs typeface="Courier"/>
              </a:rPr>
              <a:t>/~liu3zhen/PLPTH813/data/</a:t>
            </a:r>
            <a:r>
              <a:rPr lang="en-US" sz="1400" dirty="0" err="1">
                <a:latin typeface="Courier"/>
                <a:cs typeface="Courier"/>
              </a:rPr>
              <a:t>EcoliWGS</a:t>
            </a:r>
            <a:r>
              <a:rPr lang="en-US" altLang="zh-CN" sz="1400" dirty="0">
                <a:latin typeface="Courier"/>
                <a:cs typeface="Courier"/>
              </a:rPr>
              <a:t>/</a:t>
            </a:r>
            <a:r>
              <a:rPr lang="en-US" sz="1400" dirty="0">
                <a:latin typeface="Courier"/>
                <a:cs typeface="Courier"/>
              </a:rPr>
              <a:t>DH10B.pair</a:t>
            </a:r>
            <a:r>
              <a:rPr lang="en-US" altLang="zh-CN" sz="1400" dirty="0">
                <a:latin typeface="Courier"/>
                <a:cs typeface="Courier"/>
              </a:rPr>
              <a:t>2</a:t>
            </a:r>
            <a:r>
              <a:rPr lang="en-US" sz="1400" dirty="0">
                <a:latin typeface="Courier"/>
                <a:cs typeface="Courier"/>
              </a:rPr>
              <a:t>.fq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dirty="0">
                <a:highlight>
                  <a:srgbClr val="FFFF00"/>
                </a:highlight>
                <a:latin typeface="Courier"/>
                <a:cs typeface="Courier"/>
              </a:rPr>
              <a:t>&lt;PATH&gt;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/</a:t>
            </a:r>
            <a:r>
              <a:rPr lang="en-US" dirty="0" err="1">
                <a:highlight>
                  <a:srgbClr val="FFFF00"/>
                </a:highlight>
              </a:rPr>
              <a:t>fastqc</a:t>
            </a: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>
                <a:latin typeface="Courier"/>
                <a:cs typeface="Courier"/>
              </a:rPr>
              <a:t>DH10B.pair1.fq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20669" y="4466591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DH10B.pair1_fastqc.html</a:t>
            </a:r>
          </a:p>
          <a:p>
            <a:r>
              <a:rPr lang="en-US" sz="2400" dirty="0"/>
              <a:t>DH10B.pair1_fastqc.zip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3624" y="5898967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unzip DH10B.pair1_fastqc.zip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Ondemand.beocat.ksu.edu</a:t>
            </a:r>
            <a:endParaRPr lang="en-US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2030418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524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Check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4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Download </a:t>
            </a:r>
            <a:r>
              <a:rPr lang="en-US" sz="2800" dirty="0">
                <a:solidFill>
                  <a:srgbClr val="0000FF"/>
                </a:solidFill>
              </a:rPr>
              <a:t>DH10B.pair1.fq_fastqc.html</a:t>
            </a:r>
            <a:r>
              <a:rPr lang="en-US" sz="2800" dirty="0"/>
              <a:t> from </a:t>
            </a:r>
            <a:r>
              <a:rPr lang="en-US" sz="2800" dirty="0" err="1"/>
              <a:t>Beocat</a:t>
            </a:r>
            <a:r>
              <a:rPr lang="en-US" sz="2800" dirty="0"/>
              <a:t> to your local computer through </a:t>
            </a:r>
            <a:r>
              <a:rPr lang="en-US" sz="2800" dirty="0" err="1"/>
              <a:t>ondemand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/>
              <a:t>Open the file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12001</TotalTime>
  <Words>1370</Words>
  <Application>Microsoft Macintosh PowerPoint</Application>
  <PresentationFormat>On-screen Show (4:3)</PresentationFormat>
  <Paragraphs>226</Paragraphs>
  <Slides>24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</vt:lpstr>
      <vt:lpstr>Courier New</vt:lpstr>
      <vt:lpstr>Office Theme</vt:lpstr>
      <vt:lpstr>Lab - NGS Tools  Bioinformatics Applications (PLPTH813)</vt:lpstr>
      <vt:lpstr>Goal of today’s lab</vt:lpstr>
      <vt:lpstr>Login Beocat</vt:lpstr>
      <vt:lpstr>Create a directory for today’s lab</vt:lpstr>
      <vt:lpstr>Data</vt:lpstr>
      <vt:lpstr>Install fastqc</vt:lpstr>
      <vt:lpstr>Data QC - FASTQC</vt:lpstr>
      <vt:lpstr>Ondemand.beocat.ksu.edu</vt:lpstr>
      <vt:lpstr>Check results</vt:lpstr>
      <vt:lpstr>seqtk</vt:lpstr>
      <vt:lpstr>seqtk - I</vt:lpstr>
      <vt:lpstr>seqtk - II</vt:lpstr>
      <vt:lpstr>seqtk - III</vt:lpstr>
      <vt:lpstr>seqtk IV</vt:lpstr>
      <vt:lpstr>trimmomatic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  <vt:lpstr>trimmomatic</vt:lpstr>
      <vt:lpstr>Trimmomatic case I command line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127</cp:revision>
  <dcterms:created xsi:type="dcterms:W3CDTF">2014-12-15T18:58:14Z</dcterms:created>
  <dcterms:modified xsi:type="dcterms:W3CDTF">2023-02-23T19:43:37Z</dcterms:modified>
</cp:coreProperties>
</file>