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35" r:id="rId3"/>
    <p:sldId id="257" r:id="rId4"/>
    <p:sldId id="264" r:id="rId5"/>
    <p:sldId id="333" r:id="rId6"/>
    <p:sldId id="308" r:id="rId7"/>
    <p:sldId id="312" r:id="rId8"/>
    <p:sldId id="330" r:id="rId9"/>
    <p:sldId id="314" r:id="rId10"/>
    <p:sldId id="319" r:id="rId11"/>
    <p:sldId id="321" r:id="rId12"/>
    <p:sldId id="326" r:id="rId13"/>
    <p:sldId id="331" r:id="rId14"/>
    <p:sldId id="265" r:id="rId15"/>
    <p:sldId id="338" r:id="rId16"/>
    <p:sldId id="339" r:id="rId17"/>
    <p:sldId id="324" r:id="rId18"/>
    <p:sldId id="340" r:id="rId19"/>
    <p:sldId id="328" r:id="rId20"/>
    <p:sldId id="332" r:id="rId21"/>
    <p:sldId id="334" r:id="rId22"/>
    <p:sldId id="293" r:id="rId23"/>
    <p:sldId id="327" r:id="rId24"/>
    <p:sldId id="266" r:id="rId25"/>
    <p:sldId id="305" r:id="rId26"/>
    <p:sldId id="295" r:id="rId27"/>
    <p:sldId id="296" r:id="rId28"/>
    <p:sldId id="306" r:id="rId29"/>
    <p:sldId id="259" r:id="rId30"/>
    <p:sldId id="301" r:id="rId31"/>
    <p:sldId id="302" r:id="rId32"/>
    <p:sldId id="304" r:id="rId33"/>
    <p:sldId id="315" r:id="rId34"/>
    <p:sldId id="337" r:id="rId35"/>
    <p:sldId id="300" r:id="rId36"/>
    <p:sldId id="316" r:id="rId37"/>
    <p:sldId id="33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0" autoAdjust="0"/>
    <p:restoredTop sz="93462" autoAdjust="0"/>
  </p:normalViewPr>
  <p:slideViewPr>
    <p:cSldViewPr snapToGrid="0" snapToObjects="1">
      <p:cViewPr varScale="1">
        <p:scale>
          <a:sx n="149" d="100"/>
          <a:sy n="149" d="100"/>
        </p:scale>
        <p:origin x="29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EAB8-EB75-9542-9F77-F65808E666D2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50B9-622D-DD45-98D3-29A20BF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0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4D9D-3452-824E-9FD3-5F78030E805A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4CBB-41C6-9848-8788-70E8C4D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7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4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7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Collect sequences to form a database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Provide a</a:t>
            </a:r>
            <a:r>
              <a:rPr lang="en-US" baseline="0" dirty="0"/>
              <a:t> searching </a:t>
            </a:r>
            <a:r>
              <a:rPr lang="en-US" dirty="0"/>
              <a:t>algorithm</a:t>
            </a:r>
          </a:p>
          <a:p>
            <a:r>
              <a:rPr lang="en-US" dirty="0"/>
              <a:t>Display the</a:t>
            </a:r>
            <a:r>
              <a:rPr lang="en-US" baseline="0" dirty="0"/>
              <a:t> searching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score lets you estimate the magnitude of the search space you would have to</a:t>
            </a:r>
          </a:p>
          <a:p>
            <a:r>
              <a:rPr lang="en-US" dirty="0"/>
              <a:t>look through before you would expect to find an score as good as or better than this one by</a:t>
            </a:r>
          </a:p>
          <a:p>
            <a:r>
              <a:rPr lang="en-US" dirty="0"/>
              <a:t>chance.</a:t>
            </a:r>
          </a:p>
          <a:p>
            <a:r>
              <a:rPr lang="en-US" dirty="0"/>
              <a:t>Ex: If the bit-score is 30, you would have to score, on average, about 2^30 = 1 billion independent segment</a:t>
            </a:r>
          </a:p>
          <a:p>
            <a:r>
              <a:rPr lang="en-US" dirty="0"/>
              <a:t>pairs to find a score this score by chance. Each additional bit doubles the size of the search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963E-077C-5E48-A797-3461034DB1F6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653A-9A16-2F44-97DE-A911028B6186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B9C-C217-3F4D-8C39-01D020C6F513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037-7BAB-9544-8462-A0186F0FEFCC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FC00-1BC1-3F42-B123-94CF6EE2544B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B6E-DA34-604F-A3F3-E3DAA68A02F3}" type="datetime1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D9A-A9CB-C94D-A55B-35E6DD692E2C}" type="datetime1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4CB-9014-D642-8B29-45835AE742E9}" type="datetime1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E1-5127-9243-9466-B520323A71C1}" type="datetime1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3CF7-840A-FE4E-BAED-EAF2FD1F6173}" type="datetime1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E9B5-4C86-1840-A941-E5CA7F942A3D}" type="datetime1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6583-72B8-874D-88C5-2A4865DF055E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hyperlink" Target="http://rna.informatik.uni-freiburg.de/Teaching/index.jsp?toolName=Smith-Waterma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Alignment (I)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2/14/2023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2690" y="1817165"/>
            <a:ext cx="4999602" cy="26550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Alignment overview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Dot plot</a:t>
            </a:r>
          </a:p>
          <a:p>
            <a:r>
              <a:rPr lang="en-US" sz="2800" dirty="0"/>
              <a:t>Dynamic alignment</a:t>
            </a:r>
          </a:p>
          <a:p>
            <a:pPr marL="0" indent="0">
              <a:buNone/>
            </a:pPr>
            <a:r>
              <a:rPr lang="en-US" sz="2800" dirty="0"/>
              <a:t>(example: local alignment)</a:t>
            </a:r>
          </a:p>
          <a:p>
            <a:r>
              <a:rPr lang="en-US" sz="2800" dirty="0"/>
              <a:t>BLAST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alignments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966" y="1545468"/>
            <a:ext cx="738256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Local alignment: to find similar sequence regions between sequences</a:t>
            </a:r>
          </a:p>
          <a:p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G  T  </a:t>
            </a:r>
            <a:r>
              <a:rPr lang="en-US" sz="2400" b="1" dirty="0">
                <a:solidFill>
                  <a:srgbClr val="376092"/>
                </a:solidFill>
                <a:latin typeface="Courier New" charset="0"/>
              </a:rPr>
              <a:t>T  G  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G</a:t>
            </a:r>
          </a:p>
          <a:p>
            <a:endParaRPr lang="en-US" sz="2400" b="1" dirty="0">
              <a:solidFill>
                <a:schemeClr val="accent1"/>
              </a:solidFill>
              <a:latin typeface="Courier New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Global alignment: to attempt to optimally align the entire length of two sequences.</a:t>
            </a:r>
          </a:p>
          <a:p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094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(local)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200" y="1263180"/>
            <a:ext cx="835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How to determine which alignment is better?</a:t>
            </a:r>
          </a:p>
          <a:p>
            <a:endParaRPr lang="en-US" dirty="0"/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endParaRPr lang="en-US" sz="2400" b="1" dirty="0">
              <a:solidFill>
                <a:schemeClr val="accent1"/>
              </a:solidFill>
              <a:latin typeface="Courier New" charset="0"/>
            </a:endParaRPr>
          </a:p>
          <a:p>
            <a:r>
              <a:rPr lang="en-US" sz="2400" b="1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5674" y="4169833"/>
            <a:ext cx="6169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Need a scoring scheme:</a:t>
            </a:r>
          </a:p>
          <a:p>
            <a:endParaRPr lang="en-US" sz="2400" dirty="0"/>
          </a:p>
          <a:p>
            <a:r>
              <a:rPr lang="en-US" sz="2400" dirty="0"/>
              <a:t>    e.g., match +1; mismatch -1; gap -2</a:t>
            </a:r>
          </a:p>
          <a:p>
            <a:endParaRPr lang="en-US" sz="2400" dirty="0"/>
          </a:p>
          <a:p>
            <a:r>
              <a:rPr lang="en-US" sz="2400" dirty="0"/>
              <a:t>then, a score can be assigned to each alignment  </a:t>
            </a:r>
          </a:p>
        </p:txBody>
      </p:sp>
    </p:spTree>
    <p:extLst>
      <p:ext uri="{BB962C8B-B14F-4D97-AF65-F5344CB8AC3E}">
        <p14:creationId xmlns:p14="http://schemas.microsoft.com/office/powerpoint/2010/main" val="199358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(local)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00" y="1622040"/>
            <a:ext cx="825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2  3                 score = 3</a:t>
            </a:r>
          </a:p>
          <a:p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0 -2 -4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-3 -2 -1        score = 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174" y="994833"/>
            <a:ext cx="397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+1; mismatch -1; gap -2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375707"/>
            <a:ext cx="825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1  1                 score = 2</a:t>
            </a:r>
          </a:p>
          <a:p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0  0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3  4  5        score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574" y="3748500"/>
            <a:ext cx="397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+1; </a:t>
            </a:r>
            <a:r>
              <a:rPr lang="en-US" sz="2400" dirty="0">
                <a:solidFill>
                  <a:srgbClr val="000000"/>
                </a:solidFill>
              </a:rPr>
              <a:t>mismatch </a:t>
            </a:r>
            <a:r>
              <a:rPr lang="en-US" sz="2400" b="1" dirty="0">
                <a:solidFill>
                  <a:srgbClr val="FF0000"/>
                </a:solidFill>
              </a:rPr>
              <a:t>-2</a:t>
            </a:r>
            <a:r>
              <a:rPr lang="en-US" sz="2400" dirty="0">
                <a:solidFill>
                  <a:srgbClr val="000000"/>
                </a:solidFill>
              </a:rPr>
              <a:t>; gap 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959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01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algorithm for local alignment – Smith-Waterman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447" y="4527372"/>
            <a:ext cx="7904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Smith–Waterman (SW)</a:t>
            </a:r>
            <a:endParaRPr lang="en-US" sz="2400" dirty="0"/>
          </a:p>
          <a:p>
            <a:r>
              <a:rPr lang="en-US" sz="2400" dirty="0"/>
              <a:t>Using </a:t>
            </a:r>
            <a:r>
              <a:rPr lang="en-US" sz="2400" u="sng" dirty="0"/>
              <a:t>dynamic programming </a:t>
            </a:r>
            <a:r>
              <a:rPr lang="en-US" sz="2400" dirty="0"/>
              <a:t>to find the best local alignment(s)  between two sequences with respect to a scoring scheme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55900" y="1715016"/>
            <a:ext cx="55329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T  G  T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sz="2400" b="1" dirty="0">
                <a:solidFill>
                  <a:srgbClr val="376092"/>
                </a:solidFill>
                <a:latin typeface="Courier New" charset="0"/>
              </a:rPr>
              <a:t>T  G  C  T  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063" y="1845708"/>
            <a:ext cx="215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alignment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6214" y="3142564"/>
            <a:ext cx="753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 all possible alignments and to find the winner with the highest score?</a:t>
            </a:r>
          </a:p>
        </p:txBody>
      </p:sp>
    </p:spTree>
    <p:extLst>
      <p:ext uri="{BB962C8B-B14F-4D97-AF65-F5344CB8AC3E}">
        <p14:creationId xmlns:p14="http://schemas.microsoft.com/office/powerpoint/2010/main" val="31401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CFDB-C837-A210-A89A-008C1C76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5374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Alignment with no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FFC4-5C46-FA3B-C617-1027D9A8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233"/>
            <a:ext cx="8229600" cy="15206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urier New" charset="0"/>
              </a:rPr>
              <a:t>C  T  G  T  T  G  C  T  G  C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  T  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T  T  G  C  T  G  C</a:t>
            </a:r>
          </a:p>
          <a:p>
            <a:pPr marL="0" indent="0" algn="ctr">
              <a:buNone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F377E-920F-B4B9-2B76-54083B4A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416EFF-4C70-1D98-ED17-721A420C9FD0}"/>
              </a:ext>
            </a:extLst>
          </p:cNvPr>
          <p:cNvSpPr txBox="1">
            <a:spLocks/>
          </p:cNvSpPr>
          <p:nvPr/>
        </p:nvSpPr>
        <p:spPr>
          <a:xfrm>
            <a:off x="457200" y="287534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Alignment with gaps – dynamic alignment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70D32-4B85-7681-B7AF-534E4E4F9FE1}"/>
              </a:ext>
            </a:extLst>
          </p:cNvPr>
          <p:cNvSpPr txBox="1">
            <a:spLocks/>
          </p:cNvSpPr>
          <p:nvPr/>
        </p:nvSpPr>
        <p:spPr>
          <a:xfrm>
            <a:off x="457200" y="3699358"/>
            <a:ext cx="8229600" cy="2368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urier New" charset="0"/>
              </a:rPr>
              <a:t>C  T  G  T  T  G  C  T  G  C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  T  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T  -  G  C  T  G  C</a:t>
            </a:r>
          </a:p>
          <a:p>
            <a:pPr marL="0" indent="0" algn="ctr">
              <a:buFont typeface="Arial"/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  T  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T  G  -  C  T  G  C</a:t>
            </a:r>
          </a:p>
          <a:p>
            <a:pPr marL="0" indent="0" algn="ctr">
              <a:buFont typeface="Arial"/>
              <a:buNone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7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24" y="1893806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70411"/>
              </p:ext>
            </p:extLst>
          </p:nvPr>
        </p:nvGraphicFramePr>
        <p:xfrm>
          <a:off x="4380499" y="2188054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03990" y="53326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0" y="53326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34093" y="40231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16648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41540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5090" y="696181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</p:spTree>
    <p:extLst>
      <p:ext uri="{BB962C8B-B14F-4D97-AF65-F5344CB8AC3E}">
        <p14:creationId xmlns:p14="http://schemas.microsoft.com/office/powerpoint/2010/main" val="983453749"/>
      </p:ext>
    </p:extLst>
  </p:cSld>
  <p:clrMapOvr>
    <a:masterClrMapping/>
  </p:clrMapOvr>
  <p:transition advTm="3238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24" y="1893806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57712"/>
              </p:ext>
            </p:extLst>
          </p:nvPr>
        </p:nvGraphicFramePr>
        <p:xfrm>
          <a:off x="4380499" y="2188054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840332"/>
              </p:ext>
            </p:extLst>
          </p:nvPr>
        </p:nvGraphicFramePr>
        <p:xfrm>
          <a:off x="203990" y="53326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0" y="53326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43556"/>
              </p:ext>
            </p:extLst>
          </p:nvPr>
        </p:nvGraphicFramePr>
        <p:xfrm>
          <a:off x="1434093" y="40231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16648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41540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5090" y="696181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</p:spTree>
    <p:extLst>
      <p:ext uri="{BB962C8B-B14F-4D97-AF65-F5344CB8AC3E}">
        <p14:creationId xmlns:p14="http://schemas.microsoft.com/office/powerpoint/2010/main" val="765404031"/>
      </p:ext>
    </p:extLst>
  </p:cSld>
  <p:clrMapOvr>
    <a:masterClrMapping/>
  </p:clrMapOvr>
  <p:transition advTm="3238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24" y="1893806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80499" y="2188054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03990" y="53326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0" y="53326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34093" y="40231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16648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41540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5090" y="696181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29EFF-AE8A-9294-0648-AE91A90D96A6}"/>
              </a:ext>
            </a:extLst>
          </p:cNvPr>
          <p:cNvSpPr/>
          <p:nvPr/>
        </p:nvSpPr>
        <p:spPr>
          <a:xfrm>
            <a:off x="5187297" y="2859480"/>
            <a:ext cx="863125" cy="806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6206"/>
      </p:ext>
    </p:extLst>
  </p:cSld>
  <p:clrMapOvr>
    <a:masterClrMapping/>
  </p:clrMapOvr>
  <p:transition advTm="3238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3567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06337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071"/>
              </p:ext>
            </p:extLst>
          </p:nvPr>
        </p:nvGraphicFramePr>
        <p:xfrm>
          <a:off x="4380499" y="1667354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047078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3100" imgH="241300" progId="Equation.3">
                  <p:embed/>
                </p:oleObj>
              </mc:Choice>
              <mc:Fallback>
                <p:oleObj name="Equation" r:id="rId5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1400" y="4549503"/>
            <a:ext cx="59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0 - 1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9829" y="11568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2928" y="36460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60338026"/>
      </p:ext>
    </p:extLst>
  </p:cSld>
  <p:clrMapOvr>
    <a:masterClrMapping/>
  </p:clrMapOvr>
  <p:transition advTm="323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8034-7918-E445-925C-07E9F32D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0B9F-60F3-4E47-9E9E-AC75BAFD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1400116"/>
            <a:ext cx="6888480" cy="4094235"/>
          </a:xfrm>
        </p:spPr>
        <p:txBody>
          <a:bodyPr>
            <a:normAutofit/>
          </a:bodyPr>
          <a:lstStyle/>
          <a:p>
            <a:r>
              <a:rPr lang="en-US" dirty="0"/>
              <a:t>FASTA and FASTQ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Sequence quality (</a:t>
            </a:r>
            <a:r>
              <a:rPr lang="en-US" dirty="0" err="1"/>
              <a:t>Phred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en-US" dirty="0"/>
              <a:t> = -10 x log</a:t>
            </a:r>
            <a:r>
              <a:rPr lang="en-US" baseline="-25000" dirty="0"/>
              <a:t>10</a:t>
            </a:r>
            <a:r>
              <a:rPr lang="en-US" dirty="0"/>
              <a:t>(p)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p</a:t>
            </a:r>
            <a:r>
              <a:rPr lang="en-US" dirty="0"/>
              <a:t> = 10</a:t>
            </a:r>
            <a:r>
              <a:rPr lang="en-US" baseline="30000" dirty="0"/>
              <a:t>-Q/10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fastQC</a:t>
            </a:r>
            <a:r>
              <a:rPr lang="en-US" dirty="0"/>
              <a:t> for quality checking</a:t>
            </a:r>
          </a:p>
          <a:p>
            <a:endParaRPr lang="en-US" dirty="0"/>
          </a:p>
          <a:p>
            <a:r>
              <a:rPr lang="en-US" dirty="0" err="1"/>
              <a:t>Trimmomatic</a:t>
            </a:r>
            <a:r>
              <a:rPr lang="en-US" dirty="0"/>
              <a:t> for quality and adaptor trimming</a:t>
            </a:r>
          </a:p>
        </p:txBody>
      </p:sp>
    </p:spTree>
    <p:extLst>
      <p:ext uri="{BB962C8B-B14F-4D97-AF65-F5344CB8AC3E}">
        <p14:creationId xmlns:p14="http://schemas.microsoft.com/office/powerpoint/2010/main" val="40279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27860"/>
              </p:ext>
            </p:extLst>
          </p:nvPr>
        </p:nvGraphicFramePr>
        <p:xfrm>
          <a:off x="4380499" y="1667354"/>
          <a:ext cx="4542736" cy="4042183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07883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34194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84771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3100" imgH="241300" progId="Equation.3">
                  <p:embed/>
                </p:oleObj>
              </mc:Choice>
              <mc:Fallback>
                <p:oleObj name="Equation" r:id="rId5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19829" y="12203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2928" y="37095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354" y="6037818"/>
            <a:ext cx="821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http://rna.informatik.uni-freiburg.de/Teaching/index.jsp?toolName=Smith-Waterman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89112"/>
      </p:ext>
    </p:extLst>
  </p:cSld>
  <p:clrMapOvr>
    <a:masterClrMapping/>
  </p:clrMapOvr>
  <p:transition advTm="32384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617" y="6356350"/>
            <a:ext cx="2133600" cy="365125"/>
          </a:xfrm>
        </p:spPr>
        <p:txBody>
          <a:bodyPr/>
          <a:lstStyle/>
          <a:p>
            <a:fld id="{33B56282-C7CF-CF44-A8DE-9B4E2A02B0DD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 (cont.)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03306"/>
              </p:ext>
            </p:extLst>
          </p:nvPr>
        </p:nvGraphicFramePr>
        <p:xfrm>
          <a:off x="1981881" y="2022951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6484" y="783474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</p:spTree>
    <p:extLst>
      <p:ext uri="{BB962C8B-B14F-4D97-AF65-F5344CB8AC3E}">
        <p14:creationId xmlns:p14="http://schemas.microsoft.com/office/powerpoint/2010/main" val="552909321"/>
      </p:ext>
    </p:extLst>
  </p:cSld>
  <p:clrMapOvr>
    <a:masterClrMapping/>
  </p:clrMapOvr>
  <p:transition advTm="32384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617" y="6356350"/>
            <a:ext cx="2133600" cy="365125"/>
          </a:xfrm>
        </p:spPr>
        <p:txBody>
          <a:bodyPr/>
          <a:lstStyle/>
          <a:p>
            <a:fld id="{33B56282-C7CF-CF44-A8DE-9B4E2A02B0DD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2002736"/>
            <a:ext cx="4343399" cy="423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obtain the optimum local alignment,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Identify the highest scores in the matrix.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Then, go backwards to the cell with the highest score of the positions of (</a:t>
            </a:r>
            <a:r>
              <a:rPr lang="en-US" sz="2000" dirty="0" err="1"/>
              <a:t>i</a:t>
            </a:r>
            <a:r>
              <a:rPr lang="en-US" sz="2000" dirty="0"/>
              <a:t> − 1, j), (</a:t>
            </a:r>
            <a:r>
              <a:rPr lang="en-US" sz="2000" dirty="0" err="1"/>
              <a:t>i</a:t>
            </a:r>
            <a:r>
              <a:rPr lang="en-US" sz="2000" dirty="0"/>
              <a:t>, j − 1), and (</a:t>
            </a:r>
            <a:r>
              <a:rPr lang="en-US" sz="2000" dirty="0" err="1"/>
              <a:t>i</a:t>
            </a:r>
            <a:r>
              <a:rPr lang="en-US" sz="2000" dirty="0"/>
              <a:t> − 1, j − 1)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This procedure is repeated until a cell with zero value is reached.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9294"/>
              </p:ext>
            </p:extLst>
          </p:nvPr>
        </p:nvGraphicFramePr>
        <p:xfrm>
          <a:off x="4380499" y="1591151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6484" y="783474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07881" y="4097865"/>
            <a:ext cx="812802" cy="1151469"/>
            <a:chOff x="8107881" y="4097865"/>
            <a:chExt cx="812802" cy="1151469"/>
          </a:xfrm>
        </p:grpSpPr>
        <p:sp>
          <p:nvSpPr>
            <p:cNvPr id="3" name="Oval 2"/>
            <p:cNvSpPr/>
            <p:nvPr/>
          </p:nvSpPr>
          <p:spPr>
            <a:xfrm>
              <a:off x="8107881" y="4826000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31216" y="4097865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7947017" y="4734721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591417" y="4396050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176552" y="4023518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70150" y="3659450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55284" y="3286916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404217" y="4031985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989352" y="3659453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582950" y="3295385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2546" y="5719003"/>
            <a:ext cx="1708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   ||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lang="en-US" dirty="0">
                <a:latin typeface="Courier New"/>
                <a:cs typeface="Courier New"/>
              </a:rPr>
              <a:t>|||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6970" y="5719003"/>
            <a:ext cx="2123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      ||||</a:t>
            </a:r>
          </a:p>
          <a:p>
            <a:r>
              <a:rPr lang="en-US" dirty="0">
                <a:latin typeface="Courier New"/>
                <a:cs typeface="Courier New"/>
              </a:rPr>
              <a:t>   t: ATGCTGCA</a:t>
            </a:r>
          </a:p>
        </p:txBody>
      </p:sp>
    </p:spTree>
    <p:extLst>
      <p:ext uri="{BB962C8B-B14F-4D97-AF65-F5344CB8AC3E}">
        <p14:creationId xmlns:p14="http://schemas.microsoft.com/office/powerpoint/2010/main" val="531701212"/>
      </p:ext>
    </p:extLst>
  </p:cSld>
  <p:clrMapOvr>
    <a:masterClrMapping/>
  </p:clrMapOvr>
  <p:transition advTm="323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01"/>
          </a:xfrm>
        </p:spPr>
        <p:txBody>
          <a:bodyPr>
            <a:normAutofit/>
          </a:bodyPr>
          <a:lstStyle/>
          <a:p>
            <a:r>
              <a:rPr lang="en-US" dirty="0"/>
              <a:t>Global alignment – Needleman-</a:t>
            </a:r>
            <a:r>
              <a:rPr lang="en-US" dirty="0" err="1"/>
              <a:t>Wunsch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7987" y="1104901"/>
            <a:ext cx="7659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alignments attempt to optimally align the entire length of two sequences.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25725"/>
              </p:ext>
            </p:extLst>
          </p:nvPr>
        </p:nvGraphicFramePr>
        <p:xfrm>
          <a:off x="4799239" y="2011461"/>
          <a:ext cx="4098776" cy="3596791"/>
        </p:xfrm>
        <a:graphic>
          <a:graphicData uri="http://schemas.openxmlformats.org/drawingml/2006/table">
            <a:tbl>
              <a:tblPr/>
              <a:tblGrid>
                <a:gridCol w="3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698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Text Box 115"/>
          <p:cNvSpPr txBox="1">
            <a:spLocks noChangeArrowheads="1"/>
          </p:cNvSpPr>
          <p:nvPr/>
        </p:nvSpPr>
        <p:spPr bwMode="auto">
          <a:xfrm>
            <a:off x="252526" y="1992349"/>
            <a:ext cx="45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+10 for match, -2 for mismatch, -5 for gap</a:t>
            </a: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88614"/>
              </p:ext>
            </p:extLst>
          </p:nvPr>
        </p:nvGraphicFramePr>
        <p:xfrm>
          <a:off x="370705" y="3479800"/>
          <a:ext cx="4048895" cy="111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" imgH="825500" progId="Equation.3">
                  <p:embed/>
                </p:oleObj>
              </mc:Choice>
              <mc:Fallback>
                <p:oleObj name="Equation" r:id="rId2" imgW="2603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05" y="3479800"/>
                        <a:ext cx="4048895" cy="1113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77813" y="2400633"/>
            <a:ext cx="1817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387" y="5016038"/>
            <a:ext cx="240101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s: CTG-TTGCT</a:t>
            </a:r>
          </a:p>
          <a:p>
            <a:r>
              <a:rPr lang="en-US" sz="2400" dirty="0">
                <a:latin typeface="Courier New"/>
                <a:cs typeface="Courier New"/>
              </a:rPr>
              <a:t>    ||  |||</a:t>
            </a:r>
            <a:endParaRPr lang="en-US" sz="24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t: ATGC-TGCA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448322" y="5204623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075788" y="4861260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703255" y="45420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320843" y="4461935"/>
            <a:ext cx="1622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238999" y="4200110"/>
            <a:ext cx="0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932788" y="38816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570134" y="35514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213121" y="3229694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49055" y="2917586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48198" y="15886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3100" y="3766115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1846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(Basic Local Alignment Search Tool)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" y="1533616"/>
            <a:ext cx="8034868" cy="4490991"/>
          </a:xfrm>
        </p:spPr>
        <p:txBody>
          <a:bodyPr>
            <a:normAutofit/>
          </a:bodyPr>
          <a:lstStyle/>
          <a:p>
            <a:r>
              <a:rPr lang="en-US" dirty="0"/>
              <a:t>The classic algorithm, Smith–Waterman algorithm, optimizes the similar measure. It </a:t>
            </a:r>
            <a:r>
              <a:rPr lang="en-US" b="1" i="1" dirty="0"/>
              <a:t>ensured</a:t>
            </a:r>
            <a:r>
              <a:rPr lang="en-US" dirty="0"/>
              <a:t> the </a:t>
            </a:r>
            <a:r>
              <a:rPr lang="en-US" i="1" dirty="0"/>
              <a:t>best performance on accuracy </a:t>
            </a:r>
            <a:r>
              <a:rPr lang="en-US" dirty="0"/>
              <a:t>and the most precise results with respect to </a:t>
            </a:r>
            <a:r>
              <a:rPr lang="en-US" i="1" dirty="0"/>
              <a:t>its scoring scheme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However, Smith–Waterman algorithm is </a:t>
            </a:r>
            <a:r>
              <a:rPr lang="en-US" i="1" dirty="0"/>
              <a:t>time-consuming </a:t>
            </a:r>
            <a:r>
              <a:rPr lang="en-US" dirty="0"/>
              <a:t>and computational burdensome. It is not practical to apply it to align a query sequence to a large database.</a:t>
            </a:r>
          </a:p>
          <a:p>
            <a:endParaRPr lang="en-US" dirty="0"/>
          </a:p>
          <a:p>
            <a:r>
              <a:rPr lang="en-US" i="1" dirty="0"/>
              <a:t>BLAST</a:t>
            </a:r>
            <a:r>
              <a:rPr lang="en-US" dirty="0"/>
              <a:t> emphasizes on speed to make the algorithm practical on huge genome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6" y="5222682"/>
            <a:ext cx="8246531" cy="991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Could you recall the procedure of a BLAST job to achieve the BLAST alignment results? And what does NCBI provide?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9" y="1360892"/>
            <a:ext cx="5748864" cy="37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0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BLAST+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645" y="1295400"/>
            <a:ext cx="8056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BLAST was first introduced by NCBI in 1989.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NCBI introduced BLAST+ in 2009, which is faster and allows more flexibility in output formats and in the search input.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It provides a variety of BLAST functions for both DNA and protein sequences.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482167"/>
            <a:ext cx="179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example: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3411"/>
              </p:ext>
            </p:extLst>
          </p:nvPr>
        </p:nvGraphicFramePr>
        <p:xfrm>
          <a:off x="897467" y="3972238"/>
          <a:ext cx="7700839" cy="2032813"/>
        </p:xfrm>
        <a:graphic>
          <a:graphicData uri="http://schemas.openxmlformats.org/drawingml/2006/table">
            <a:tbl>
              <a:tblPr/>
              <a:tblGrid>
                <a:gridCol w="1452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BLASTP to compare a protein query to a protein database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BLASTN requiring an exact match of 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3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01" y="963563"/>
            <a:ext cx="8864599" cy="5816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/>
              </a:rPr>
              <a:t>1. Make k-tuple words (seeds) of the query sequence.</a:t>
            </a:r>
          </a:p>
          <a:p>
            <a:r>
              <a:rPr lang="en-US" dirty="0">
                <a:latin typeface="Courier New"/>
                <a:cs typeface="Courier New"/>
              </a:rPr>
              <a:t>CTGTTGCTCGTCTCGGGACTGT</a:t>
            </a:r>
          </a:p>
          <a:p>
            <a:r>
              <a:rPr lang="en-US" dirty="0">
                <a:latin typeface="Courier New"/>
                <a:cs typeface="Courier New"/>
              </a:rPr>
              <a:t>CTG</a:t>
            </a:r>
          </a:p>
          <a:p>
            <a:r>
              <a:rPr lang="en-US" dirty="0">
                <a:latin typeface="Courier New"/>
                <a:cs typeface="Courier New"/>
              </a:rPr>
              <a:t> TGT</a:t>
            </a:r>
          </a:p>
          <a:p>
            <a:r>
              <a:rPr lang="en-US" dirty="0">
                <a:latin typeface="Courier New"/>
                <a:cs typeface="Courier New"/>
              </a:rPr>
              <a:t>  GTT</a:t>
            </a:r>
          </a:p>
          <a:p>
            <a:r>
              <a:rPr lang="en-US" dirty="0">
                <a:latin typeface="Courier New"/>
                <a:cs typeface="Courier New"/>
              </a:rPr>
              <a:t>   …</a:t>
            </a:r>
          </a:p>
          <a:p>
            <a:r>
              <a:rPr lang="en-US" sz="2000" dirty="0">
                <a:cs typeface="Courier New"/>
              </a:rPr>
              <a:t>2. List possible matching words for </a:t>
            </a:r>
            <a:r>
              <a:rPr lang="en-US" sz="2000" b="1" dirty="0">
                <a:cs typeface="Courier New"/>
              </a:rPr>
              <a:t>each k-tuple word </a:t>
            </a:r>
            <a:r>
              <a:rPr lang="en-US" sz="2000" dirty="0">
                <a:cs typeface="Courier New"/>
              </a:rPr>
              <a:t>&amp; remove low-scoring words</a:t>
            </a:r>
          </a:p>
          <a:p>
            <a:r>
              <a:rPr lang="en-US" i="1" dirty="0">
                <a:latin typeface="Courier New"/>
                <a:cs typeface="Courier New"/>
              </a:rPr>
              <a:t>k</a:t>
            </a:r>
            <a:r>
              <a:rPr lang="en-US" dirty="0">
                <a:latin typeface="Courier New"/>
                <a:cs typeface="Courier New"/>
              </a:rPr>
              <a:t>	mismatch</a:t>
            </a:r>
          </a:p>
          <a:p>
            <a:r>
              <a:rPr lang="en-US" dirty="0">
                <a:latin typeface="Courier New"/>
                <a:cs typeface="Courier New"/>
              </a:rPr>
              <a:t>CTG 0</a:t>
            </a:r>
          </a:p>
          <a:p>
            <a:r>
              <a:rPr lang="en-US" dirty="0">
                <a:latin typeface="Courier New"/>
                <a:cs typeface="Courier New"/>
              </a:rPr>
              <a:t>ATG 1</a:t>
            </a:r>
          </a:p>
          <a:p>
            <a:r>
              <a:rPr lang="en-US" dirty="0">
                <a:latin typeface="Courier New"/>
                <a:cs typeface="Courier New"/>
              </a:rPr>
              <a:t>TTG 1  high-scoring words</a:t>
            </a:r>
          </a:p>
          <a:p>
            <a:r>
              <a:rPr lang="en-US" dirty="0">
                <a:latin typeface="Courier New"/>
                <a:cs typeface="Courier New"/>
              </a:rPr>
              <a:t>GTG 1</a:t>
            </a:r>
          </a:p>
          <a:p>
            <a:r>
              <a:rPr lang="en-US" dirty="0">
                <a:latin typeface="Courier New"/>
                <a:cs typeface="Courier New"/>
              </a:rPr>
              <a:t>CAG 1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r>
              <a:rPr lang="en-US" dirty="0">
                <a:latin typeface="Courier New"/>
                <a:cs typeface="Courier New"/>
              </a:rPr>
              <a:t>AAG 2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r>
              <a:rPr lang="en-US" sz="2000" dirty="0">
                <a:cs typeface="Courier New"/>
              </a:rPr>
              <a:t>3. Compare the high-scoring words to the database sequences to identify exact matches</a:t>
            </a:r>
          </a:p>
          <a:p>
            <a:r>
              <a:rPr lang="en-US" sz="2000" dirty="0">
                <a:cs typeface="Courier New"/>
              </a:rPr>
              <a:t>4. Extend the exact matches to both directions on the database sequences to obtain high-scoring segment pairs (HSPs)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9401" y="4656660"/>
            <a:ext cx="1380067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672666" y="4389964"/>
            <a:ext cx="1811867" cy="481569"/>
            <a:chOff x="5672666" y="3983564"/>
            <a:chExt cx="1811867" cy="481569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6654800" y="4146827"/>
              <a:ext cx="829733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672666" y="4146827"/>
              <a:ext cx="61806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72666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484532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33971" y="4095801"/>
              <a:ext cx="553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HSP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71599" y="3742268"/>
            <a:ext cx="5147734" cy="622295"/>
            <a:chOff x="1371599" y="3335868"/>
            <a:chExt cx="5147734" cy="62229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392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51600" y="3335868"/>
              <a:ext cx="0" cy="43180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371599" y="3352802"/>
              <a:ext cx="5071534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519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93733" y="3860806"/>
            <a:ext cx="3862284" cy="406394"/>
            <a:chOff x="4893733" y="3454406"/>
            <a:chExt cx="3862284" cy="4063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893733" y="3860800"/>
              <a:ext cx="3666067" cy="0"/>
            </a:xfrm>
            <a:prstGeom prst="line">
              <a:avLst/>
            </a:prstGeom>
            <a:ln w="571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745431" y="3454406"/>
              <a:ext cx="2010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Database sequence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0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based BLAST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95069"/>
            <a:ext cx="7755464" cy="3909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1:</a:t>
            </a:r>
          </a:p>
          <a:p>
            <a:r>
              <a:rPr lang="en-US" dirty="0"/>
              <a:t>Computer/server</a:t>
            </a:r>
          </a:p>
          <a:p>
            <a:r>
              <a:rPr lang="en-US" dirty="0"/>
              <a:t>Install the “BLAST+” software package</a:t>
            </a:r>
          </a:p>
          <a:p>
            <a:r>
              <a:rPr lang="en-US" dirty="0"/>
              <a:t>Make databases of collected sequences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 2:</a:t>
            </a:r>
          </a:p>
          <a:p>
            <a:pPr marL="0" indent="0">
              <a:buNone/>
            </a:pPr>
            <a:r>
              <a:rPr lang="en-US" dirty="0"/>
              <a:t>Run BLAST searching with your query sequences on the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2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makeblastdb</a:t>
            </a:r>
            <a:r>
              <a:rPr lang="en-US" sz="1600" dirty="0">
                <a:latin typeface="Courier New"/>
                <a:cs typeface="Courier New"/>
              </a:rPr>
              <a:t> –in MG1655.fasta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Database files were generated: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MG1655.nhr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MG1655.nin</a:t>
            </a:r>
          </a:p>
          <a:p>
            <a:pPr marL="0" indent="0">
              <a:buNone/>
            </a:pPr>
            <a:r>
              <a:rPr lang="fr-FR" sz="1800" dirty="0">
                <a:latin typeface="Courier New"/>
                <a:cs typeface="Courier New"/>
              </a:rPr>
              <a:t>MG1655.nsq</a:t>
            </a:r>
          </a:p>
          <a:p>
            <a:pPr marL="0" indent="0">
              <a:buNone/>
            </a:pPr>
            <a:r>
              <a:rPr lang="fr-FR" sz="1800">
                <a:latin typeface="Courier New"/>
                <a:cs typeface="Courier New"/>
              </a:rPr>
              <a:t>...</a:t>
            </a:r>
            <a:endParaRPr lang="fr-F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0141" y="1976212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/>
              <a:t>Alignment overview</a:t>
            </a:r>
          </a:p>
          <a:p>
            <a:r>
              <a:rPr lang="en-US" sz="2800" dirty="0"/>
              <a:t>Dot plot</a:t>
            </a:r>
          </a:p>
          <a:p>
            <a:r>
              <a:rPr lang="en-US" sz="2800" dirty="0"/>
              <a:t>Dynamic alignment</a:t>
            </a:r>
          </a:p>
          <a:p>
            <a:pPr marL="0" indent="0">
              <a:buNone/>
            </a:pPr>
            <a:r>
              <a:rPr lang="en-US" sz="2800" dirty="0"/>
              <a:t>(example: local alignment)</a:t>
            </a:r>
          </a:p>
          <a:p>
            <a:r>
              <a:rPr lang="en-US" sz="2800" dirty="0"/>
              <a:t>BLAST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BLAST a query to a DNA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01"/>
            <a:ext cx="8229600" cy="723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blastn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MG1655dnaseq.fa –</a:t>
            </a:r>
            <a:r>
              <a:rPr lang="en-US" sz="1900" b="1" dirty="0" err="1">
                <a:latin typeface="Courier New"/>
                <a:cs typeface="Courier New"/>
              </a:rPr>
              <a:t>db</a:t>
            </a:r>
            <a:r>
              <a:rPr lang="en-US" sz="1900" b="1" dirty="0">
                <a:latin typeface="Courier New"/>
                <a:cs typeface="Courier New"/>
              </a:rPr>
              <a:t> MG1655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599" y="2023530"/>
            <a:ext cx="6637868" cy="456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Query= MG1655_partial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Length=280</a:t>
            </a:r>
          </a:p>
          <a:p>
            <a:pPr>
              <a:lnSpc>
                <a:spcPct val="80000"/>
              </a:lnSpc>
            </a:pPr>
            <a:r>
              <a:rPr lang="fr-FR" sz="1000" dirty="0">
                <a:latin typeface="Courier New"/>
                <a:cs typeface="Courier New"/>
              </a:rPr>
              <a:t>                                                                      Score     E</a:t>
            </a:r>
          </a:p>
          <a:p>
            <a:pPr>
              <a:lnSpc>
                <a:spcPct val="80000"/>
              </a:lnSpc>
            </a:pPr>
            <a:r>
              <a:rPr lang="fr-FR" sz="1000" dirty="0" err="1">
                <a:latin typeface="Courier New"/>
                <a:cs typeface="Courier New"/>
              </a:rPr>
              <a:t>Sequences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producing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significant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alignments</a:t>
            </a:r>
            <a:r>
              <a:rPr lang="fr-FR" sz="1000" dirty="0">
                <a:latin typeface="Courier New"/>
                <a:cs typeface="Courier New"/>
              </a:rPr>
              <a:t>:                          (Bits)  Value</a:t>
            </a: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gi|556503834|ref|NC_000913.3| Escherichia coli </a:t>
            </a:r>
            <a:r>
              <a:rPr lang="it-IT" sz="1000" dirty="0" err="1">
                <a:latin typeface="Courier New"/>
                <a:cs typeface="Courier New"/>
              </a:rPr>
              <a:t>str</a:t>
            </a:r>
            <a:r>
              <a:rPr lang="it-IT" sz="1000" dirty="0">
                <a:latin typeface="Courier New"/>
                <a:cs typeface="Courier New"/>
              </a:rPr>
              <a:t>. K-12 </a:t>
            </a:r>
            <a:r>
              <a:rPr lang="it-IT" sz="1000" dirty="0" err="1">
                <a:latin typeface="Courier New"/>
                <a:cs typeface="Courier New"/>
              </a:rPr>
              <a:t>substr</a:t>
            </a:r>
            <a:r>
              <a:rPr lang="it-IT" sz="1000" dirty="0">
                <a:latin typeface="Courier New"/>
                <a:cs typeface="Courier New"/>
              </a:rPr>
              <a:t>...    518   1e-147</a:t>
            </a:r>
          </a:p>
          <a:p>
            <a:pPr>
              <a:lnSpc>
                <a:spcPct val="80000"/>
              </a:lnSpc>
            </a:pPr>
            <a:endParaRPr lang="it-IT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&gt; gi|556503834|ref|NC_000913.3| Escherichia coli </a:t>
            </a:r>
            <a:r>
              <a:rPr lang="it-IT" sz="1000" dirty="0" err="1">
                <a:latin typeface="Courier New"/>
                <a:cs typeface="Courier New"/>
              </a:rPr>
              <a:t>str</a:t>
            </a:r>
            <a:r>
              <a:rPr lang="it-IT" sz="1000" dirty="0">
                <a:latin typeface="Courier New"/>
                <a:cs typeface="Courier New"/>
              </a:rPr>
              <a:t>. K-12 </a:t>
            </a:r>
            <a:r>
              <a:rPr lang="it-IT" sz="1000" dirty="0" err="1">
                <a:latin typeface="Courier New"/>
                <a:cs typeface="Courier New"/>
              </a:rPr>
              <a:t>substr</a:t>
            </a:r>
            <a:r>
              <a:rPr lang="it-IT" sz="1000" dirty="0">
                <a:latin typeface="Courier New"/>
                <a:cs typeface="Courier New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MG1655, complete </a:t>
            </a:r>
            <a:r>
              <a:rPr lang="it-IT" sz="1000" dirty="0" err="1">
                <a:latin typeface="Courier New"/>
                <a:cs typeface="Courier New"/>
              </a:rPr>
              <a:t>genome</a:t>
            </a:r>
            <a:endParaRPr lang="it-IT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Length=4641652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fr-FR" sz="1000" dirty="0">
                <a:latin typeface="Courier New"/>
                <a:cs typeface="Courier New"/>
              </a:rPr>
              <a:t> Score =   518 bits (280),  </a:t>
            </a:r>
            <a:r>
              <a:rPr lang="fr-FR" sz="1000" dirty="0" err="1">
                <a:latin typeface="Courier New"/>
                <a:cs typeface="Courier New"/>
              </a:rPr>
              <a:t>Expect</a:t>
            </a:r>
            <a:r>
              <a:rPr lang="fr-FR" sz="1000" dirty="0"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61     TTAAGCAGAATGGTGGTCATGCCGAAGCCCATCAGGCCCAGCGGTGCCGGATTAGCCAAC  120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10421  TTAAGCAGAATGGTGGTCATGCCGAAGCCCATCAGGCCCAGCGGTGCCGGATTAGCCAAC  10480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121    TTAGTGTTGCCCATAATTCCTCAAAAATCATCATCGAATGAATGGTGAAATAATTTCCCT  180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10481  TTAGTGTTGCCCATAATTCCTCAAAAATCATCATCGAATGAATGGTGAAATAATTTCCCT  10540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181    GAATAACTGTAGTGTTTTCAGGGCGCGGCATAATAATCAGCCAGTGGGGCAGTGTCTACG  240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10541  GAATAACTGTAGTGTTTTCAGGGCGCGGCATAATAATCAGCCAGTGGGGCAGTGTCTACG  10600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output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09639"/>
            <a:ext cx="8229600" cy="43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MG1655dnaseq.fa –</a:t>
            </a:r>
            <a:r>
              <a:rPr lang="en-US" sz="1900" b="1" dirty="0" err="1">
                <a:latin typeface="Courier New"/>
                <a:cs typeface="Courier New"/>
              </a:rPr>
              <a:t>db</a:t>
            </a:r>
            <a:r>
              <a:rPr lang="en-US" sz="1900" b="1" dirty="0">
                <a:latin typeface="Courier New"/>
                <a:cs typeface="Courier New"/>
              </a:rPr>
              <a:t> MG1655 –</a:t>
            </a:r>
            <a:r>
              <a:rPr lang="en-US" sz="19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1900" b="1" dirty="0">
                <a:latin typeface="Courier New"/>
                <a:cs typeface="Courier New"/>
              </a:rPr>
              <a:t> 6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66336"/>
              </p:ext>
            </p:extLst>
          </p:nvPr>
        </p:nvGraphicFramePr>
        <p:xfrm>
          <a:off x="186262" y="2950896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4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1" y="2878667"/>
            <a:ext cx="8686800" cy="37676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E-value </a:t>
            </a:r>
            <a:r>
              <a:rPr lang="en-US" dirty="0"/>
              <a:t>is a parameter that describes the number of hits that one can "expect" to see by chance when searching a database of a particular size. </a:t>
            </a:r>
            <a:r>
              <a:rPr lang="en-GB" dirty="0"/>
              <a:t>It is used to describe the significance (instead of a p-value) of each sequence alignment hit.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example, E-value = 1 means that in a database of the similar size 1 match with a similar score would be obtained simply by chance.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lower the E-value, the more "significant" the match is.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665" y="1030688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Score =   518 bits (280),  </a:t>
            </a:r>
            <a:r>
              <a:rPr lang="fr-FR" b="1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8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and Bit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6274"/>
            <a:ext cx="8017933" cy="319087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In the context of sequence alignments, a score is a numerical value that describes the overall quality of an alignment.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bit-score</a:t>
            </a:r>
            <a:r>
              <a:rPr lang="en-US" sz="2800" dirty="0"/>
              <a:t> is a rescaled alignment score to indicate the alignment quality, which is </a:t>
            </a:r>
            <a:r>
              <a:rPr lang="en-US" sz="2800" dirty="0">
                <a:solidFill>
                  <a:srgbClr val="FF0000"/>
                </a:solidFill>
              </a:rPr>
              <a:t>independent of </a:t>
            </a:r>
            <a:r>
              <a:rPr lang="en-US" sz="2800" dirty="0"/>
              <a:t>the size of the search database.</a:t>
            </a:r>
          </a:p>
          <a:p>
            <a:endParaRPr lang="en-US" sz="2800" dirty="0"/>
          </a:p>
          <a:p>
            <a:r>
              <a:rPr lang="en-US" sz="2800" dirty="0"/>
              <a:t>The higher the score/bit-score, the better alignment 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3665" y="1166155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Score =   518 bits (280)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,  </a:t>
            </a:r>
            <a:r>
              <a:rPr lang="fr-FR" sz="1000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8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DBE2-8971-631C-454D-4367504C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1627"/>
            <a:ext cx="8229600" cy="264019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dirty="0"/>
              <a:t>E-value: how likely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dirty="0" err="1"/>
              <a:t>Bitscore</a:t>
            </a:r>
            <a:r>
              <a:rPr lang="en-US" sz="4800" dirty="0"/>
              <a:t>: how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BEB76-A0F1-A0EB-C44F-5F7E12D4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8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10059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blastdbcmd</a:t>
            </a:r>
            <a:r>
              <a:rPr lang="en-US" sz="2000" dirty="0">
                <a:latin typeface="Courier New"/>
                <a:cs typeface="Courier New"/>
              </a:rPr>
              <a:t> –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 MG1655 -entry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400" y="6017559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needs to be a little different:</a:t>
            </a:r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–in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parse_seqids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3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856"/>
            <a:ext cx="8229600" cy="866693"/>
          </a:xfrm>
        </p:spPr>
        <p:txBody>
          <a:bodyPr/>
          <a:lstStyle/>
          <a:p>
            <a:r>
              <a:rPr lang="en-US" dirty="0"/>
              <a:t>BLAST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F2898-9E0C-6540-BFCF-667238EFF7FC}"/>
              </a:ext>
            </a:extLst>
          </p:cNvPr>
          <p:cNvSpPr txBox="1"/>
          <p:nvPr/>
        </p:nvSpPr>
        <p:spPr>
          <a:xfrm>
            <a:off x="536713" y="1501385"/>
            <a:ext cx="82971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blastp</a:t>
            </a:r>
            <a:r>
              <a:rPr lang="en-US" sz="2800" dirty="0"/>
              <a:t>: protein blast search - protein to protein</a:t>
            </a:r>
          </a:p>
          <a:p>
            <a:endParaRPr lang="en-US" sz="2800" b="1" dirty="0"/>
          </a:p>
          <a:p>
            <a:r>
              <a:rPr lang="en-US" sz="2800" b="1" dirty="0" err="1"/>
              <a:t>blastx</a:t>
            </a:r>
            <a:r>
              <a:rPr lang="en-US" sz="2800" dirty="0"/>
              <a:t>: search protein databases using a translated nucleotide query - DNA (tr) to protein</a:t>
            </a:r>
          </a:p>
          <a:p>
            <a:endParaRPr lang="en-US" sz="2800" b="1" dirty="0"/>
          </a:p>
          <a:p>
            <a:r>
              <a:rPr lang="en-US" sz="2800" b="1" dirty="0" err="1"/>
              <a:t>tblastn</a:t>
            </a:r>
            <a:r>
              <a:rPr lang="en-US" sz="2800" dirty="0"/>
              <a:t>: search translated nucleotide databases using a protein query - protein to DNA (tr)</a:t>
            </a:r>
          </a:p>
          <a:p>
            <a:endParaRPr lang="en-US" sz="2800" b="1" dirty="0"/>
          </a:p>
          <a:p>
            <a:r>
              <a:rPr lang="en-US" sz="2800" b="1" dirty="0" err="1"/>
              <a:t>tblastx</a:t>
            </a:r>
            <a:r>
              <a:rPr lang="en-US" sz="2800" dirty="0"/>
              <a:t>: search translated nucleotide databases using a translated nucleotide query – DNA (tr) to DNA (tr)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4E1DB-6230-525E-ED32-9E6D10BCBF94}"/>
              </a:ext>
            </a:extLst>
          </p:cNvPr>
          <p:cNvSpPr txBox="1"/>
          <p:nvPr/>
        </p:nvSpPr>
        <p:spPr>
          <a:xfrm>
            <a:off x="457200" y="6092618"/>
            <a:ext cx="203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tr: translated</a:t>
            </a:r>
          </a:p>
        </p:txBody>
      </p:sp>
    </p:spTree>
    <p:extLst>
      <p:ext uri="{BB962C8B-B14F-4D97-AF65-F5344CB8AC3E}">
        <p14:creationId xmlns:p14="http://schemas.microsoft.com/office/powerpoint/2010/main" val="4188468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4464" y="1526807"/>
            <a:ext cx="8289435" cy="38043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Dot plot: a usual tool to compare two sequences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Dynamic alignment: a basic alignment approach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Command line BLAST: a commonly used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32" y="1307116"/>
            <a:ext cx="7542933" cy="1423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Sequence alignment is the approach of comparing the sequences of nucleotides or amino acids to identify regions of similarity.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4900" y="3124200"/>
            <a:ext cx="6814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Applications:</a:t>
            </a:r>
          </a:p>
          <a:p>
            <a:pPr marL="457200" indent="-457200">
              <a:buAutoNum type="arabicPeriod"/>
            </a:pPr>
            <a:r>
              <a:rPr lang="en-US" sz="2400" dirty="0"/>
              <a:t>Measure </a:t>
            </a:r>
            <a:r>
              <a:rPr lang="en-US" sz="2400" dirty="0">
                <a:latin typeface="Calibri" charset="0"/>
              </a:rPr>
              <a:t>relatedness between sequences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homologous genes or duplication regions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source of a sequence in a database</a:t>
            </a:r>
          </a:p>
          <a:p>
            <a:pPr marL="457200" indent="-457200">
              <a:buAutoNum type="arabicPeriod"/>
            </a:pPr>
            <a:r>
              <a:rPr lang="en-US" sz="2400" dirty="0"/>
              <a:t>Locate the position of a sequence in the genome</a:t>
            </a:r>
          </a:p>
          <a:p>
            <a:pPr marL="457200" indent="-457200">
              <a:buAutoNum type="arabicPeriod"/>
            </a:pPr>
            <a:r>
              <a:rPr lang="en-US" sz="2400" dirty="0"/>
              <a:t>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200" y="6370711"/>
            <a:ext cx="41985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evomicsorg.wpengine.netdna-cdn.com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-content/uploads/2014/01/alignCompare2.jpg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9438" y="5557019"/>
            <a:ext cx="337909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Long sequences             </a:t>
            </a:r>
            <a:r>
              <a:rPr lang="en-US" sz="1400" dirty="0">
                <a:solidFill>
                  <a:srgbClr val="0000FF"/>
                </a:solidFill>
              </a:rPr>
              <a:t>Short reads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Pairwise heuristic          </a:t>
            </a:r>
            <a:r>
              <a:rPr lang="en-US" sz="1400" dirty="0">
                <a:solidFill>
                  <a:srgbClr val="008000"/>
                </a:solidFill>
              </a:rPr>
              <a:t>Sensitive aligners</a:t>
            </a:r>
          </a:p>
        </p:txBody>
      </p:sp>
      <p:pic>
        <p:nvPicPr>
          <p:cNvPr id="6" name="Picture 5" descr="Screenshot 2016-03-01 10.2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18" y="1513644"/>
            <a:ext cx="6011333" cy="39197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2887" y="1513644"/>
            <a:ext cx="3380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long noisy reads or short reads</a:t>
            </a:r>
          </a:p>
          <a:p>
            <a:r>
              <a:rPr lang="en-US" sz="2000" b="1" dirty="0"/>
              <a:t>minimap2</a:t>
            </a:r>
          </a:p>
        </p:txBody>
      </p:sp>
    </p:spTree>
    <p:extLst>
      <p:ext uri="{BB962C8B-B14F-4D97-AF65-F5344CB8AC3E}">
        <p14:creationId xmlns:p14="http://schemas.microsoft.com/office/powerpoint/2010/main" val="385914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6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matrices in a single-base </a:t>
            </a:r>
            <a:r>
              <a:rPr lang="es-ES" dirty="0" err="1"/>
              <a:t>resolution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5" y="258445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5" y="30591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5" y="353377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5" y="400843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5" y="448310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5" y="49577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5" y="543242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5844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5844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207327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5" y="207327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0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3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8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27987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327342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374808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4222750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46974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5" name="Oval 27"/>
          <p:cNvSpPr>
            <a:spLocks noChangeArrowheads="1"/>
          </p:cNvSpPr>
          <p:nvPr/>
        </p:nvSpPr>
        <p:spPr bwMode="auto">
          <a:xfrm>
            <a:off x="3302000" y="296862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36" name="Oval 28"/>
          <p:cNvSpPr>
            <a:spLocks noChangeArrowheads="1"/>
          </p:cNvSpPr>
          <p:nvPr/>
        </p:nvSpPr>
        <p:spPr bwMode="auto">
          <a:xfrm>
            <a:off x="3884613" y="3443288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7" name="Oval 29"/>
          <p:cNvSpPr>
            <a:spLocks noChangeArrowheads="1"/>
          </p:cNvSpPr>
          <p:nvPr/>
        </p:nvSpPr>
        <p:spPr bwMode="auto">
          <a:xfrm>
            <a:off x="5049838" y="3443288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8" name="Oval 30"/>
          <p:cNvSpPr>
            <a:spLocks noChangeArrowheads="1"/>
          </p:cNvSpPr>
          <p:nvPr/>
        </p:nvSpPr>
        <p:spPr bwMode="auto">
          <a:xfrm>
            <a:off x="3302000" y="3917950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9" name="Oval 31"/>
          <p:cNvSpPr>
            <a:spLocks noChangeArrowheads="1"/>
          </p:cNvSpPr>
          <p:nvPr/>
        </p:nvSpPr>
        <p:spPr bwMode="auto">
          <a:xfrm>
            <a:off x="3884613" y="4392613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0" name="Oval 32"/>
          <p:cNvSpPr>
            <a:spLocks noChangeArrowheads="1"/>
          </p:cNvSpPr>
          <p:nvPr/>
        </p:nvSpPr>
        <p:spPr bwMode="auto">
          <a:xfrm>
            <a:off x="5049838" y="4392613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1" name="Oval 33"/>
          <p:cNvSpPr>
            <a:spLocks noChangeArrowheads="1"/>
          </p:cNvSpPr>
          <p:nvPr/>
        </p:nvSpPr>
        <p:spPr bwMode="auto">
          <a:xfrm>
            <a:off x="4467225" y="486727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2" name="Oval 34"/>
          <p:cNvSpPr>
            <a:spLocks noChangeArrowheads="1"/>
          </p:cNvSpPr>
          <p:nvPr/>
        </p:nvSpPr>
        <p:spPr bwMode="auto">
          <a:xfrm>
            <a:off x="5632450" y="486727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8" y="3074988"/>
            <a:ext cx="582612" cy="474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392488" y="4008438"/>
            <a:ext cx="1165225" cy="949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5" name="Line 37"/>
          <p:cNvSpPr>
            <a:spLocks noChangeShapeType="1"/>
          </p:cNvSpPr>
          <p:nvPr/>
        </p:nvSpPr>
        <p:spPr bwMode="auto">
          <a:xfrm>
            <a:off x="5140325" y="4483100"/>
            <a:ext cx="582613" cy="474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5" grpId="0" animBg="1"/>
      <p:bldP spid="196636" grpId="0" animBg="1"/>
      <p:bldP spid="196637" grpId="0" animBg="1"/>
      <p:bldP spid="196638" grpId="0" animBg="1"/>
      <p:bldP spid="196639" grpId="0" animBg="1"/>
      <p:bldP spid="196640" grpId="0" animBg="1"/>
      <p:bldP spid="196641" grpId="0" animBg="1"/>
      <p:bldP spid="196642" grpId="0" animBg="1"/>
      <p:bldP spid="196643" grpId="0" animBg="1"/>
      <p:bldP spid="196644" grpId="0" animBg="1"/>
      <p:bldP spid="1966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106-4CAD-4A49-961B-DAFB54B901D0}" type="slidenum">
              <a:rPr lang="en-US"/>
              <a:pPr/>
              <a:t>7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5895"/>
          </a:xfrm>
        </p:spPr>
        <p:txBody>
          <a:bodyPr/>
          <a:lstStyle/>
          <a:p>
            <a:r>
              <a:rPr lang="en-US" dirty="0"/>
              <a:t>Dot plot comparison using windows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467" y="1029276"/>
            <a:ext cx="8170333" cy="8649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Dot matrices for long sequences can be noisy due to insignificant matches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689600" y="1772942"/>
            <a:ext cx="330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 err="1"/>
              <a:t>e.g</a:t>
            </a:r>
            <a:r>
              <a:rPr lang="es-ES" sz="2400" dirty="0"/>
              <a:t>., </a:t>
            </a:r>
            <a:r>
              <a:rPr lang="es-ES" sz="2400" dirty="0" err="1"/>
              <a:t>Put</a:t>
            </a:r>
            <a:r>
              <a:rPr lang="es-ES" sz="2400" dirty="0"/>
              <a:t> a </a:t>
            </a:r>
            <a:r>
              <a:rPr lang="es-ES" sz="2400" dirty="0" err="1"/>
              <a:t>dot</a:t>
            </a:r>
            <a:r>
              <a:rPr lang="es-ES" sz="2400" dirty="0"/>
              <a:t>/line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at </a:t>
            </a:r>
            <a:r>
              <a:rPr lang="es-ES" sz="2400" dirty="0" err="1"/>
              <a:t>least</a:t>
            </a:r>
            <a:r>
              <a:rPr lang="es-ES" sz="2400" dirty="0"/>
              <a:t> 9 </a:t>
            </a:r>
            <a:r>
              <a:rPr lang="es-ES" sz="2400" dirty="0" err="1"/>
              <a:t>out</a:t>
            </a:r>
            <a:r>
              <a:rPr lang="es-ES" sz="2400" dirty="0"/>
              <a:t> of 10 </a:t>
            </a:r>
            <a:r>
              <a:rPr lang="es-ES" sz="2400" dirty="0" err="1"/>
              <a:t>nucleotides</a:t>
            </a:r>
            <a:r>
              <a:rPr lang="es-ES" sz="2400" dirty="0"/>
              <a:t> are </a:t>
            </a:r>
            <a:r>
              <a:rPr lang="es-ES" sz="2400" dirty="0" err="1"/>
              <a:t>identical</a:t>
            </a:r>
            <a:r>
              <a:rPr lang="es-E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s-ES" sz="2400" dirty="0" err="1">
                <a:solidFill>
                  <a:srgbClr val="FF0000"/>
                </a:solidFill>
              </a:rPr>
              <a:t>window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err="1">
                <a:solidFill>
                  <a:srgbClr val="FF0000"/>
                </a:solidFill>
              </a:rPr>
              <a:t>size</a:t>
            </a:r>
            <a:r>
              <a:rPr lang="es-ES" sz="2400" dirty="0">
                <a:solidFill>
                  <a:srgbClr val="FF0000"/>
                </a:solidFill>
              </a:rPr>
              <a:t> = 10</a:t>
            </a:r>
          </a:p>
          <a:p>
            <a:pPr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</a:rPr>
              <a:t>min </a:t>
            </a:r>
            <a:r>
              <a:rPr lang="es-ES" sz="2400" dirty="0" err="1">
                <a:solidFill>
                  <a:srgbClr val="FF0000"/>
                </a:solidFill>
              </a:rPr>
              <a:t>matches</a:t>
            </a:r>
            <a:r>
              <a:rPr lang="es-ES" sz="2400" dirty="0">
                <a:solidFill>
                  <a:srgbClr val="FF0000"/>
                </a:solidFill>
              </a:rPr>
              <a:t> = 9</a:t>
            </a:r>
          </a:p>
        </p:txBody>
      </p:sp>
      <p:pic>
        <p:nvPicPr>
          <p:cNvPr id="2" name="Picture 1" descr="Screenshot 2016-02-24 22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32" y="1894205"/>
            <a:ext cx="2150533" cy="2169792"/>
          </a:xfrm>
          <a:prstGeom prst="rect">
            <a:avLst/>
          </a:prstGeom>
        </p:spPr>
      </p:pic>
      <p:pic>
        <p:nvPicPr>
          <p:cNvPr id="3" name="Picture 2" descr="Screenshot 2016-02-24 22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33" y="1894205"/>
            <a:ext cx="2116667" cy="214816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16467" y="4216394"/>
            <a:ext cx="8170333" cy="211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Solution: use a window and a threshold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compare sequences within a window (have to choose window size)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 certain fraction of matches within window in order to display it with a dot</a:t>
            </a:r>
          </a:p>
        </p:txBody>
      </p:sp>
    </p:spTree>
    <p:extLst>
      <p:ext uri="{BB962C8B-B14F-4D97-AF65-F5344CB8AC3E}">
        <p14:creationId xmlns:p14="http://schemas.microsoft.com/office/powerpoint/2010/main" val="40322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8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window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5" y="290195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5" y="33766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5" y="385127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5" y="432593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5" y="480060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5" y="52752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5" y="574992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9019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9019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239077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5" y="239077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0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3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8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31162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359092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406558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4540250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50149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8" y="3376613"/>
            <a:ext cx="1747837" cy="14239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975100" y="3857625"/>
            <a:ext cx="1747838" cy="1417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728913" y="1360700"/>
            <a:ext cx="44000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s-ES" sz="2400" dirty="0" err="1"/>
              <a:t>Window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r>
              <a:rPr lang="es-ES" sz="2400" dirty="0"/>
              <a:t> = 4</a:t>
            </a:r>
          </a:p>
          <a:p>
            <a:pPr algn="l" eaLnBrk="1" hangingPunct="1">
              <a:spcBef>
                <a:spcPct val="50000"/>
              </a:spcBef>
            </a:pPr>
            <a:r>
              <a:rPr lang="es-ES" sz="2400" dirty="0" err="1"/>
              <a:t>Stringency</a:t>
            </a:r>
            <a:r>
              <a:rPr lang="es-ES" sz="2400" dirty="0"/>
              <a:t> = 3 (min </a:t>
            </a:r>
            <a:r>
              <a:rPr lang="es-ES" sz="2400" dirty="0" err="1"/>
              <a:t>matches</a:t>
            </a:r>
            <a:r>
              <a:rPr lang="es-E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59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43" grpId="0" animBg="1"/>
      <p:bldP spid="19664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274638"/>
            <a:ext cx="3327400" cy="772987"/>
          </a:xfrm>
        </p:spPr>
        <p:txBody>
          <a:bodyPr/>
          <a:lstStyle/>
          <a:p>
            <a:r>
              <a:rPr lang="en-US" dirty="0"/>
              <a:t>Dot-plots (examples)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96332" y="1180855"/>
            <a:ext cx="3166532" cy="2572815"/>
            <a:chOff x="279398" y="1180855"/>
            <a:chExt cx="3166532" cy="257281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100665" y="1960341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109132" y="3408142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80064" y="3384338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81550" y="2469937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1092199" y="1960341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72172" y="1994209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109132" y="1977276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9398" y="1180855"/>
              <a:ext cx="3166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query is identical to reference and contains no repeats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8705" y="4042858"/>
            <a:ext cx="1920239" cy="2431193"/>
            <a:chOff x="641771" y="4042858"/>
            <a:chExt cx="1920239" cy="2431193"/>
          </a:xfrm>
        </p:grpSpPr>
        <p:sp>
          <p:nvSpPr>
            <p:cNvPr id="38" name="TextBox 37"/>
            <p:cNvSpPr txBox="1"/>
            <p:nvPr/>
          </p:nvSpPr>
          <p:spPr>
            <a:xfrm>
              <a:off x="1481667" y="4042858"/>
              <a:ext cx="778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82036" y="4680722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090503" y="6128523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361435" y="6104719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462921" y="5190318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1073570" y="4680722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553543" y="4714590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090503" y="4697657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90503" y="4697657"/>
              <a:ext cx="1463040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619125" y="4512990"/>
            <a:ext cx="1266467" cy="1463678"/>
            <a:chOff x="2672849" y="4512990"/>
            <a:chExt cx="1266467" cy="14636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6130" y="4869623"/>
              <a:ext cx="1098506" cy="110704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72849" y="4512990"/>
              <a:ext cx="1266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palindrome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72994" y="337370"/>
            <a:ext cx="4207456" cy="6153866"/>
            <a:chOff x="4472994" y="337370"/>
            <a:chExt cx="4207456" cy="6153866"/>
          </a:xfrm>
        </p:grpSpPr>
        <p:pic>
          <p:nvPicPr>
            <p:cNvPr id="9" name="Picture 8" descr="Screenshot 2017-02-16 08.37.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2965201"/>
              <a:ext cx="1503117" cy="1111500"/>
            </a:xfrm>
            <a:prstGeom prst="rect">
              <a:avLst/>
            </a:prstGeom>
          </p:spPr>
        </p:pic>
        <p:pic>
          <p:nvPicPr>
            <p:cNvPr id="11" name="Picture 10" descr="Screenshot 2017-02-16 08.36.4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337370"/>
              <a:ext cx="1379779" cy="2439252"/>
            </a:xfrm>
            <a:prstGeom prst="rect">
              <a:avLst/>
            </a:prstGeom>
          </p:spPr>
        </p:pic>
        <p:pic>
          <p:nvPicPr>
            <p:cNvPr id="14" name="Picture 13" descr="Screenshot 2017-02-16 08.37.4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00" y="4229825"/>
              <a:ext cx="1621079" cy="1574572"/>
            </a:xfrm>
            <a:prstGeom prst="rect">
              <a:avLst/>
            </a:prstGeom>
          </p:spPr>
        </p:pic>
        <p:pic>
          <p:nvPicPr>
            <p:cNvPr id="15" name="Picture 14" descr="Screenshot 2017-02-16 08.37.3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549" y="4350548"/>
              <a:ext cx="1672817" cy="159968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129526" y="643082"/>
              <a:ext cx="2320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deletion of "I" in query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29526" y="1991575"/>
              <a:ext cx="255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deletion of a "R" in query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29526" y="3265885"/>
              <a:ext cx="2446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deletion of "IR" in query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36241" y="5969572"/>
              <a:ext cx="1035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inversion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86780" y="5844905"/>
              <a:ext cx="2022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Rearrangement &amp; deletion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185" y="1414554"/>
              <a:ext cx="8922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322953" y="727085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9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13015</TotalTime>
  <Words>3184</Words>
  <Application>Microsoft Macintosh PowerPoint</Application>
  <PresentationFormat>On-screen Show (4:3)</PresentationFormat>
  <Paragraphs>1118</Paragraphs>
  <Slides>37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</vt:lpstr>
      <vt:lpstr>Courier New</vt:lpstr>
      <vt:lpstr>Office Theme</vt:lpstr>
      <vt:lpstr>Equation</vt:lpstr>
      <vt:lpstr>Alignment (I)  Bioinformatics Applications (PLPTH813)</vt:lpstr>
      <vt:lpstr>Review</vt:lpstr>
      <vt:lpstr>Outline</vt:lpstr>
      <vt:lpstr>Sequence alignment</vt:lpstr>
      <vt:lpstr>Alignment algorithms</vt:lpstr>
      <vt:lpstr>Dot matrices in a single-base resolution</vt:lpstr>
      <vt:lpstr>Dot plot comparison using windows</vt:lpstr>
      <vt:lpstr>Dot plot with a window method</vt:lpstr>
      <vt:lpstr>Dot-plots (examples)</vt:lpstr>
      <vt:lpstr>Outline</vt:lpstr>
      <vt:lpstr>Local and global alignments</vt:lpstr>
      <vt:lpstr>Best (local) alignment</vt:lpstr>
      <vt:lpstr>Best (local) alignment</vt:lpstr>
      <vt:lpstr>A classic algorithm for local alignment – Smith-Waterman</vt:lpstr>
      <vt:lpstr>Alignment with no gaps</vt:lpstr>
      <vt:lpstr>SW example</vt:lpstr>
      <vt:lpstr>SW example</vt:lpstr>
      <vt:lpstr>SW example</vt:lpstr>
      <vt:lpstr>SW example</vt:lpstr>
      <vt:lpstr>SW example</vt:lpstr>
      <vt:lpstr>SW example (cont.)</vt:lpstr>
      <vt:lpstr>SW example (cont.)</vt:lpstr>
      <vt:lpstr>Global alignment – Needleman-Wunsch</vt:lpstr>
      <vt:lpstr>BLAST (Basic Local Alignment Search Tool)</vt:lpstr>
      <vt:lpstr>Question</vt:lpstr>
      <vt:lpstr>BLAST+</vt:lpstr>
      <vt:lpstr>BLAST algorithm</vt:lpstr>
      <vt:lpstr>Command line based BLAST</vt:lpstr>
      <vt:lpstr>Step 1: Create a database</vt:lpstr>
      <vt:lpstr>Step 2: BLAST a query to a DNA database</vt:lpstr>
      <vt:lpstr>Select output format</vt:lpstr>
      <vt:lpstr>E-value</vt:lpstr>
      <vt:lpstr>Score and Bit scores</vt:lpstr>
      <vt:lpstr>PowerPoint Presentation</vt:lpstr>
      <vt:lpstr>Extract sequences or subsequences</vt:lpstr>
      <vt:lpstr>BLAST tools</vt:lpstr>
      <vt:lpstr>Summary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177</cp:revision>
  <dcterms:created xsi:type="dcterms:W3CDTF">2014-12-15T18:58:14Z</dcterms:created>
  <dcterms:modified xsi:type="dcterms:W3CDTF">2023-03-09T03:47:22Z</dcterms:modified>
</cp:coreProperties>
</file>