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69" r:id="rId3"/>
    <p:sldId id="257" r:id="rId4"/>
    <p:sldId id="295" r:id="rId5"/>
    <p:sldId id="270" r:id="rId6"/>
    <p:sldId id="261" r:id="rId7"/>
    <p:sldId id="296" r:id="rId8"/>
    <p:sldId id="258" r:id="rId9"/>
    <p:sldId id="280" r:id="rId10"/>
    <p:sldId id="259" r:id="rId11"/>
    <p:sldId id="281" r:id="rId12"/>
    <p:sldId id="290" r:id="rId13"/>
    <p:sldId id="291" r:id="rId14"/>
    <p:sldId id="266" r:id="rId15"/>
    <p:sldId id="279" r:id="rId16"/>
    <p:sldId id="268" r:id="rId17"/>
    <p:sldId id="305" r:id="rId18"/>
    <p:sldId id="294" r:id="rId19"/>
    <p:sldId id="306" r:id="rId20"/>
    <p:sldId id="292" r:id="rId21"/>
    <p:sldId id="304" r:id="rId22"/>
    <p:sldId id="308" r:id="rId23"/>
    <p:sldId id="302" r:id="rId24"/>
    <p:sldId id="309" r:id="rId25"/>
    <p:sldId id="284" r:id="rId26"/>
    <p:sldId id="267" r:id="rId27"/>
    <p:sldId id="264" r:id="rId28"/>
    <p:sldId id="275" r:id="rId29"/>
    <p:sldId id="260" r:id="rId30"/>
    <p:sldId id="262" r:id="rId31"/>
    <p:sldId id="285" r:id="rId32"/>
    <p:sldId id="277" r:id="rId33"/>
    <p:sldId id="263" r:id="rId34"/>
    <p:sldId id="293" r:id="rId35"/>
    <p:sldId id="287" r:id="rId36"/>
    <p:sldId id="265" r:id="rId37"/>
    <p:sldId id="278" r:id="rId38"/>
    <p:sldId id="307"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9" autoAdjust="0"/>
    <p:restoredTop sz="88796" autoAdjust="0"/>
  </p:normalViewPr>
  <p:slideViewPr>
    <p:cSldViewPr snapToGrid="0" snapToObjects="1">
      <p:cViewPr varScale="1">
        <p:scale>
          <a:sx n="165" d="100"/>
          <a:sy n="165" d="100"/>
        </p:scale>
        <p:origin x="65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F2EE8-BDE0-D740-A972-A21238B07181}" type="datetimeFigureOut">
              <a:rPr lang="en-US" smtClean="0"/>
              <a:t>3/15/23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CEE8D-54D1-BC43-A706-E1390DB9DFE1}" type="slidenum">
              <a:rPr lang="en-US" smtClean="0"/>
              <a:t>‹#›</a:t>
            </a:fld>
            <a:endParaRPr lang="en-US"/>
          </a:p>
        </p:txBody>
      </p:sp>
    </p:spTree>
    <p:extLst>
      <p:ext uri="{BB962C8B-B14F-4D97-AF65-F5344CB8AC3E}">
        <p14:creationId xmlns:p14="http://schemas.microsoft.com/office/powerpoint/2010/main" val="2060504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a:t>
            </a:fld>
            <a:endParaRPr lang="en-US"/>
          </a:p>
        </p:txBody>
      </p:sp>
    </p:spTree>
    <p:extLst>
      <p:ext uri="{BB962C8B-B14F-4D97-AF65-F5344CB8AC3E}">
        <p14:creationId xmlns:p14="http://schemas.microsoft.com/office/powerpoint/2010/main" val="310106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28</a:t>
            </a:fld>
            <a:endParaRPr lang="en-US"/>
          </a:p>
        </p:txBody>
      </p:sp>
    </p:spTree>
    <p:extLst>
      <p:ext uri="{BB962C8B-B14F-4D97-AF65-F5344CB8AC3E}">
        <p14:creationId xmlns:p14="http://schemas.microsoft.com/office/powerpoint/2010/main" val="3793055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CEE8D-54D1-BC43-A706-E1390DB9DFE1}" type="slidenum">
              <a:rPr lang="en-US" smtClean="0"/>
              <a:t>33</a:t>
            </a:fld>
            <a:endParaRPr lang="en-US"/>
          </a:p>
        </p:txBody>
      </p:sp>
    </p:spTree>
    <p:extLst>
      <p:ext uri="{BB962C8B-B14F-4D97-AF65-F5344CB8AC3E}">
        <p14:creationId xmlns:p14="http://schemas.microsoft.com/office/powerpoint/2010/main" val="2879479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phylogenetics, bootstrapping is conducted using the columns of the character matrix.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contains the same number of species (rows) and characters (columns) randomly sampled from the original matrix, with replacement. A phylogeny is reconstructed from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with the same methods used to reconstruct the phylogeny from the original data. For each node on the phylogeny, the nodal support is the percentage of </a:t>
            </a:r>
            <a:r>
              <a:rPr lang="en-US" sz="1200" b="0" i="0" kern="1200" dirty="0" err="1">
                <a:solidFill>
                  <a:schemeClr val="tx1"/>
                </a:solidFill>
                <a:effectLst/>
                <a:latin typeface="+mn-lt"/>
                <a:ea typeface="+mn-ea"/>
                <a:cs typeface="+mn-cs"/>
              </a:rPr>
              <a:t>pseudoreplicates</a:t>
            </a:r>
            <a:r>
              <a:rPr lang="en-US" sz="1200" b="0" i="0" kern="1200" dirty="0">
                <a:solidFill>
                  <a:schemeClr val="tx1"/>
                </a:solidFill>
                <a:effectLst/>
                <a:latin typeface="+mn-lt"/>
                <a:ea typeface="+mn-ea"/>
                <a:cs typeface="+mn-cs"/>
              </a:rPr>
              <a:t> containing that node.</a:t>
            </a:r>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35</a:t>
            </a:fld>
            <a:endParaRPr lang="en-US"/>
          </a:p>
        </p:txBody>
      </p:sp>
    </p:spTree>
    <p:extLst>
      <p:ext uri="{BB962C8B-B14F-4D97-AF65-F5344CB8AC3E}">
        <p14:creationId xmlns:p14="http://schemas.microsoft.com/office/powerpoint/2010/main" val="125652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37</a:t>
            </a:fld>
            <a:endParaRPr lang="en-US"/>
          </a:p>
        </p:txBody>
      </p:sp>
    </p:spTree>
    <p:extLst>
      <p:ext uri="{BB962C8B-B14F-4D97-AF65-F5344CB8AC3E}">
        <p14:creationId xmlns:p14="http://schemas.microsoft.com/office/powerpoint/2010/main" val="4244739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7</a:t>
            </a:fld>
            <a:endParaRPr lang="en-US"/>
          </a:p>
        </p:txBody>
      </p:sp>
    </p:spTree>
    <p:extLst>
      <p:ext uri="{BB962C8B-B14F-4D97-AF65-F5344CB8AC3E}">
        <p14:creationId xmlns:p14="http://schemas.microsoft.com/office/powerpoint/2010/main" val="161901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Pairwise sequence distances are</a:t>
            </a:r>
          </a:p>
          <a:p>
            <a:r>
              <a:rPr lang="en-US" dirty="0"/>
              <a:t>calculated assuming a Markov chain model of nucleotide</a:t>
            </a:r>
          </a:p>
          <a:p>
            <a:r>
              <a:rPr lang="en-US" dirty="0"/>
              <a:t>substitution. Several commonly used models are illustrated</a:t>
            </a:r>
          </a:p>
          <a:p>
            <a:r>
              <a:rPr lang="en-US" dirty="0"/>
              <a:t>in FIG. 1. The JC69 model assumes an equal rate</a:t>
            </a:r>
          </a:p>
          <a:p>
            <a:r>
              <a:rPr lang="en-US" dirty="0"/>
              <a:t>of substitution between any two nucleotides, whereas</a:t>
            </a:r>
          </a:p>
          <a:p>
            <a:r>
              <a:rPr lang="en-US" dirty="0"/>
              <a:t>the K80 model assumes different rates for transitions</a:t>
            </a:r>
          </a:p>
          <a:p>
            <a:r>
              <a:rPr lang="en-US" dirty="0"/>
              <a:t>and </a:t>
            </a:r>
            <a:r>
              <a:rPr lang="en-US" dirty="0" err="1"/>
              <a:t>transversions</a:t>
            </a:r>
            <a:r>
              <a:rPr lang="en-US" dirty="0"/>
              <a:t>. Both models predict equal frequencies</a:t>
            </a:r>
          </a:p>
          <a:p>
            <a:r>
              <a:rPr lang="en-US" dirty="0"/>
              <a:t>of the four nucleotides. The assumption of equal</a:t>
            </a:r>
          </a:p>
          <a:p>
            <a:r>
              <a:rPr lang="en-US" dirty="0"/>
              <a:t>base frequencies is relaxed in the HKY85 model and</a:t>
            </a:r>
          </a:p>
          <a:p>
            <a:r>
              <a:rPr lang="en-US" dirty="0"/>
              <a:t>the general time reversible (GTR) model.</a:t>
            </a:r>
          </a:p>
        </p:txBody>
      </p:sp>
      <p:sp>
        <p:nvSpPr>
          <p:cNvPr id="4" name="Slide Number Placeholder 3"/>
          <p:cNvSpPr>
            <a:spLocks noGrp="1"/>
          </p:cNvSpPr>
          <p:nvPr>
            <p:ph type="sldNum" sz="quarter" idx="10"/>
          </p:nvPr>
        </p:nvSpPr>
        <p:spPr/>
        <p:txBody>
          <a:bodyPr/>
          <a:lstStyle/>
          <a:p>
            <a:fld id="{50ECEE8D-54D1-BC43-A706-E1390DB9DFE1}" type="slidenum">
              <a:rPr lang="en-US" smtClean="0"/>
              <a:t>10</a:t>
            </a:fld>
            <a:endParaRPr lang="en-US"/>
          </a:p>
        </p:txBody>
      </p:sp>
    </p:spTree>
    <p:extLst>
      <p:ext uri="{BB962C8B-B14F-4D97-AF65-F5344CB8AC3E}">
        <p14:creationId xmlns:p14="http://schemas.microsoft.com/office/powerpoint/2010/main" val="14027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17</a:t>
            </a:fld>
            <a:endParaRPr lang="en-US"/>
          </a:p>
        </p:txBody>
      </p:sp>
    </p:spTree>
    <p:extLst>
      <p:ext uri="{BB962C8B-B14F-4D97-AF65-F5344CB8AC3E}">
        <p14:creationId xmlns:p14="http://schemas.microsoft.com/office/powerpoint/2010/main" val="1603121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18</a:t>
            </a:fld>
            <a:endParaRPr lang="en-US"/>
          </a:p>
        </p:txBody>
      </p:sp>
    </p:spTree>
    <p:extLst>
      <p:ext uri="{BB962C8B-B14F-4D97-AF65-F5344CB8AC3E}">
        <p14:creationId xmlns:p14="http://schemas.microsoft.com/office/powerpoint/2010/main" val="320228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19</a:t>
            </a:fld>
            <a:endParaRPr lang="en-US"/>
          </a:p>
        </p:txBody>
      </p:sp>
    </p:spTree>
    <p:extLst>
      <p:ext uri="{BB962C8B-B14F-4D97-AF65-F5344CB8AC3E}">
        <p14:creationId xmlns:p14="http://schemas.microsoft.com/office/powerpoint/2010/main" val="296101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UPGMA and neighbor joining tree is that UPGMA is an agglomerative hierarchical clustering method based on the average linkage method whereas neighbor-joining tree is an iterative clustering method based on the minimum-evolution criterion. Furthermore, UPGMA produces a rooted phylogenetic tree while neighbor-joining tree method produces an unrooted phylogenetic tree. Since UPGMA method assumes equal rates of evolution, branch tips come out equal while as neighbor-joining tree method allows unequal rates of evolution, the branch lengths are proportional to the amount of change.  </a:t>
            </a:r>
          </a:p>
          <a:p>
            <a:r>
              <a:rPr lang="en-US" dirty="0"/>
              <a:t>UPGMA (unweighted pair group method with arithmetic mean) and neighbor-joining (NJ) tree are the two types of algorithms, which build phylogenetic trees from a distance matrix. Generally, UPGMA is a simple, fast but, unreliable method while neighbor-joining tree method is a comparatively rapid method, giving better results when compared to the UPGMA method. </a:t>
            </a:r>
          </a:p>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23</a:t>
            </a:fld>
            <a:endParaRPr lang="en-US"/>
          </a:p>
        </p:txBody>
      </p:sp>
    </p:spTree>
    <p:extLst>
      <p:ext uri="{BB962C8B-B14F-4D97-AF65-F5344CB8AC3E}">
        <p14:creationId xmlns:p14="http://schemas.microsoft.com/office/powerpoint/2010/main" val="905841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ECEE8D-54D1-BC43-A706-E1390DB9DFE1}" type="slidenum">
              <a:rPr lang="en-US" smtClean="0"/>
              <a:t>26</a:t>
            </a:fld>
            <a:endParaRPr lang="en-US"/>
          </a:p>
        </p:txBody>
      </p:sp>
    </p:spTree>
    <p:extLst>
      <p:ext uri="{BB962C8B-B14F-4D97-AF65-F5344CB8AC3E}">
        <p14:creationId xmlns:p14="http://schemas.microsoft.com/office/powerpoint/2010/main" val="148947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27</a:t>
            </a:fld>
            <a:endParaRPr lang="en-US"/>
          </a:p>
        </p:txBody>
      </p:sp>
    </p:spTree>
    <p:extLst>
      <p:ext uri="{BB962C8B-B14F-4D97-AF65-F5344CB8AC3E}">
        <p14:creationId xmlns:p14="http://schemas.microsoft.com/office/powerpoint/2010/main" val="392760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3/15/23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3/15/23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3/15/23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3/15/23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ran.r-project.org/web/packages/ape/ape.pdf" TargetMode="External"/><Relationship Id="rId2" Type="http://schemas.openxmlformats.org/officeDocument/2006/relationships/hyperlink" Target="https://www.molecularecologist.com/2016/02/26/quick-and-dirty-tree-building-in-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828398"/>
          </a:xfrm>
        </p:spPr>
        <p:txBody>
          <a:bodyPr>
            <a:normAutofit/>
          </a:bodyPr>
          <a:lstStyle/>
          <a:p>
            <a:r>
              <a:rPr lang="en-US" sz="3600" dirty="0"/>
              <a:t>Phylogeny</a:t>
            </a:r>
            <a:br>
              <a:rPr lang="en-US" sz="3200" dirty="0"/>
            </a:br>
            <a:br>
              <a:rPr lang="en-US" sz="2800" dirty="0"/>
            </a:br>
            <a:br>
              <a:rPr lang="en-US" sz="2800" dirty="0"/>
            </a:br>
            <a:r>
              <a:rPr lang="en-US" sz="2000" dirty="0"/>
              <a:t>Bioinformatics Applications (PLPTH813)</a:t>
            </a:r>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a:t>Sanzhen Liu</a:t>
            </a:r>
          </a:p>
          <a:p>
            <a:endParaRPr lang="en-US" sz="2800" dirty="0"/>
          </a:p>
          <a:p>
            <a:r>
              <a:rPr lang="en-US" sz="2800" dirty="0"/>
              <a:t>3/21/2023</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between DNA sequences</a:t>
            </a:r>
          </a:p>
        </p:txBody>
      </p:sp>
      <p:sp>
        <p:nvSpPr>
          <p:cNvPr id="3" name="Content Placeholder 2"/>
          <p:cNvSpPr>
            <a:spLocks noGrp="1"/>
          </p:cNvSpPr>
          <p:nvPr>
            <p:ph idx="1"/>
          </p:nvPr>
        </p:nvSpPr>
        <p:spPr>
          <a:xfrm>
            <a:off x="300229" y="1286135"/>
            <a:ext cx="8785713" cy="566306"/>
          </a:xfrm>
        </p:spPr>
        <p:txBody>
          <a:bodyPr/>
          <a:lstStyle/>
          <a:p>
            <a:r>
              <a:rPr lang="en-US" dirty="0"/>
              <a:t>Distance (e.g., percentage of difference) between DNA sequences</a:t>
            </a:r>
          </a:p>
        </p:txBody>
      </p:sp>
      <p:pic>
        <p:nvPicPr>
          <p:cNvPr id="4" name="Picture 3" descr="Screen Shot 2015-03-28 at 5.08.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2" y="3356292"/>
            <a:ext cx="4337353" cy="2334068"/>
          </a:xfrm>
          <a:prstGeom prst="rect">
            <a:avLst/>
          </a:prstGeom>
        </p:spPr>
      </p:pic>
      <p:sp>
        <p:nvSpPr>
          <p:cNvPr id="6" name="TextBox 5"/>
          <p:cNvSpPr txBox="1"/>
          <p:nvPr/>
        </p:nvSpPr>
        <p:spPr>
          <a:xfrm>
            <a:off x="4524404" y="2619880"/>
            <a:ext cx="2735544" cy="461665"/>
          </a:xfrm>
          <a:prstGeom prst="rect">
            <a:avLst/>
          </a:prstGeom>
          <a:noFill/>
        </p:spPr>
        <p:txBody>
          <a:bodyPr wrap="none" rtlCol="0">
            <a:spAutoFit/>
          </a:bodyPr>
          <a:lstStyle/>
          <a:p>
            <a:r>
              <a:rPr lang="en-US" sz="2400" dirty="0"/>
              <a:t>e.g., DNA sequences</a:t>
            </a:r>
          </a:p>
        </p:txBody>
      </p:sp>
      <p:graphicFrame>
        <p:nvGraphicFramePr>
          <p:cNvPr id="39" name="Group 78"/>
          <p:cNvGraphicFramePr>
            <a:graphicFrameLocks noGrp="1"/>
          </p:cNvGraphicFramePr>
          <p:nvPr>
            <p:extLst>
              <p:ext uri="{D42A27DB-BD31-4B8C-83A1-F6EECF244321}">
                <p14:modId xmlns:p14="http://schemas.microsoft.com/office/powerpoint/2010/main" val="491636392"/>
              </p:ext>
            </p:extLst>
          </p:nvPr>
        </p:nvGraphicFramePr>
        <p:xfrm>
          <a:off x="796099" y="2153775"/>
          <a:ext cx="2391107" cy="1709920"/>
        </p:xfrm>
        <a:graphic>
          <a:graphicData uri="http://schemas.openxmlformats.org/drawingml/2006/table">
            <a:tbl>
              <a:tblPr/>
              <a:tblGrid>
                <a:gridCol w="647700">
                  <a:extLst>
                    <a:ext uri="{9D8B030D-6E8A-4147-A177-3AD203B41FA5}">
                      <a16:colId xmlns:a16="http://schemas.microsoft.com/office/drawing/2014/main" val="20000"/>
                    </a:ext>
                  </a:extLst>
                </a:gridCol>
                <a:gridCol w="1743407">
                  <a:extLst>
                    <a:ext uri="{9D8B030D-6E8A-4147-A177-3AD203B41FA5}">
                      <a16:colId xmlns:a16="http://schemas.microsoft.com/office/drawing/2014/main" val="20001"/>
                    </a:ext>
                  </a:extLst>
                </a:gridCol>
              </a:tblGrid>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ATTTGCGGTA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ATCTGCGATA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ATTGCCGTTT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TTCGCTGTTT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2" name="Group 161"/>
          <p:cNvGraphicFramePr>
            <a:graphicFrameLocks/>
          </p:cNvGraphicFramePr>
          <p:nvPr>
            <p:extLst>
              <p:ext uri="{D42A27DB-BD31-4B8C-83A1-F6EECF244321}">
                <p14:modId xmlns:p14="http://schemas.microsoft.com/office/powerpoint/2010/main" val="2076614790"/>
              </p:ext>
            </p:extLst>
          </p:nvPr>
        </p:nvGraphicFramePr>
        <p:xfrm>
          <a:off x="623406" y="4408576"/>
          <a:ext cx="2747568" cy="1851647"/>
        </p:xfrm>
        <a:graphic>
          <a:graphicData uri="http://schemas.openxmlformats.org/drawingml/2006/table">
            <a:tbl>
              <a:tblPr/>
              <a:tblGrid>
                <a:gridCol w="573551">
                  <a:extLst>
                    <a:ext uri="{9D8B030D-6E8A-4147-A177-3AD203B41FA5}">
                      <a16:colId xmlns:a16="http://schemas.microsoft.com/office/drawing/2014/main" val="20000"/>
                    </a:ext>
                  </a:extLst>
                </a:gridCol>
                <a:gridCol w="524208">
                  <a:extLst>
                    <a:ext uri="{9D8B030D-6E8A-4147-A177-3AD203B41FA5}">
                      <a16:colId xmlns:a16="http://schemas.microsoft.com/office/drawing/2014/main" val="20001"/>
                    </a:ext>
                  </a:extLst>
                </a:gridCol>
                <a:gridCol w="524208">
                  <a:extLst>
                    <a:ext uri="{9D8B030D-6E8A-4147-A177-3AD203B41FA5}">
                      <a16:colId xmlns:a16="http://schemas.microsoft.com/office/drawing/2014/main" val="20002"/>
                    </a:ext>
                  </a:extLst>
                </a:gridCol>
                <a:gridCol w="524208">
                  <a:extLst>
                    <a:ext uri="{9D8B030D-6E8A-4147-A177-3AD203B41FA5}">
                      <a16:colId xmlns:a16="http://schemas.microsoft.com/office/drawing/2014/main" val="20003"/>
                    </a:ext>
                  </a:extLst>
                </a:gridCol>
                <a:gridCol w="601393">
                  <a:extLst>
                    <a:ext uri="{9D8B030D-6E8A-4147-A177-3AD203B41FA5}">
                      <a16:colId xmlns:a16="http://schemas.microsoft.com/office/drawing/2014/main" val="20004"/>
                    </a:ext>
                  </a:extLst>
                </a:gridCol>
              </a:tblGrid>
              <a:tr h="371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en-GB" sz="1400" b="0" i="0" u="none" strike="noStrike" cap="none" normalizeH="0" baseline="0" dirty="0">
                        <a:ln>
                          <a:noFill/>
                        </a:ln>
                        <a:solidFill>
                          <a:schemeClr val="tx1"/>
                        </a:solidFill>
                        <a:effectLst/>
                        <a:latin typeface="Courier"/>
                        <a:ea typeface="ＭＳ Ｐゴシック" charset="0"/>
                        <a:cs typeface="Courier"/>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0.5</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0.6</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0.5</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0.6</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44" name="Straight Arrow Connector 43"/>
          <p:cNvCxnSpPr>
            <a:stCxn id="39" idx="2"/>
            <a:endCxn id="42" idx="0"/>
          </p:cNvCxnSpPr>
          <p:nvPr/>
        </p:nvCxnSpPr>
        <p:spPr>
          <a:xfrm>
            <a:off x="1991652" y="3863695"/>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326101" y="6341916"/>
            <a:ext cx="2102409" cy="276999"/>
          </a:xfrm>
          <a:prstGeom prst="rect">
            <a:avLst/>
          </a:prstGeom>
          <a:noFill/>
        </p:spPr>
        <p:txBody>
          <a:bodyPr wrap="none" rtlCol="0">
            <a:spAutoFit/>
          </a:bodyPr>
          <a:lstStyle/>
          <a:p>
            <a:r>
              <a:rPr lang="en-US" sz="1200" dirty="0"/>
              <a:t>example from Barbara Holland</a:t>
            </a:r>
          </a:p>
        </p:txBody>
      </p:sp>
    </p:spTree>
    <p:extLst>
      <p:ext uri="{BB962C8B-B14F-4D97-AF65-F5344CB8AC3E}">
        <p14:creationId xmlns:p14="http://schemas.microsoft.com/office/powerpoint/2010/main" val="125105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77" y="274638"/>
            <a:ext cx="8229600" cy="772987"/>
          </a:xfrm>
        </p:spPr>
        <p:txBody>
          <a:bodyPr/>
          <a:lstStyle/>
          <a:p>
            <a:r>
              <a:rPr lang="en-US" dirty="0"/>
              <a:t>From distance matrix to a tree</a:t>
            </a:r>
          </a:p>
        </p:txBody>
      </p:sp>
      <p:graphicFrame>
        <p:nvGraphicFramePr>
          <p:cNvPr id="5" name="Table 4"/>
          <p:cNvGraphicFramePr>
            <a:graphicFrameLocks noGrp="1"/>
          </p:cNvGraphicFramePr>
          <p:nvPr>
            <p:extLst>
              <p:ext uri="{D42A27DB-BD31-4B8C-83A1-F6EECF244321}">
                <p14:modId xmlns:p14="http://schemas.microsoft.com/office/powerpoint/2010/main" val="1515462130"/>
              </p:ext>
            </p:extLst>
          </p:nvPr>
        </p:nvGraphicFramePr>
        <p:xfrm>
          <a:off x="410319" y="14285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1" name="TextBox 20"/>
          <p:cNvSpPr txBox="1"/>
          <p:nvPr/>
        </p:nvSpPr>
        <p:spPr>
          <a:xfrm>
            <a:off x="6381947" y="6435772"/>
            <a:ext cx="2102409" cy="276999"/>
          </a:xfrm>
          <a:prstGeom prst="rect">
            <a:avLst/>
          </a:prstGeom>
          <a:noFill/>
        </p:spPr>
        <p:txBody>
          <a:bodyPr wrap="none" rtlCol="0">
            <a:spAutoFit/>
          </a:bodyPr>
          <a:lstStyle/>
          <a:p>
            <a:r>
              <a:rPr lang="en-US" sz="1200" dirty="0"/>
              <a:t>example from Barbara Holland</a:t>
            </a:r>
          </a:p>
        </p:txBody>
      </p:sp>
      <p:cxnSp>
        <p:nvCxnSpPr>
          <p:cNvPr id="22" name="Straight Arrow Connector 21"/>
          <p:cNvCxnSpPr/>
          <p:nvPr/>
        </p:nvCxnSpPr>
        <p:spPr>
          <a:xfrm>
            <a:off x="1652025" y="3376514"/>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2163810701"/>
              </p:ext>
            </p:extLst>
          </p:nvPr>
        </p:nvGraphicFramePr>
        <p:xfrm>
          <a:off x="3410926" y="14285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FF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FF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3" name="Line 39"/>
          <p:cNvSpPr>
            <a:spLocks noChangeShapeType="1"/>
          </p:cNvSpPr>
          <p:nvPr/>
        </p:nvSpPr>
        <p:spPr bwMode="auto">
          <a:xfrm>
            <a:off x="1037855" y="4410033"/>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4" name="Line 40"/>
          <p:cNvSpPr>
            <a:spLocks noChangeShapeType="1"/>
          </p:cNvSpPr>
          <p:nvPr/>
        </p:nvSpPr>
        <p:spPr bwMode="auto">
          <a:xfrm flipH="1">
            <a:off x="894980" y="4770395"/>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5" name="Line 41"/>
          <p:cNvSpPr>
            <a:spLocks noChangeShapeType="1"/>
          </p:cNvSpPr>
          <p:nvPr/>
        </p:nvSpPr>
        <p:spPr bwMode="auto">
          <a:xfrm>
            <a:off x="1903042" y="4770395"/>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6" name="Line 42"/>
          <p:cNvSpPr>
            <a:spLocks noChangeShapeType="1"/>
          </p:cNvSpPr>
          <p:nvPr/>
        </p:nvSpPr>
        <p:spPr bwMode="auto">
          <a:xfrm>
            <a:off x="1398217" y="4770395"/>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7" name="Line 43"/>
          <p:cNvSpPr>
            <a:spLocks noChangeShapeType="1"/>
          </p:cNvSpPr>
          <p:nvPr/>
        </p:nvSpPr>
        <p:spPr bwMode="auto">
          <a:xfrm flipV="1">
            <a:off x="1903042" y="4122695"/>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8" name="Rectangle 44"/>
          <p:cNvSpPr>
            <a:spLocks noChangeArrowheads="1"/>
          </p:cNvSpPr>
          <p:nvPr/>
        </p:nvSpPr>
        <p:spPr bwMode="auto">
          <a:xfrm>
            <a:off x="759502" y="415234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59" name="Rectangle 45"/>
          <p:cNvSpPr>
            <a:spLocks noChangeArrowheads="1"/>
          </p:cNvSpPr>
          <p:nvPr/>
        </p:nvSpPr>
        <p:spPr bwMode="auto">
          <a:xfrm>
            <a:off x="657814" y="5486542"/>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60" name="Rectangle 46"/>
          <p:cNvSpPr>
            <a:spLocks noChangeArrowheads="1"/>
          </p:cNvSpPr>
          <p:nvPr/>
        </p:nvSpPr>
        <p:spPr bwMode="auto">
          <a:xfrm>
            <a:off x="2488618" y="3881025"/>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61" name="Rectangle 47"/>
          <p:cNvSpPr>
            <a:spLocks noChangeArrowheads="1"/>
          </p:cNvSpPr>
          <p:nvPr/>
        </p:nvSpPr>
        <p:spPr bwMode="auto">
          <a:xfrm>
            <a:off x="2839984" y="5733922"/>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62" name="Text Box 48"/>
          <p:cNvSpPr txBox="1">
            <a:spLocks noChangeArrowheads="1"/>
          </p:cNvSpPr>
          <p:nvPr/>
        </p:nvSpPr>
        <p:spPr bwMode="auto">
          <a:xfrm>
            <a:off x="1117782" y="4323204"/>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63" name="Text Box 49"/>
          <p:cNvSpPr txBox="1">
            <a:spLocks noChangeArrowheads="1"/>
          </p:cNvSpPr>
          <p:nvPr/>
        </p:nvSpPr>
        <p:spPr bwMode="auto">
          <a:xfrm>
            <a:off x="1471242" y="4483058"/>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a:latin typeface="Arial" charset="0"/>
              </a:rPr>
              <a:t>1</a:t>
            </a:r>
          </a:p>
        </p:txBody>
      </p:sp>
      <p:sp>
        <p:nvSpPr>
          <p:cNvPr id="64" name="Text Box 50"/>
          <p:cNvSpPr txBox="1">
            <a:spLocks noChangeArrowheads="1"/>
          </p:cNvSpPr>
          <p:nvPr/>
        </p:nvSpPr>
        <p:spPr bwMode="auto">
          <a:xfrm>
            <a:off x="1974480" y="424279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65" name="Text Box 51"/>
          <p:cNvSpPr txBox="1">
            <a:spLocks noChangeArrowheads="1"/>
          </p:cNvSpPr>
          <p:nvPr/>
        </p:nvSpPr>
        <p:spPr bwMode="auto">
          <a:xfrm>
            <a:off x="1118817" y="505773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66" name="Text Box 52"/>
          <p:cNvSpPr txBox="1">
            <a:spLocks noChangeArrowheads="1"/>
          </p:cNvSpPr>
          <p:nvPr/>
        </p:nvSpPr>
        <p:spPr bwMode="auto">
          <a:xfrm>
            <a:off x="2304817" y="5064635"/>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nvGrpSpPr>
          <p:cNvPr id="8" name="Group 7"/>
          <p:cNvGrpSpPr/>
          <p:nvPr/>
        </p:nvGrpSpPr>
        <p:grpSpPr>
          <a:xfrm>
            <a:off x="3545171" y="3132621"/>
            <a:ext cx="2533536" cy="2955041"/>
            <a:chOff x="4740466" y="3134423"/>
            <a:chExt cx="2533536" cy="2955041"/>
          </a:xfrm>
        </p:grpSpPr>
        <p:cxnSp>
          <p:nvCxnSpPr>
            <p:cNvPr id="52" name="Straight Arrow Connector 51"/>
            <p:cNvCxnSpPr/>
            <p:nvPr/>
          </p:nvCxnSpPr>
          <p:spPr>
            <a:xfrm>
              <a:off x="5896463" y="3378316"/>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740466" y="3882827"/>
              <a:ext cx="2533536" cy="2206637"/>
              <a:chOff x="4740466" y="3882827"/>
              <a:chExt cx="2533536" cy="2206637"/>
            </a:xfrm>
          </p:grpSpPr>
          <p:sp>
            <p:nvSpPr>
              <p:cNvPr id="67" name="Line 39"/>
              <p:cNvSpPr>
                <a:spLocks noChangeShapeType="1"/>
              </p:cNvSpPr>
              <p:nvPr/>
            </p:nvSpPr>
            <p:spPr bwMode="auto">
              <a:xfrm>
                <a:off x="5120507" y="4396243"/>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8" name="Line 40"/>
              <p:cNvSpPr>
                <a:spLocks noChangeShapeType="1"/>
              </p:cNvSpPr>
              <p:nvPr/>
            </p:nvSpPr>
            <p:spPr bwMode="auto">
              <a:xfrm flipH="1">
                <a:off x="4977632" y="4756605"/>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9" name="Line 41"/>
              <p:cNvSpPr>
                <a:spLocks noChangeShapeType="1"/>
              </p:cNvSpPr>
              <p:nvPr/>
            </p:nvSpPr>
            <p:spPr bwMode="auto">
              <a:xfrm>
                <a:off x="5985694" y="4756605"/>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0" name="Line 42"/>
              <p:cNvSpPr>
                <a:spLocks noChangeShapeType="1"/>
              </p:cNvSpPr>
              <p:nvPr/>
            </p:nvSpPr>
            <p:spPr bwMode="auto">
              <a:xfrm>
                <a:off x="5480869" y="4756605"/>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1" name="Line 43"/>
              <p:cNvSpPr>
                <a:spLocks noChangeShapeType="1"/>
              </p:cNvSpPr>
              <p:nvPr/>
            </p:nvSpPr>
            <p:spPr bwMode="auto">
              <a:xfrm flipV="1">
                <a:off x="5985694" y="4108905"/>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2" name="Rectangle 44"/>
              <p:cNvSpPr>
                <a:spLocks noChangeArrowheads="1"/>
              </p:cNvSpPr>
              <p:nvPr/>
            </p:nvSpPr>
            <p:spPr bwMode="auto">
              <a:xfrm>
                <a:off x="4842154" y="413855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73" name="Rectangle 45"/>
              <p:cNvSpPr>
                <a:spLocks noChangeArrowheads="1"/>
              </p:cNvSpPr>
              <p:nvPr/>
            </p:nvSpPr>
            <p:spPr bwMode="auto">
              <a:xfrm>
                <a:off x="4740466" y="5472752"/>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74" name="Rectangle 46"/>
              <p:cNvSpPr>
                <a:spLocks noChangeArrowheads="1"/>
              </p:cNvSpPr>
              <p:nvPr/>
            </p:nvSpPr>
            <p:spPr bwMode="auto">
              <a:xfrm>
                <a:off x="6557466" y="3882827"/>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75" name="Rectangle 47"/>
              <p:cNvSpPr>
                <a:spLocks noChangeArrowheads="1"/>
              </p:cNvSpPr>
              <p:nvPr/>
            </p:nvSpPr>
            <p:spPr bwMode="auto">
              <a:xfrm>
                <a:off x="6922636" y="5720132"/>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76" name="Text Box 48"/>
              <p:cNvSpPr txBox="1">
                <a:spLocks noChangeArrowheads="1"/>
              </p:cNvSpPr>
              <p:nvPr/>
            </p:nvSpPr>
            <p:spPr bwMode="auto">
              <a:xfrm>
                <a:off x="5200434" y="4309414"/>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77" name="Text Box 49"/>
              <p:cNvSpPr txBox="1">
                <a:spLocks noChangeArrowheads="1"/>
              </p:cNvSpPr>
              <p:nvPr/>
            </p:nvSpPr>
            <p:spPr bwMode="auto">
              <a:xfrm>
                <a:off x="5553894" y="4469268"/>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dirty="0">
                    <a:latin typeface="Arial" charset="0"/>
                  </a:rPr>
                  <a:t>1</a:t>
                </a:r>
              </a:p>
            </p:txBody>
          </p:sp>
          <p:sp>
            <p:nvSpPr>
              <p:cNvPr id="78" name="Text Box 50"/>
              <p:cNvSpPr txBox="1">
                <a:spLocks noChangeArrowheads="1"/>
              </p:cNvSpPr>
              <p:nvPr/>
            </p:nvSpPr>
            <p:spPr bwMode="auto">
              <a:xfrm>
                <a:off x="6057132" y="422900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79" name="Text Box 51"/>
              <p:cNvSpPr txBox="1">
                <a:spLocks noChangeArrowheads="1"/>
              </p:cNvSpPr>
              <p:nvPr/>
            </p:nvSpPr>
            <p:spPr bwMode="auto">
              <a:xfrm>
                <a:off x="5201469" y="504394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80" name="Text Box 52"/>
              <p:cNvSpPr txBox="1">
                <a:spLocks noChangeArrowheads="1"/>
              </p:cNvSpPr>
              <p:nvPr/>
            </p:nvSpPr>
            <p:spPr bwMode="auto">
              <a:xfrm>
                <a:off x="6387469" y="5050845"/>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sp>
          <p:nvSpPr>
            <p:cNvPr id="6" name="TextBox 5"/>
            <p:cNvSpPr txBox="1"/>
            <p:nvPr/>
          </p:nvSpPr>
          <p:spPr>
            <a:xfrm>
              <a:off x="6057132" y="3134423"/>
              <a:ext cx="469900" cy="830997"/>
            </a:xfrm>
            <a:prstGeom prst="rect">
              <a:avLst/>
            </a:prstGeom>
            <a:noFill/>
          </p:spPr>
          <p:txBody>
            <a:bodyPr wrap="none" rtlCol="0">
              <a:spAutoFit/>
            </a:bodyPr>
            <a:lstStyle/>
            <a:p>
              <a:r>
                <a:rPr lang="en-US" sz="4800" dirty="0">
                  <a:solidFill>
                    <a:srgbClr val="FF0000"/>
                  </a:solidFill>
                </a:rPr>
                <a:t>?</a:t>
              </a:r>
            </a:p>
          </p:txBody>
        </p:sp>
      </p:grpSp>
      <p:grpSp>
        <p:nvGrpSpPr>
          <p:cNvPr id="9" name="Group 8"/>
          <p:cNvGrpSpPr/>
          <p:nvPr/>
        </p:nvGrpSpPr>
        <p:grpSpPr>
          <a:xfrm>
            <a:off x="6078707" y="3998871"/>
            <a:ext cx="3023290" cy="1511864"/>
            <a:chOff x="6040709" y="3446199"/>
            <a:chExt cx="3023290" cy="1511864"/>
          </a:xfrm>
        </p:grpSpPr>
        <p:sp>
          <p:nvSpPr>
            <p:cNvPr id="81" name="Rounded Rectangle 80"/>
            <p:cNvSpPr/>
            <p:nvPr/>
          </p:nvSpPr>
          <p:spPr>
            <a:xfrm>
              <a:off x="6365706" y="3446199"/>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17375E"/>
                  </a:solidFill>
                </a:rPr>
                <a:t>Distance-based</a:t>
              </a:r>
            </a:p>
          </p:txBody>
        </p:sp>
        <p:sp>
          <p:nvSpPr>
            <p:cNvPr id="82" name="Rounded Rectangle 81"/>
            <p:cNvSpPr/>
            <p:nvPr/>
          </p:nvSpPr>
          <p:spPr>
            <a:xfrm>
              <a:off x="6040709" y="4432169"/>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83" name="Rounded Rectangle 82"/>
            <p:cNvSpPr/>
            <p:nvPr/>
          </p:nvSpPr>
          <p:spPr>
            <a:xfrm>
              <a:off x="7000171" y="4432169"/>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84" name="Rounded Rectangle 83"/>
            <p:cNvSpPr/>
            <p:nvPr/>
          </p:nvSpPr>
          <p:spPr>
            <a:xfrm>
              <a:off x="8072616" y="4432169"/>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cxnSp>
          <p:nvCxnSpPr>
            <p:cNvPr id="85" name="Straight Connector 84"/>
            <p:cNvCxnSpPr>
              <a:stCxn id="81" idx="2"/>
              <a:endCxn id="82" idx="0"/>
            </p:cNvCxnSpPr>
            <p:nvPr/>
          </p:nvCxnSpPr>
          <p:spPr>
            <a:xfrm flipH="1">
              <a:off x="6506636" y="3881025"/>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1" idx="2"/>
              <a:endCxn id="83" idx="0"/>
            </p:cNvCxnSpPr>
            <p:nvPr/>
          </p:nvCxnSpPr>
          <p:spPr>
            <a:xfrm>
              <a:off x="7521864" y="3881025"/>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1" idx="2"/>
              <a:endCxn id="84" idx="0"/>
            </p:cNvCxnSpPr>
            <p:nvPr/>
          </p:nvCxnSpPr>
          <p:spPr>
            <a:xfrm>
              <a:off x="7521864" y="3881025"/>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3" name="TextBox 2"/>
          <p:cNvSpPr txBox="1"/>
          <p:nvPr/>
        </p:nvSpPr>
        <p:spPr>
          <a:xfrm>
            <a:off x="894980" y="6205022"/>
            <a:ext cx="1502823" cy="369332"/>
          </a:xfrm>
          <a:prstGeom prst="rect">
            <a:avLst/>
          </a:prstGeom>
          <a:noFill/>
        </p:spPr>
        <p:txBody>
          <a:bodyPr wrap="none" rtlCol="0">
            <a:spAutoFit/>
          </a:bodyPr>
          <a:lstStyle/>
          <a:p>
            <a:r>
              <a:rPr lang="en-US" dirty="0"/>
              <a:t>Perfect match</a:t>
            </a:r>
          </a:p>
        </p:txBody>
      </p:sp>
      <p:sp>
        <p:nvSpPr>
          <p:cNvPr id="4" name="TextBox 3"/>
          <p:cNvSpPr txBox="1"/>
          <p:nvPr/>
        </p:nvSpPr>
        <p:spPr>
          <a:xfrm>
            <a:off x="3690254" y="6205022"/>
            <a:ext cx="2032903" cy="369332"/>
          </a:xfrm>
          <a:prstGeom prst="rect">
            <a:avLst/>
          </a:prstGeom>
          <a:noFill/>
        </p:spPr>
        <p:txBody>
          <a:bodyPr wrap="none" rtlCol="0">
            <a:spAutoFit/>
          </a:bodyPr>
          <a:lstStyle/>
          <a:p>
            <a:r>
              <a:rPr lang="en-US" dirty="0"/>
              <a:t>No perfect matches</a:t>
            </a:r>
          </a:p>
        </p:txBody>
      </p:sp>
    </p:spTree>
    <p:extLst>
      <p:ext uri="{BB962C8B-B14F-4D97-AF65-F5344CB8AC3E}">
        <p14:creationId xmlns:p14="http://schemas.microsoft.com/office/powerpoint/2010/main" val="402079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Distance-based method – least squares</a:t>
            </a:r>
          </a:p>
        </p:txBody>
      </p:sp>
      <p:sp>
        <p:nvSpPr>
          <p:cNvPr id="3" name="Content Placeholder 2"/>
          <p:cNvSpPr>
            <a:spLocks noGrp="1"/>
          </p:cNvSpPr>
          <p:nvPr>
            <p:ph idx="1"/>
          </p:nvPr>
        </p:nvSpPr>
        <p:spPr>
          <a:xfrm>
            <a:off x="457200" y="1252628"/>
            <a:ext cx="2243346" cy="481922"/>
          </a:xfrm>
        </p:spPr>
        <p:txBody>
          <a:bodyPr/>
          <a:lstStyle/>
          <a:p>
            <a:r>
              <a:rPr lang="en-US" b="1" dirty="0">
                <a:solidFill>
                  <a:srgbClr val="17375E"/>
                </a:solidFill>
              </a:rPr>
              <a:t>least squares</a:t>
            </a:r>
          </a:p>
        </p:txBody>
      </p:sp>
      <p:graphicFrame>
        <p:nvGraphicFramePr>
          <p:cNvPr id="35" name="Table 34"/>
          <p:cNvGraphicFramePr>
            <a:graphicFrameLocks noGrp="1"/>
          </p:cNvGraphicFramePr>
          <p:nvPr>
            <p:extLst>
              <p:ext uri="{D42A27DB-BD31-4B8C-83A1-F6EECF244321}">
                <p14:modId xmlns:p14="http://schemas.microsoft.com/office/powerpoint/2010/main" val="2487739948"/>
              </p:ext>
            </p:extLst>
          </p:nvPr>
        </p:nvGraphicFramePr>
        <p:xfrm>
          <a:off x="2700546" y="131517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6" name="Content Placeholder 2"/>
          <p:cNvSpPr txBox="1">
            <a:spLocks/>
          </p:cNvSpPr>
          <p:nvPr/>
        </p:nvSpPr>
        <p:spPr>
          <a:xfrm>
            <a:off x="308758" y="3347698"/>
            <a:ext cx="5304313" cy="307223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Arial"/>
              <a:buAutoNum type="arabicParenR"/>
            </a:pPr>
            <a:r>
              <a:rPr lang="en-US" dirty="0"/>
              <a:t>Determine distance matrix for a given tree</a:t>
            </a:r>
          </a:p>
          <a:p>
            <a:pPr marL="457200" indent="-457200">
              <a:buFont typeface="Arial"/>
              <a:buAutoNum type="arabicParenR"/>
            </a:pPr>
            <a:r>
              <a:rPr lang="en-US" dirty="0"/>
              <a:t>For a given tree, determine Q values</a:t>
            </a:r>
          </a:p>
          <a:p>
            <a:pPr marL="457200" indent="-457200">
              <a:buFont typeface="Arial"/>
              <a:buAutoNum type="arabicParenR"/>
            </a:pPr>
            <a:r>
              <a:rPr lang="en-US" dirty="0"/>
              <a:t>Repeat 1 and 2 for all the possible trees</a:t>
            </a:r>
          </a:p>
          <a:p>
            <a:pPr marL="457200" indent="-457200">
              <a:buFont typeface="Arial"/>
              <a:buAutoNum type="arabicParenR"/>
            </a:pPr>
            <a:r>
              <a:rPr lang="en-US" dirty="0"/>
              <a:t>The tree with the smallest Q score is the least squares estimate of the true tree. </a:t>
            </a:r>
          </a:p>
        </p:txBody>
      </p:sp>
      <p:grpSp>
        <p:nvGrpSpPr>
          <p:cNvPr id="60" name="Group 59"/>
          <p:cNvGrpSpPr/>
          <p:nvPr/>
        </p:nvGrpSpPr>
        <p:grpSpPr>
          <a:xfrm>
            <a:off x="6548396" y="1368021"/>
            <a:ext cx="1366108" cy="1137122"/>
            <a:chOff x="3744060" y="4594285"/>
            <a:chExt cx="3159024" cy="2810819"/>
          </a:xfrm>
        </p:grpSpPr>
        <p:sp>
          <p:nvSpPr>
            <p:cNvPr id="74" name="Line 39"/>
            <p:cNvSpPr>
              <a:spLocks noChangeShapeType="1"/>
            </p:cNvSpPr>
            <p:nvPr/>
          </p:nvSpPr>
          <p:spPr bwMode="auto">
            <a:xfrm>
              <a:off x="4498923" y="5375362"/>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5" name="Line 40"/>
            <p:cNvSpPr>
              <a:spLocks noChangeShapeType="1"/>
            </p:cNvSpPr>
            <p:nvPr/>
          </p:nvSpPr>
          <p:spPr bwMode="auto">
            <a:xfrm flipH="1">
              <a:off x="4356048" y="5735724"/>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6" name="Line 41"/>
            <p:cNvSpPr>
              <a:spLocks noChangeShapeType="1"/>
            </p:cNvSpPr>
            <p:nvPr/>
          </p:nvSpPr>
          <p:spPr bwMode="auto">
            <a:xfrm>
              <a:off x="5364110" y="5735724"/>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7"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8" name="Line 43"/>
            <p:cNvSpPr>
              <a:spLocks noChangeShapeType="1"/>
            </p:cNvSpPr>
            <p:nvPr/>
          </p:nvSpPr>
          <p:spPr bwMode="auto">
            <a:xfrm flipV="1">
              <a:off x="5364110" y="5088024"/>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9" name="Rectangle 44"/>
            <p:cNvSpPr>
              <a:spLocks noChangeArrowheads="1"/>
            </p:cNvSpPr>
            <p:nvPr/>
          </p:nvSpPr>
          <p:spPr bwMode="auto">
            <a:xfrm>
              <a:off x="3744060" y="4760128"/>
              <a:ext cx="66914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80" name="Rectangle 45"/>
            <p:cNvSpPr>
              <a:spLocks noChangeArrowheads="1"/>
            </p:cNvSpPr>
            <p:nvPr/>
          </p:nvSpPr>
          <p:spPr bwMode="auto">
            <a:xfrm>
              <a:off x="3744060" y="6300429"/>
              <a:ext cx="713448"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B</a:t>
              </a:r>
            </a:p>
          </p:txBody>
        </p:sp>
        <p:sp>
          <p:nvSpPr>
            <p:cNvPr id="81"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C</a:t>
              </a:r>
            </a:p>
          </p:txBody>
        </p:sp>
        <p:sp>
          <p:nvSpPr>
            <p:cNvPr id="82"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graphicFrame>
        <p:nvGraphicFramePr>
          <p:cNvPr id="83" name="Table 82"/>
          <p:cNvGraphicFramePr>
            <a:graphicFrameLocks noGrp="1"/>
          </p:cNvGraphicFramePr>
          <p:nvPr>
            <p:extLst>
              <p:ext uri="{D42A27DB-BD31-4B8C-83A1-F6EECF244321}">
                <p14:modId xmlns:p14="http://schemas.microsoft.com/office/powerpoint/2010/main" val="2205544250"/>
              </p:ext>
            </p:extLst>
          </p:nvPr>
        </p:nvGraphicFramePr>
        <p:xfrm>
          <a:off x="6261281" y="2523250"/>
          <a:ext cx="1993368" cy="1341120"/>
        </p:xfrm>
        <a:graphic>
          <a:graphicData uri="http://schemas.openxmlformats.org/drawingml/2006/table">
            <a:tbl>
              <a:tblPr firstRow="1" bandRow="1">
                <a:tableStyleId>{2D5ABB26-0587-4C30-8999-92F81FD0307C}</a:tableStyleId>
              </a:tblPr>
              <a:tblGrid>
                <a:gridCol w="498342">
                  <a:extLst>
                    <a:ext uri="{9D8B030D-6E8A-4147-A177-3AD203B41FA5}">
                      <a16:colId xmlns:a16="http://schemas.microsoft.com/office/drawing/2014/main" val="20000"/>
                    </a:ext>
                  </a:extLst>
                </a:gridCol>
                <a:gridCol w="498342">
                  <a:extLst>
                    <a:ext uri="{9D8B030D-6E8A-4147-A177-3AD203B41FA5}">
                      <a16:colId xmlns:a16="http://schemas.microsoft.com/office/drawing/2014/main" val="20001"/>
                    </a:ext>
                  </a:extLst>
                </a:gridCol>
                <a:gridCol w="498342">
                  <a:extLst>
                    <a:ext uri="{9D8B030D-6E8A-4147-A177-3AD203B41FA5}">
                      <a16:colId xmlns:a16="http://schemas.microsoft.com/office/drawing/2014/main" val="20002"/>
                    </a:ext>
                  </a:extLst>
                </a:gridCol>
                <a:gridCol w="498342">
                  <a:extLst>
                    <a:ext uri="{9D8B030D-6E8A-4147-A177-3AD203B41FA5}">
                      <a16:colId xmlns:a16="http://schemas.microsoft.com/office/drawing/2014/main" val="20003"/>
                    </a:ext>
                  </a:extLst>
                </a:gridCol>
              </a:tblGrid>
              <a:tr h="316245">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6245">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AB</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AC</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6245">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BC</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BD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6245">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CD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84" name="Picture 8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984" y="4120569"/>
            <a:ext cx="2358704" cy="728424"/>
          </a:xfrm>
          <a:prstGeom prst="rect">
            <a:avLst/>
          </a:prstGeom>
        </p:spPr>
      </p:pic>
      <p:sp>
        <p:nvSpPr>
          <p:cNvPr id="6" name="Oval 5"/>
          <p:cNvSpPr/>
          <p:nvPr/>
        </p:nvSpPr>
        <p:spPr>
          <a:xfrm>
            <a:off x="5729581" y="1359763"/>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1</a:t>
            </a:r>
          </a:p>
        </p:txBody>
      </p:sp>
      <p:sp>
        <p:nvSpPr>
          <p:cNvPr id="85" name="Oval 84"/>
          <p:cNvSpPr/>
          <p:nvPr/>
        </p:nvSpPr>
        <p:spPr>
          <a:xfrm>
            <a:off x="5729581" y="4120569"/>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2</a:t>
            </a:r>
          </a:p>
        </p:txBody>
      </p:sp>
      <p:sp>
        <p:nvSpPr>
          <p:cNvPr id="86" name="Oval 85"/>
          <p:cNvSpPr/>
          <p:nvPr/>
        </p:nvSpPr>
        <p:spPr>
          <a:xfrm>
            <a:off x="5729581" y="5056657"/>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3</a:t>
            </a:r>
          </a:p>
        </p:txBody>
      </p:sp>
      <p:sp>
        <p:nvSpPr>
          <p:cNvPr id="16" name="TextBox 15"/>
          <p:cNvSpPr txBox="1"/>
          <p:nvPr/>
        </p:nvSpPr>
        <p:spPr>
          <a:xfrm>
            <a:off x="6211984" y="5113953"/>
            <a:ext cx="1787093" cy="461665"/>
          </a:xfrm>
          <a:prstGeom prst="rect">
            <a:avLst/>
          </a:prstGeom>
          <a:noFill/>
        </p:spPr>
        <p:txBody>
          <a:bodyPr wrap="none" rtlCol="0">
            <a:spAutoFit/>
          </a:bodyPr>
          <a:lstStyle/>
          <a:p>
            <a:r>
              <a:rPr lang="en-US" sz="2400" i="1" dirty="0"/>
              <a:t>Q</a:t>
            </a:r>
            <a:r>
              <a:rPr lang="en-US" sz="2400" baseline="-25000" dirty="0"/>
              <a:t>1</a:t>
            </a:r>
            <a:r>
              <a:rPr lang="en-US" sz="2400" dirty="0"/>
              <a:t>, </a:t>
            </a:r>
            <a:r>
              <a:rPr lang="en-US" sz="2400" i="1" dirty="0"/>
              <a:t>Q</a:t>
            </a:r>
            <a:r>
              <a:rPr lang="en-US" sz="2400" baseline="-25000" dirty="0"/>
              <a:t>2</a:t>
            </a:r>
            <a:r>
              <a:rPr lang="en-US" sz="2400" dirty="0"/>
              <a:t>, </a:t>
            </a:r>
            <a:r>
              <a:rPr lang="en-US" sz="2400" i="1" dirty="0"/>
              <a:t>Q</a:t>
            </a:r>
            <a:r>
              <a:rPr lang="en-US" sz="2400" baseline="-25000" dirty="0"/>
              <a:t>3</a:t>
            </a:r>
            <a:r>
              <a:rPr lang="en-US" sz="2400" dirty="0"/>
              <a:t>, …</a:t>
            </a:r>
          </a:p>
        </p:txBody>
      </p:sp>
      <p:sp>
        <p:nvSpPr>
          <p:cNvPr id="87" name="Oval 86"/>
          <p:cNvSpPr/>
          <p:nvPr/>
        </p:nvSpPr>
        <p:spPr>
          <a:xfrm>
            <a:off x="5729581" y="5825914"/>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4</a:t>
            </a:r>
          </a:p>
        </p:txBody>
      </p:sp>
      <p:sp>
        <p:nvSpPr>
          <p:cNvPr id="17" name="TextBox 16"/>
          <p:cNvSpPr txBox="1"/>
          <p:nvPr/>
        </p:nvSpPr>
        <p:spPr>
          <a:xfrm>
            <a:off x="6211984" y="5802566"/>
            <a:ext cx="2815904" cy="369332"/>
          </a:xfrm>
          <a:prstGeom prst="rect">
            <a:avLst/>
          </a:prstGeom>
          <a:noFill/>
        </p:spPr>
        <p:txBody>
          <a:bodyPr wrap="square" rtlCol="0">
            <a:spAutoFit/>
          </a:bodyPr>
          <a:lstStyle/>
          <a:p>
            <a:r>
              <a:rPr lang="en-US" dirty="0"/>
              <a:t>The tree with the smallest </a:t>
            </a:r>
            <a:r>
              <a:rPr lang="en-US" i="1" dirty="0"/>
              <a:t>Q</a:t>
            </a:r>
          </a:p>
        </p:txBody>
      </p:sp>
    </p:spTree>
    <p:extLst>
      <p:ext uri="{BB962C8B-B14F-4D97-AF65-F5344CB8AC3E}">
        <p14:creationId xmlns:p14="http://schemas.microsoft.com/office/powerpoint/2010/main" val="128709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least squares example</a:t>
            </a:r>
          </a:p>
        </p:txBody>
      </p:sp>
      <p:pic>
        <p:nvPicPr>
          <p:cNvPr id="4" name="Picture 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519" y="5569173"/>
            <a:ext cx="3146214" cy="971626"/>
          </a:xfrm>
          <a:prstGeom prst="rect">
            <a:avLst/>
          </a:prstGeom>
        </p:spPr>
      </p:pic>
      <p:graphicFrame>
        <p:nvGraphicFramePr>
          <p:cNvPr id="35" name="Table 34"/>
          <p:cNvGraphicFramePr>
            <a:graphicFrameLocks noGrp="1"/>
          </p:cNvGraphicFramePr>
          <p:nvPr>
            <p:extLst>
              <p:ext uri="{D42A27DB-BD31-4B8C-83A1-F6EECF244321}">
                <p14:modId xmlns:p14="http://schemas.microsoft.com/office/powerpoint/2010/main" val="2047842889"/>
              </p:ext>
            </p:extLst>
          </p:nvPr>
        </p:nvGraphicFramePr>
        <p:xfrm>
          <a:off x="582807" y="3439603"/>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TextBox 36"/>
          <p:cNvSpPr txBox="1"/>
          <p:nvPr/>
        </p:nvSpPr>
        <p:spPr>
          <a:xfrm>
            <a:off x="631654" y="3055194"/>
            <a:ext cx="416563" cy="369332"/>
          </a:xfrm>
          <a:prstGeom prst="rect">
            <a:avLst/>
          </a:prstGeom>
          <a:noFill/>
        </p:spPr>
        <p:txBody>
          <a:bodyPr wrap="none" rtlCol="0">
            <a:spAutoFit/>
          </a:bodyPr>
          <a:lstStyle/>
          <a:p>
            <a:r>
              <a:rPr lang="en-US" i="1" dirty="0" err="1"/>
              <a:t>d</a:t>
            </a:r>
            <a:r>
              <a:rPr lang="en-US" i="1" baseline="-25000" dirty="0" err="1"/>
              <a:t>ij</a:t>
            </a:r>
            <a:endParaRPr lang="en-US" i="1" baseline="-25000" dirty="0"/>
          </a:p>
        </p:txBody>
      </p:sp>
      <p:grpSp>
        <p:nvGrpSpPr>
          <p:cNvPr id="41" name="Group 40"/>
          <p:cNvGrpSpPr/>
          <p:nvPr/>
        </p:nvGrpSpPr>
        <p:grpSpPr>
          <a:xfrm>
            <a:off x="3592305" y="2882611"/>
            <a:ext cx="2533536" cy="2206637"/>
            <a:chOff x="4740466" y="3882827"/>
            <a:chExt cx="2533536" cy="2206637"/>
          </a:xfrm>
        </p:grpSpPr>
        <p:sp>
          <p:nvSpPr>
            <p:cNvPr id="43" name="Line 39"/>
            <p:cNvSpPr>
              <a:spLocks noChangeShapeType="1"/>
            </p:cNvSpPr>
            <p:nvPr/>
          </p:nvSpPr>
          <p:spPr bwMode="auto">
            <a:xfrm>
              <a:off x="5120507" y="4396243"/>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4" name="Line 40"/>
            <p:cNvSpPr>
              <a:spLocks noChangeShapeType="1"/>
            </p:cNvSpPr>
            <p:nvPr/>
          </p:nvSpPr>
          <p:spPr bwMode="auto">
            <a:xfrm flipH="1">
              <a:off x="4977631" y="4756605"/>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41"/>
            <p:cNvSpPr>
              <a:spLocks noChangeShapeType="1"/>
            </p:cNvSpPr>
            <p:nvPr/>
          </p:nvSpPr>
          <p:spPr bwMode="auto">
            <a:xfrm>
              <a:off x="5985695" y="4756606"/>
              <a:ext cx="936942" cy="103091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6" name="Line 42"/>
            <p:cNvSpPr>
              <a:spLocks noChangeShapeType="1"/>
            </p:cNvSpPr>
            <p:nvPr/>
          </p:nvSpPr>
          <p:spPr bwMode="auto">
            <a:xfrm>
              <a:off x="5480869" y="4756605"/>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7" name="Line 43"/>
            <p:cNvSpPr>
              <a:spLocks noChangeShapeType="1"/>
            </p:cNvSpPr>
            <p:nvPr/>
          </p:nvSpPr>
          <p:spPr bwMode="auto">
            <a:xfrm flipV="1">
              <a:off x="5985694" y="4108905"/>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8" name="Rectangle 44"/>
            <p:cNvSpPr>
              <a:spLocks noChangeArrowheads="1"/>
            </p:cNvSpPr>
            <p:nvPr/>
          </p:nvSpPr>
          <p:spPr bwMode="auto">
            <a:xfrm>
              <a:off x="4842154" y="413855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49" name="Rectangle 45"/>
            <p:cNvSpPr>
              <a:spLocks noChangeArrowheads="1"/>
            </p:cNvSpPr>
            <p:nvPr/>
          </p:nvSpPr>
          <p:spPr bwMode="auto">
            <a:xfrm>
              <a:off x="4740466" y="5472752"/>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50" name="Rectangle 46"/>
            <p:cNvSpPr>
              <a:spLocks noChangeArrowheads="1"/>
            </p:cNvSpPr>
            <p:nvPr/>
          </p:nvSpPr>
          <p:spPr bwMode="auto">
            <a:xfrm>
              <a:off x="6557466" y="3882827"/>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51" name="Rectangle 47"/>
            <p:cNvSpPr>
              <a:spLocks noChangeArrowheads="1"/>
            </p:cNvSpPr>
            <p:nvPr/>
          </p:nvSpPr>
          <p:spPr bwMode="auto">
            <a:xfrm>
              <a:off x="6922636" y="5720132"/>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52" name="Text Box 48"/>
            <p:cNvSpPr txBox="1">
              <a:spLocks noChangeArrowheads="1"/>
            </p:cNvSpPr>
            <p:nvPr/>
          </p:nvSpPr>
          <p:spPr bwMode="auto">
            <a:xfrm>
              <a:off x="5200434" y="4309414"/>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53" name="Text Box 49"/>
            <p:cNvSpPr txBox="1">
              <a:spLocks noChangeArrowheads="1"/>
            </p:cNvSpPr>
            <p:nvPr/>
          </p:nvSpPr>
          <p:spPr bwMode="auto">
            <a:xfrm>
              <a:off x="5553894" y="4469268"/>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dirty="0">
                  <a:latin typeface="Arial" charset="0"/>
                </a:rPr>
                <a:t>1</a:t>
              </a:r>
            </a:p>
          </p:txBody>
        </p:sp>
        <p:sp>
          <p:nvSpPr>
            <p:cNvPr id="54" name="Text Box 50"/>
            <p:cNvSpPr txBox="1">
              <a:spLocks noChangeArrowheads="1"/>
            </p:cNvSpPr>
            <p:nvPr/>
          </p:nvSpPr>
          <p:spPr bwMode="auto">
            <a:xfrm>
              <a:off x="6057132" y="422900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5" name="Text Box 51"/>
            <p:cNvSpPr txBox="1">
              <a:spLocks noChangeArrowheads="1"/>
            </p:cNvSpPr>
            <p:nvPr/>
          </p:nvSpPr>
          <p:spPr bwMode="auto">
            <a:xfrm>
              <a:off x="5201469" y="504394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6" name="Text Box 52"/>
            <p:cNvSpPr txBox="1">
              <a:spLocks noChangeArrowheads="1"/>
            </p:cNvSpPr>
            <p:nvPr/>
          </p:nvSpPr>
          <p:spPr bwMode="auto">
            <a:xfrm>
              <a:off x="6387469" y="5050845"/>
              <a:ext cx="281607" cy="309958"/>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3</a:t>
              </a:r>
            </a:p>
          </p:txBody>
        </p:sp>
      </p:grpSp>
      <p:graphicFrame>
        <p:nvGraphicFramePr>
          <p:cNvPr id="57" name="Table 56"/>
          <p:cNvGraphicFramePr>
            <a:graphicFrameLocks noGrp="1"/>
          </p:cNvGraphicFramePr>
          <p:nvPr>
            <p:extLst>
              <p:ext uri="{D42A27DB-BD31-4B8C-83A1-F6EECF244321}">
                <p14:modId xmlns:p14="http://schemas.microsoft.com/office/powerpoint/2010/main" val="4133722121"/>
              </p:ext>
            </p:extLst>
          </p:nvPr>
        </p:nvGraphicFramePr>
        <p:xfrm>
          <a:off x="6331694" y="3439603"/>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8" name="TextBox 57"/>
          <p:cNvSpPr txBox="1"/>
          <p:nvPr/>
        </p:nvSpPr>
        <p:spPr>
          <a:xfrm>
            <a:off x="6300411" y="3012549"/>
            <a:ext cx="893062" cy="369332"/>
          </a:xfrm>
          <a:prstGeom prst="rect">
            <a:avLst/>
          </a:prstGeom>
          <a:noFill/>
        </p:spPr>
        <p:txBody>
          <a:bodyPr wrap="none" rtlCol="0">
            <a:spAutoFit/>
          </a:bodyPr>
          <a:lstStyle/>
          <a:p>
            <a:r>
              <a:rPr lang="en-US" i="1" dirty="0" err="1"/>
              <a:t>d</a:t>
            </a:r>
            <a:r>
              <a:rPr lang="en-US" i="1" baseline="-25000" dirty="0" err="1"/>
              <a:t>ij</a:t>
            </a:r>
            <a:r>
              <a:rPr lang="en-US" i="1" dirty="0"/>
              <a:t>(hat)</a:t>
            </a:r>
          </a:p>
        </p:txBody>
      </p:sp>
      <p:sp>
        <p:nvSpPr>
          <p:cNvPr id="25" name="Content Placeholder 2"/>
          <p:cNvSpPr txBox="1">
            <a:spLocks/>
          </p:cNvSpPr>
          <p:nvPr/>
        </p:nvSpPr>
        <p:spPr>
          <a:xfrm>
            <a:off x="548839" y="1252612"/>
            <a:ext cx="7845252" cy="1454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1) A tree is proposed and </a:t>
            </a:r>
            <a:r>
              <a:rPr lang="en-US" sz="2800" b="1" i="1" dirty="0"/>
              <a:t>a new distance matrix</a:t>
            </a:r>
            <a:r>
              <a:rPr lang="en-US" sz="2800" dirty="0"/>
              <a:t> is determined based on the tree</a:t>
            </a:r>
          </a:p>
          <a:p>
            <a:pPr marL="0" indent="0">
              <a:buFont typeface="Arial"/>
              <a:buNone/>
            </a:pPr>
            <a:r>
              <a:rPr lang="en-US" sz="2800" dirty="0"/>
              <a:t>2) Determine Q values for the new tree</a:t>
            </a:r>
          </a:p>
        </p:txBody>
      </p:sp>
      <p:sp>
        <p:nvSpPr>
          <p:cNvPr id="5" name="TextBox 4"/>
          <p:cNvSpPr txBox="1"/>
          <p:nvPr/>
        </p:nvSpPr>
        <p:spPr>
          <a:xfrm>
            <a:off x="4712121" y="5615652"/>
            <a:ext cx="3835564" cy="830997"/>
          </a:xfrm>
          <a:prstGeom prst="rect">
            <a:avLst/>
          </a:prstGeom>
          <a:noFill/>
        </p:spPr>
        <p:txBody>
          <a:bodyPr wrap="square" rtlCol="0">
            <a:spAutoFit/>
          </a:bodyPr>
          <a:lstStyle/>
          <a:p>
            <a:r>
              <a:rPr lang="en-US" sz="2400" dirty="0"/>
              <a:t>(3-3)</a:t>
            </a:r>
            <a:r>
              <a:rPr lang="en-US" sz="2400" baseline="30000" dirty="0"/>
              <a:t>2 </a:t>
            </a:r>
            <a:r>
              <a:rPr lang="en-US" sz="2400" dirty="0"/>
              <a:t>+ (4-4)</a:t>
            </a:r>
            <a:r>
              <a:rPr lang="en-US" sz="2400" baseline="30000" dirty="0"/>
              <a:t>2 </a:t>
            </a:r>
            <a:r>
              <a:rPr lang="en-US" sz="2400" dirty="0"/>
              <a:t>+ (5-7)</a:t>
            </a:r>
            <a:r>
              <a:rPr lang="en-US" sz="2400" baseline="30000" dirty="0"/>
              <a:t>2 </a:t>
            </a:r>
            <a:r>
              <a:rPr lang="en-US" sz="2400" dirty="0"/>
              <a:t>+</a:t>
            </a:r>
            <a:endParaRPr lang="en-US" sz="2400" baseline="30000" dirty="0"/>
          </a:p>
          <a:p>
            <a:r>
              <a:rPr lang="en-US" sz="2400" dirty="0"/>
              <a:t>(5-4)</a:t>
            </a:r>
            <a:r>
              <a:rPr lang="en-US" sz="2400" baseline="30000" dirty="0"/>
              <a:t>2 </a:t>
            </a:r>
            <a:r>
              <a:rPr lang="en-US" sz="2400" dirty="0"/>
              <a:t>+ (6-7)</a:t>
            </a:r>
            <a:r>
              <a:rPr lang="en-US" sz="2400" baseline="30000" dirty="0"/>
              <a:t>2  </a:t>
            </a:r>
            <a:r>
              <a:rPr lang="en-US" sz="2400" dirty="0"/>
              <a:t>+ (5-6)</a:t>
            </a:r>
            <a:r>
              <a:rPr lang="en-US" sz="2400" baseline="30000" dirty="0"/>
              <a:t>2  </a:t>
            </a:r>
            <a:r>
              <a:rPr lang="en-US" sz="2400" dirty="0"/>
              <a:t>= 7</a:t>
            </a:r>
          </a:p>
        </p:txBody>
      </p:sp>
    </p:spTree>
    <p:extLst>
      <p:ext uri="{BB962C8B-B14F-4D97-AF65-F5344CB8AC3E}">
        <p14:creationId xmlns:p14="http://schemas.microsoft.com/office/powerpoint/2010/main" val="50657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least squares example (cont.)</a:t>
            </a:r>
          </a:p>
        </p:txBody>
      </p:sp>
      <p:sp>
        <p:nvSpPr>
          <p:cNvPr id="3" name="Content Placeholder 2"/>
          <p:cNvSpPr>
            <a:spLocks noGrp="1"/>
          </p:cNvSpPr>
          <p:nvPr>
            <p:ph idx="1"/>
          </p:nvPr>
        </p:nvSpPr>
        <p:spPr>
          <a:xfrm>
            <a:off x="457200" y="3318934"/>
            <a:ext cx="2243346" cy="481922"/>
          </a:xfrm>
        </p:spPr>
        <p:txBody>
          <a:bodyPr/>
          <a:lstStyle/>
          <a:p>
            <a:r>
              <a:rPr lang="en-US" b="1" dirty="0">
                <a:solidFill>
                  <a:srgbClr val="17375E"/>
                </a:solidFill>
              </a:rPr>
              <a:t>least squares</a:t>
            </a:r>
          </a:p>
        </p:txBody>
      </p:sp>
      <p:pic>
        <p:nvPicPr>
          <p:cNvPr id="4" name="Picture 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903" y="5262515"/>
            <a:ext cx="2358704" cy="728424"/>
          </a:xfrm>
          <a:prstGeom prst="rect">
            <a:avLst/>
          </a:prstGeom>
        </p:spPr>
      </p:pic>
      <p:grpSp>
        <p:nvGrpSpPr>
          <p:cNvPr id="38" name="Group 37"/>
          <p:cNvGrpSpPr/>
          <p:nvPr/>
        </p:nvGrpSpPr>
        <p:grpSpPr>
          <a:xfrm>
            <a:off x="2926753" y="3567409"/>
            <a:ext cx="3609271" cy="1428888"/>
            <a:chOff x="3928699" y="1779194"/>
            <a:chExt cx="3609271" cy="1428888"/>
          </a:xfrm>
        </p:grpSpPr>
        <p:grpSp>
          <p:nvGrpSpPr>
            <p:cNvPr id="21" name="Group 20"/>
            <p:cNvGrpSpPr/>
            <p:nvPr/>
          </p:nvGrpSpPr>
          <p:grpSpPr>
            <a:xfrm>
              <a:off x="3928699" y="1779194"/>
              <a:ext cx="1366108" cy="1137122"/>
              <a:chOff x="3744060" y="4594285"/>
              <a:chExt cx="3159024" cy="2810819"/>
            </a:xfrm>
          </p:grpSpPr>
          <p:sp>
            <p:nvSpPr>
              <p:cNvPr id="7" name="Line 39"/>
              <p:cNvSpPr>
                <a:spLocks noChangeShapeType="1"/>
              </p:cNvSpPr>
              <p:nvPr/>
            </p:nvSpPr>
            <p:spPr bwMode="auto">
              <a:xfrm>
                <a:off x="4498923" y="5375362"/>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8" name="Line 40"/>
              <p:cNvSpPr>
                <a:spLocks noChangeShapeType="1"/>
              </p:cNvSpPr>
              <p:nvPr/>
            </p:nvSpPr>
            <p:spPr bwMode="auto">
              <a:xfrm flipH="1">
                <a:off x="4356048" y="5735724"/>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 name="Line 41"/>
              <p:cNvSpPr>
                <a:spLocks noChangeShapeType="1"/>
              </p:cNvSpPr>
              <p:nvPr/>
            </p:nvSpPr>
            <p:spPr bwMode="auto">
              <a:xfrm>
                <a:off x="5364110" y="5735724"/>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43"/>
              <p:cNvSpPr>
                <a:spLocks noChangeShapeType="1"/>
              </p:cNvSpPr>
              <p:nvPr/>
            </p:nvSpPr>
            <p:spPr bwMode="auto">
              <a:xfrm flipV="1">
                <a:off x="5364110" y="5088024"/>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2" name="Rectangle 44"/>
              <p:cNvSpPr>
                <a:spLocks noChangeArrowheads="1"/>
              </p:cNvSpPr>
              <p:nvPr/>
            </p:nvSpPr>
            <p:spPr bwMode="auto">
              <a:xfrm>
                <a:off x="3744060" y="4760128"/>
                <a:ext cx="66914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13" name="Rectangle 45"/>
              <p:cNvSpPr>
                <a:spLocks noChangeArrowheads="1"/>
              </p:cNvSpPr>
              <p:nvPr/>
            </p:nvSpPr>
            <p:spPr bwMode="auto">
              <a:xfrm>
                <a:off x="3744060" y="6300429"/>
                <a:ext cx="713448"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B</a:t>
                </a:r>
              </a:p>
            </p:txBody>
          </p:sp>
          <p:sp>
            <p:nvSpPr>
              <p:cNvPr id="14"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C</a:t>
                </a:r>
              </a:p>
            </p:txBody>
          </p:sp>
          <p:sp>
            <p:nvSpPr>
              <p:cNvPr id="15"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grpSp>
          <p:nvGrpSpPr>
            <p:cNvPr id="22" name="Group 21"/>
            <p:cNvGrpSpPr/>
            <p:nvPr/>
          </p:nvGrpSpPr>
          <p:grpSpPr>
            <a:xfrm>
              <a:off x="5514201" y="1779194"/>
              <a:ext cx="1448488" cy="1151574"/>
              <a:chOff x="3553561" y="4594285"/>
              <a:chExt cx="3349523" cy="2846542"/>
            </a:xfrm>
          </p:grpSpPr>
          <p:sp>
            <p:nvSpPr>
              <p:cNvPr id="23" name="Line 39"/>
              <p:cNvSpPr>
                <a:spLocks noChangeShapeType="1"/>
              </p:cNvSpPr>
              <p:nvPr/>
            </p:nvSpPr>
            <p:spPr bwMode="auto">
              <a:xfrm>
                <a:off x="4220938" y="5375362"/>
                <a:ext cx="638348" cy="36036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40"/>
              <p:cNvSpPr>
                <a:spLocks noChangeShapeType="1"/>
              </p:cNvSpPr>
              <p:nvPr/>
            </p:nvSpPr>
            <p:spPr bwMode="auto">
              <a:xfrm flipH="1">
                <a:off x="4220938" y="5735723"/>
                <a:ext cx="638343" cy="94697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5" name="Line 41"/>
              <p:cNvSpPr>
                <a:spLocks noChangeShapeType="1"/>
              </p:cNvSpPr>
              <p:nvPr/>
            </p:nvSpPr>
            <p:spPr bwMode="auto">
              <a:xfrm>
                <a:off x="5364111" y="5735723"/>
                <a:ext cx="825423" cy="94697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43"/>
              <p:cNvSpPr>
                <a:spLocks noChangeShapeType="1"/>
              </p:cNvSpPr>
              <p:nvPr/>
            </p:nvSpPr>
            <p:spPr bwMode="auto">
              <a:xfrm flipV="1">
                <a:off x="5364113" y="5375359"/>
                <a:ext cx="380783"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8" name="Rectangle 44"/>
              <p:cNvSpPr>
                <a:spLocks noChangeArrowheads="1"/>
              </p:cNvSpPr>
              <p:nvPr/>
            </p:nvSpPr>
            <p:spPr bwMode="auto">
              <a:xfrm>
                <a:off x="3553561" y="4675281"/>
                <a:ext cx="66914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29" name="Rectangle 45"/>
              <p:cNvSpPr>
                <a:spLocks noChangeArrowheads="1"/>
              </p:cNvSpPr>
              <p:nvPr/>
            </p:nvSpPr>
            <p:spPr bwMode="auto">
              <a:xfrm>
                <a:off x="3642600" y="6527886"/>
                <a:ext cx="713448"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C</a:t>
                </a:r>
              </a:p>
            </p:txBody>
          </p:sp>
          <p:sp>
            <p:nvSpPr>
              <p:cNvPr id="30"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B</a:t>
                </a:r>
              </a:p>
            </p:txBody>
          </p:sp>
          <p:sp>
            <p:nvSpPr>
              <p:cNvPr id="31"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sp>
          <p:nvSpPr>
            <p:cNvPr id="32" name="TextBox 31"/>
            <p:cNvSpPr txBox="1"/>
            <p:nvPr/>
          </p:nvSpPr>
          <p:spPr>
            <a:xfrm>
              <a:off x="7081370" y="1886916"/>
              <a:ext cx="456600" cy="523220"/>
            </a:xfrm>
            <a:prstGeom prst="rect">
              <a:avLst/>
            </a:prstGeom>
            <a:noFill/>
          </p:spPr>
          <p:txBody>
            <a:bodyPr wrap="none" rtlCol="0" anchor="ctr">
              <a:spAutoFit/>
            </a:bodyPr>
            <a:lstStyle/>
            <a:p>
              <a:r>
                <a:rPr lang="en-US" sz="2800" dirty="0"/>
                <a:t>...</a:t>
              </a:r>
            </a:p>
          </p:txBody>
        </p:sp>
        <p:sp>
          <p:nvSpPr>
            <p:cNvPr id="33" name="TextBox 32"/>
            <p:cNvSpPr txBox="1"/>
            <p:nvPr/>
          </p:nvSpPr>
          <p:spPr>
            <a:xfrm>
              <a:off x="4237227" y="2838750"/>
              <a:ext cx="741346" cy="369332"/>
            </a:xfrm>
            <a:prstGeom prst="rect">
              <a:avLst/>
            </a:prstGeom>
            <a:noFill/>
          </p:spPr>
          <p:txBody>
            <a:bodyPr wrap="none" rtlCol="0">
              <a:spAutoFit/>
            </a:bodyPr>
            <a:lstStyle/>
            <a:p>
              <a:r>
                <a:rPr lang="en-US" dirty="0"/>
                <a:t>tree 1</a:t>
              </a:r>
            </a:p>
          </p:txBody>
        </p:sp>
        <p:sp>
          <p:nvSpPr>
            <p:cNvPr id="34" name="TextBox 33"/>
            <p:cNvSpPr txBox="1"/>
            <p:nvPr/>
          </p:nvSpPr>
          <p:spPr>
            <a:xfrm>
              <a:off x="5889483" y="2820031"/>
              <a:ext cx="741346" cy="369332"/>
            </a:xfrm>
            <a:prstGeom prst="rect">
              <a:avLst/>
            </a:prstGeom>
            <a:noFill/>
          </p:spPr>
          <p:txBody>
            <a:bodyPr wrap="none" rtlCol="0">
              <a:spAutoFit/>
            </a:bodyPr>
            <a:lstStyle/>
            <a:p>
              <a:r>
                <a:rPr lang="en-US" dirty="0"/>
                <a:t>tree 2</a:t>
              </a:r>
            </a:p>
          </p:txBody>
        </p:sp>
      </p:grpSp>
      <p:graphicFrame>
        <p:nvGraphicFramePr>
          <p:cNvPr id="35" name="Table 34"/>
          <p:cNvGraphicFramePr>
            <a:graphicFrameLocks noGrp="1"/>
          </p:cNvGraphicFramePr>
          <p:nvPr>
            <p:extLst>
              <p:ext uri="{D42A27DB-BD31-4B8C-83A1-F6EECF244321}">
                <p14:modId xmlns:p14="http://schemas.microsoft.com/office/powerpoint/2010/main" val="1847618523"/>
              </p:ext>
            </p:extLst>
          </p:nvPr>
        </p:nvGraphicFramePr>
        <p:xfrm>
          <a:off x="248978" y="4130076"/>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TextBox 36"/>
          <p:cNvSpPr txBox="1"/>
          <p:nvPr/>
        </p:nvSpPr>
        <p:spPr>
          <a:xfrm>
            <a:off x="297825" y="3745667"/>
            <a:ext cx="416563" cy="369332"/>
          </a:xfrm>
          <a:prstGeom prst="rect">
            <a:avLst/>
          </a:prstGeom>
          <a:noFill/>
        </p:spPr>
        <p:txBody>
          <a:bodyPr wrap="none" rtlCol="0">
            <a:spAutoFit/>
          </a:bodyPr>
          <a:lstStyle/>
          <a:p>
            <a:r>
              <a:rPr lang="en-US" i="1" dirty="0" err="1"/>
              <a:t>d</a:t>
            </a:r>
            <a:r>
              <a:rPr lang="en-US" i="1" baseline="-25000" dirty="0" err="1"/>
              <a:t>ij</a:t>
            </a:r>
            <a:endParaRPr lang="en-US" i="1" baseline="-25000" dirty="0"/>
          </a:p>
        </p:txBody>
      </p:sp>
      <p:sp>
        <p:nvSpPr>
          <p:cNvPr id="39" name="Content Placeholder 2"/>
          <p:cNvSpPr txBox="1">
            <a:spLocks/>
          </p:cNvSpPr>
          <p:nvPr/>
        </p:nvSpPr>
        <p:spPr>
          <a:xfrm>
            <a:off x="297825" y="1382072"/>
            <a:ext cx="8548914" cy="14621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3) Repeat 1 and 2 for all the proposed trees</a:t>
            </a:r>
          </a:p>
          <a:p>
            <a:pPr marL="0" indent="0">
              <a:buFont typeface="Arial"/>
              <a:buNone/>
            </a:pPr>
            <a:r>
              <a:rPr lang="en-US" sz="2800" dirty="0"/>
              <a:t>4) The tree with the smallest Q score is the least squares estimate of the true tree.</a:t>
            </a:r>
          </a:p>
        </p:txBody>
      </p:sp>
      <p:graphicFrame>
        <p:nvGraphicFramePr>
          <p:cNvPr id="40" name="Table 39"/>
          <p:cNvGraphicFramePr>
            <a:graphicFrameLocks noGrp="1"/>
          </p:cNvGraphicFramePr>
          <p:nvPr>
            <p:extLst>
              <p:ext uri="{D42A27DB-BD31-4B8C-83A1-F6EECF244321}">
                <p14:modId xmlns:p14="http://schemas.microsoft.com/office/powerpoint/2010/main" val="643521016"/>
              </p:ext>
            </p:extLst>
          </p:nvPr>
        </p:nvGraphicFramePr>
        <p:xfrm>
          <a:off x="6871423" y="4868338"/>
          <a:ext cx="1692036" cy="1341120"/>
        </p:xfrm>
        <a:graphic>
          <a:graphicData uri="http://schemas.openxmlformats.org/drawingml/2006/table">
            <a:tbl>
              <a:tblPr firstRow="1" bandRow="1">
                <a:tableStyleId>{2D5ABB26-0587-4C30-8999-92F81FD0307C}</a:tableStyleId>
              </a:tblPr>
              <a:tblGrid>
                <a:gridCol w="423009">
                  <a:extLst>
                    <a:ext uri="{9D8B030D-6E8A-4147-A177-3AD203B41FA5}">
                      <a16:colId xmlns:a16="http://schemas.microsoft.com/office/drawing/2014/main" val="20000"/>
                    </a:ext>
                  </a:extLst>
                </a:gridCol>
                <a:gridCol w="423009">
                  <a:extLst>
                    <a:ext uri="{9D8B030D-6E8A-4147-A177-3AD203B41FA5}">
                      <a16:colId xmlns:a16="http://schemas.microsoft.com/office/drawing/2014/main" val="20001"/>
                    </a:ext>
                  </a:extLst>
                </a:gridCol>
                <a:gridCol w="423009">
                  <a:extLst>
                    <a:ext uri="{9D8B030D-6E8A-4147-A177-3AD203B41FA5}">
                      <a16:colId xmlns:a16="http://schemas.microsoft.com/office/drawing/2014/main" val="20002"/>
                    </a:ext>
                  </a:extLst>
                </a:gridCol>
                <a:gridCol w="423009">
                  <a:extLst>
                    <a:ext uri="{9D8B030D-6E8A-4147-A177-3AD203B41FA5}">
                      <a16:colId xmlns:a16="http://schemas.microsoft.com/office/drawing/2014/main" val="20003"/>
                    </a:ext>
                  </a:extLst>
                </a:gridCol>
              </a:tblGrid>
              <a:tr h="302537">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2537">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02537">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02537">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6" name="Group 15"/>
          <p:cNvGrpSpPr/>
          <p:nvPr/>
        </p:nvGrpSpPr>
        <p:grpSpPr>
          <a:xfrm>
            <a:off x="6582692" y="3040286"/>
            <a:ext cx="2533536" cy="2222229"/>
            <a:chOff x="6582692" y="855229"/>
            <a:chExt cx="2533536" cy="2222229"/>
          </a:xfrm>
        </p:grpSpPr>
        <p:sp>
          <p:nvSpPr>
            <p:cNvPr id="42" name="Line 39"/>
            <p:cNvSpPr>
              <a:spLocks noChangeShapeType="1"/>
            </p:cNvSpPr>
            <p:nvPr/>
          </p:nvSpPr>
          <p:spPr bwMode="auto">
            <a:xfrm>
              <a:off x="6962733" y="1384237"/>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3" name="Line 40"/>
            <p:cNvSpPr>
              <a:spLocks noChangeShapeType="1"/>
            </p:cNvSpPr>
            <p:nvPr/>
          </p:nvSpPr>
          <p:spPr bwMode="auto">
            <a:xfrm flipH="1">
              <a:off x="6819858" y="1744599"/>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4" name="Line 41"/>
            <p:cNvSpPr>
              <a:spLocks noChangeShapeType="1"/>
            </p:cNvSpPr>
            <p:nvPr/>
          </p:nvSpPr>
          <p:spPr bwMode="auto">
            <a:xfrm>
              <a:off x="7827920" y="1744599"/>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42"/>
            <p:cNvSpPr>
              <a:spLocks noChangeShapeType="1"/>
            </p:cNvSpPr>
            <p:nvPr/>
          </p:nvSpPr>
          <p:spPr bwMode="auto">
            <a:xfrm>
              <a:off x="7323095" y="1744599"/>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6" name="Line 43"/>
            <p:cNvSpPr>
              <a:spLocks noChangeShapeType="1"/>
            </p:cNvSpPr>
            <p:nvPr/>
          </p:nvSpPr>
          <p:spPr bwMode="auto">
            <a:xfrm flipV="1">
              <a:off x="7827920" y="1096899"/>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7" name="Rectangle 44"/>
            <p:cNvSpPr>
              <a:spLocks noChangeArrowheads="1"/>
            </p:cNvSpPr>
            <p:nvPr/>
          </p:nvSpPr>
          <p:spPr bwMode="auto">
            <a:xfrm>
              <a:off x="6684380" y="1126546"/>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48" name="Rectangle 45"/>
            <p:cNvSpPr>
              <a:spLocks noChangeArrowheads="1"/>
            </p:cNvSpPr>
            <p:nvPr/>
          </p:nvSpPr>
          <p:spPr bwMode="auto">
            <a:xfrm>
              <a:off x="6582692" y="2460746"/>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49" name="Rectangle 46"/>
            <p:cNvSpPr>
              <a:spLocks noChangeArrowheads="1"/>
            </p:cNvSpPr>
            <p:nvPr/>
          </p:nvSpPr>
          <p:spPr bwMode="auto">
            <a:xfrm>
              <a:off x="8413496" y="855229"/>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50" name="Rectangle 47"/>
            <p:cNvSpPr>
              <a:spLocks noChangeArrowheads="1"/>
            </p:cNvSpPr>
            <p:nvPr/>
          </p:nvSpPr>
          <p:spPr bwMode="auto">
            <a:xfrm>
              <a:off x="8764862" y="2708126"/>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51" name="Text Box 48"/>
            <p:cNvSpPr txBox="1">
              <a:spLocks noChangeArrowheads="1"/>
            </p:cNvSpPr>
            <p:nvPr/>
          </p:nvSpPr>
          <p:spPr bwMode="auto">
            <a:xfrm>
              <a:off x="7042660" y="1297408"/>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52" name="Text Box 49"/>
            <p:cNvSpPr txBox="1">
              <a:spLocks noChangeArrowheads="1"/>
            </p:cNvSpPr>
            <p:nvPr/>
          </p:nvSpPr>
          <p:spPr bwMode="auto">
            <a:xfrm>
              <a:off x="7396120" y="1457262"/>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a:latin typeface="Arial" charset="0"/>
                </a:rPr>
                <a:t>1</a:t>
              </a:r>
            </a:p>
          </p:txBody>
        </p:sp>
        <p:sp>
          <p:nvSpPr>
            <p:cNvPr id="53" name="Text Box 50"/>
            <p:cNvSpPr txBox="1">
              <a:spLocks noChangeArrowheads="1"/>
            </p:cNvSpPr>
            <p:nvPr/>
          </p:nvSpPr>
          <p:spPr bwMode="auto">
            <a:xfrm>
              <a:off x="7899358" y="1216997"/>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4" name="Text Box 51"/>
            <p:cNvSpPr txBox="1">
              <a:spLocks noChangeArrowheads="1"/>
            </p:cNvSpPr>
            <p:nvPr/>
          </p:nvSpPr>
          <p:spPr bwMode="auto">
            <a:xfrm>
              <a:off x="7043695" y="2031937"/>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5" name="Text Box 52"/>
            <p:cNvSpPr txBox="1">
              <a:spLocks noChangeArrowheads="1"/>
            </p:cNvSpPr>
            <p:nvPr/>
          </p:nvSpPr>
          <p:spPr bwMode="auto">
            <a:xfrm>
              <a:off x="8229695" y="2038839"/>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sp>
        <p:nvSpPr>
          <p:cNvPr id="6" name="TextBox 5"/>
          <p:cNvSpPr txBox="1"/>
          <p:nvPr/>
        </p:nvSpPr>
        <p:spPr>
          <a:xfrm>
            <a:off x="7212966" y="6126031"/>
            <a:ext cx="966831" cy="523220"/>
          </a:xfrm>
          <a:prstGeom prst="rect">
            <a:avLst/>
          </a:prstGeom>
          <a:noFill/>
        </p:spPr>
        <p:txBody>
          <a:bodyPr wrap="none" rtlCol="0">
            <a:spAutoFit/>
          </a:bodyPr>
          <a:lstStyle/>
          <a:p>
            <a:r>
              <a:rPr lang="en-US" sz="2800" i="1" dirty="0">
                <a:solidFill>
                  <a:srgbClr val="008000"/>
                </a:solidFill>
              </a:rPr>
              <a:t>Q</a:t>
            </a:r>
            <a:r>
              <a:rPr lang="en-US" sz="2800" dirty="0">
                <a:solidFill>
                  <a:srgbClr val="008000"/>
                </a:solidFill>
              </a:rPr>
              <a:t> = 2</a:t>
            </a:r>
          </a:p>
        </p:txBody>
      </p:sp>
    </p:spTree>
    <p:extLst>
      <p:ext uri="{BB962C8B-B14F-4D97-AF65-F5344CB8AC3E}">
        <p14:creationId xmlns:p14="http://schemas.microsoft.com/office/powerpoint/2010/main" val="305073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minimum evolution</a:t>
            </a:r>
          </a:p>
        </p:txBody>
      </p:sp>
      <p:sp>
        <p:nvSpPr>
          <p:cNvPr id="3" name="Content Placeholder 2"/>
          <p:cNvSpPr>
            <a:spLocks noGrp="1"/>
          </p:cNvSpPr>
          <p:nvPr>
            <p:ph idx="1"/>
          </p:nvPr>
        </p:nvSpPr>
        <p:spPr>
          <a:xfrm>
            <a:off x="457200" y="1353236"/>
            <a:ext cx="8229600" cy="1658291"/>
          </a:xfrm>
        </p:spPr>
        <p:txBody>
          <a:bodyPr/>
          <a:lstStyle/>
          <a:p>
            <a:r>
              <a:rPr lang="en-US" b="1" dirty="0">
                <a:solidFill>
                  <a:srgbClr val="17375E"/>
                </a:solidFill>
              </a:rPr>
              <a:t>minimum evolution</a:t>
            </a:r>
          </a:p>
          <a:p>
            <a:pPr marL="0" indent="0">
              <a:buNone/>
            </a:pPr>
            <a:r>
              <a:rPr lang="en-US" dirty="0"/>
              <a:t>uses the tree length (which is the sum of branch lengths) instead of Q for tree selection. Under </a:t>
            </a:r>
            <a:r>
              <a:rPr lang="en-US" b="1" dirty="0"/>
              <a:t>the minimum evolution criterion</a:t>
            </a:r>
            <a:r>
              <a:rPr lang="en-US" dirty="0"/>
              <a:t>, shorter trees are more likely to be correct than longer trees are.  </a:t>
            </a:r>
          </a:p>
        </p:txBody>
      </p:sp>
      <p:sp>
        <p:nvSpPr>
          <p:cNvPr id="5" name="TextBox 4"/>
          <p:cNvSpPr txBox="1"/>
          <p:nvPr/>
        </p:nvSpPr>
        <p:spPr>
          <a:xfrm>
            <a:off x="3176832" y="3178526"/>
            <a:ext cx="2553503" cy="584776"/>
          </a:xfrm>
          <a:prstGeom prst="rect">
            <a:avLst/>
          </a:prstGeom>
          <a:noFill/>
        </p:spPr>
        <p:txBody>
          <a:bodyPr wrap="none" rtlCol="0">
            <a:spAutoFit/>
          </a:bodyPr>
          <a:lstStyle/>
          <a:p>
            <a:r>
              <a:rPr lang="en-US" sz="3200" dirty="0"/>
              <a:t>sum of </a:t>
            </a:r>
            <a:r>
              <a:rPr lang="en-US" sz="3200" i="1" dirty="0" err="1"/>
              <a:t>d</a:t>
            </a:r>
            <a:r>
              <a:rPr lang="en-US" sz="3200" i="1" baseline="-25000" dirty="0" err="1"/>
              <a:t>ij</a:t>
            </a:r>
            <a:r>
              <a:rPr lang="en-US" sz="3200" dirty="0"/>
              <a:t>(hat)</a:t>
            </a:r>
          </a:p>
        </p:txBody>
      </p:sp>
      <p:graphicFrame>
        <p:nvGraphicFramePr>
          <p:cNvPr id="6" name="Table 5"/>
          <p:cNvGraphicFramePr>
            <a:graphicFrameLocks noGrp="1"/>
          </p:cNvGraphicFramePr>
          <p:nvPr>
            <p:extLst>
              <p:ext uri="{D42A27DB-BD31-4B8C-83A1-F6EECF244321}">
                <p14:modId xmlns:p14="http://schemas.microsoft.com/office/powerpoint/2010/main" val="3868558907"/>
              </p:ext>
            </p:extLst>
          </p:nvPr>
        </p:nvGraphicFramePr>
        <p:xfrm>
          <a:off x="582807" y="40972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20160927"/>
              </p:ext>
            </p:extLst>
          </p:nvPr>
        </p:nvGraphicFramePr>
        <p:xfrm>
          <a:off x="3820610" y="40972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3"/>
          <p:cNvSpPr txBox="1"/>
          <p:nvPr/>
        </p:nvSpPr>
        <p:spPr>
          <a:xfrm>
            <a:off x="582807" y="5787624"/>
            <a:ext cx="2618625" cy="584776"/>
          </a:xfrm>
          <a:prstGeom prst="rect">
            <a:avLst/>
          </a:prstGeom>
          <a:noFill/>
        </p:spPr>
        <p:txBody>
          <a:bodyPr wrap="none" rtlCol="0">
            <a:spAutoFit/>
          </a:bodyPr>
          <a:lstStyle/>
          <a:p>
            <a:r>
              <a:rPr lang="en-US" dirty="0"/>
              <a:t>3 + 4 + 6 + 5 + 7 + 6 = </a:t>
            </a:r>
            <a:r>
              <a:rPr lang="en-US" sz="3200" dirty="0">
                <a:solidFill>
                  <a:srgbClr val="FF0000"/>
                </a:solidFill>
              </a:rPr>
              <a:t>31</a:t>
            </a:r>
          </a:p>
        </p:txBody>
      </p:sp>
      <p:sp>
        <p:nvSpPr>
          <p:cNvPr id="8" name="TextBox 7"/>
          <p:cNvSpPr txBox="1"/>
          <p:nvPr/>
        </p:nvSpPr>
        <p:spPr>
          <a:xfrm>
            <a:off x="3876361" y="5787624"/>
            <a:ext cx="2618625" cy="584776"/>
          </a:xfrm>
          <a:prstGeom prst="rect">
            <a:avLst/>
          </a:prstGeom>
          <a:noFill/>
        </p:spPr>
        <p:txBody>
          <a:bodyPr wrap="none" rtlCol="0">
            <a:spAutoFit/>
          </a:bodyPr>
          <a:lstStyle/>
          <a:p>
            <a:r>
              <a:rPr lang="en-US" dirty="0"/>
              <a:t>3 + 4 + 5 + 5 + 6 + 5 = </a:t>
            </a:r>
            <a:r>
              <a:rPr lang="en-US" sz="3200" dirty="0">
                <a:solidFill>
                  <a:srgbClr val="FF0000"/>
                </a:solidFill>
              </a:rPr>
              <a:t>28</a:t>
            </a:r>
          </a:p>
        </p:txBody>
      </p:sp>
      <p:sp>
        <p:nvSpPr>
          <p:cNvPr id="9" name="TextBox 8"/>
          <p:cNvSpPr txBox="1"/>
          <p:nvPr/>
        </p:nvSpPr>
        <p:spPr>
          <a:xfrm>
            <a:off x="3344333" y="5843687"/>
            <a:ext cx="363501" cy="523220"/>
          </a:xfrm>
          <a:prstGeom prst="rect">
            <a:avLst/>
          </a:prstGeom>
          <a:noFill/>
        </p:spPr>
        <p:txBody>
          <a:bodyPr wrap="none" rtlCol="0">
            <a:spAutoFit/>
          </a:bodyPr>
          <a:lstStyle/>
          <a:p>
            <a:r>
              <a:rPr lang="en-US" sz="2800" dirty="0"/>
              <a:t>&lt;</a:t>
            </a:r>
          </a:p>
        </p:txBody>
      </p:sp>
    </p:spTree>
    <p:extLst>
      <p:ext uri="{BB962C8B-B14F-4D97-AF65-F5344CB8AC3E}">
        <p14:creationId xmlns:p14="http://schemas.microsoft.com/office/powerpoint/2010/main" val="13008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neighbor joining (overview)</a:t>
            </a:r>
          </a:p>
        </p:txBody>
      </p:sp>
      <p:sp>
        <p:nvSpPr>
          <p:cNvPr id="3" name="Content Placeholder 2"/>
          <p:cNvSpPr>
            <a:spLocks noGrp="1"/>
          </p:cNvSpPr>
          <p:nvPr>
            <p:ph idx="1"/>
          </p:nvPr>
        </p:nvSpPr>
        <p:spPr>
          <a:xfrm>
            <a:off x="205773" y="1220803"/>
            <a:ext cx="8581648" cy="2705832"/>
          </a:xfrm>
        </p:spPr>
        <p:txBody>
          <a:bodyPr>
            <a:normAutofit/>
          </a:bodyPr>
          <a:lstStyle/>
          <a:p>
            <a:r>
              <a:rPr lang="en-US" sz="2800" b="1" dirty="0">
                <a:solidFill>
                  <a:srgbClr val="17375E"/>
                </a:solidFill>
              </a:rPr>
              <a:t>neighbor joining </a:t>
            </a:r>
            <a:r>
              <a:rPr lang="en-US" sz="2800" dirty="0"/>
              <a:t>(the most popular algorithm)</a:t>
            </a:r>
          </a:p>
          <a:p>
            <a:pPr marL="0" indent="0">
              <a:buNone/>
            </a:pPr>
            <a:r>
              <a:rPr lang="en-US" dirty="0">
                <a:solidFill>
                  <a:schemeClr val="tx2">
                    <a:lumMod val="75000"/>
                  </a:schemeClr>
                </a:solidFill>
              </a:rPr>
              <a:t>- Find a close pair of leaves that are far from other leaves</a:t>
            </a:r>
          </a:p>
          <a:p>
            <a:pPr marL="0" indent="0">
              <a:buNone/>
            </a:pPr>
            <a:endParaRPr lang="en-US" sz="2000" dirty="0">
              <a:solidFill>
                <a:schemeClr val="tx2">
                  <a:lumMod val="75000"/>
                </a:schemeClr>
              </a:solidFill>
            </a:endParaRPr>
          </a:p>
          <a:p>
            <a:pPr marL="0" indent="0">
              <a:buNone/>
            </a:pPr>
            <a:r>
              <a:rPr lang="en-US" dirty="0"/>
              <a:t>The algorithm operates by starting with </a:t>
            </a:r>
            <a:r>
              <a:rPr lang="en-US" b="1" dirty="0"/>
              <a:t>a star tree </a:t>
            </a:r>
            <a:r>
              <a:rPr lang="en-US" dirty="0"/>
              <a:t>and successively choosing </a:t>
            </a:r>
            <a:r>
              <a:rPr lang="en-US" b="1" dirty="0"/>
              <a:t>a pair of taxa </a:t>
            </a:r>
            <a:r>
              <a:rPr lang="en-US" dirty="0"/>
              <a:t>to join together (based on the taxon distances), until a fully resolved tree is obtained.</a:t>
            </a:r>
          </a:p>
        </p:txBody>
      </p:sp>
      <p:grpSp>
        <p:nvGrpSpPr>
          <p:cNvPr id="94" name="Group 93"/>
          <p:cNvGrpSpPr/>
          <p:nvPr/>
        </p:nvGrpSpPr>
        <p:grpSpPr>
          <a:xfrm>
            <a:off x="586943" y="4526308"/>
            <a:ext cx="822816" cy="1088534"/>
            <a:chOff x="626441" y="3719171"/>
            <a:chExt cx="822816" cy="1088534"/>
          </a:xfrm>
        </p:grpSpPr>
        <p:sp>
          <p:nvSpPr>
            <p:cNvPr id="95" name="Oval 94"/>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1109233" y="3916772"/>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626441" y="3916772"/>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flipV="1">
              <a:off x="1106997" y="4304675"/>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26441" y="4312593"/>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483982" y="4526308"/>
            <a:ext cx="1341368" cy="1088534"/>
            <a:chOff x="1456200" y="3918896"/>
            <a:chExt cx="1341368" cy="1088534"/>
          </a:xfrm>
        </p:grpSpPr>
        <p:grpSp>
          <p:nvGrpSpPr>
            <p:cNvPr id="116" name="Group 115"/>
            <p:cNvGrpSpPr/>
            <p:nvPr/>
          </p:nvGrpSpPr>
          <p:grpSpPr>
            <a:xfrm>
              <a:off x="1710848" y="3918896"/>
              <a:ext cx="1086720" cy="1088534"/>
              <a:chOff x="2172610" y="3801307"/>
              <a:chExt cx="1086720" cy="1088534"/>
            </a:xfrm>
          </p:grpSpPr>
          <p:sp>
            <p:nvSpPr>
              <p:cNvPr id="118" name="Oval 117"/>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853333" y="3801307"/>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853333" y="4411544"/>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17" name="Straight Arrow Connector 116"/>
            <p:cNvCxnSpPr/>
            <p:nvPr/>
          </p:nvCxnSpPr>
          <p:spPr>
            <a:xfrm>
              <a:off x="1456200"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921565" y="4324257"/>
            <a:ext cx="1575033" cy="1278215"/>
            <a:chOff x="2893783" y="3716845"/>
            <a:chExt cx="1575033" cy="1278215"/>
          </a:xfrm>
        </p:grpSpPr>
        <p:grpSp>
          <p:nvGrpSpPr>
            <p:cNvPr id="128" name="Group 127"/>
            <p:cNvGrpSpPr/>
            <p:nvPr/>
          </p:nvGrpSpPr>
          <p:grpSpPr>
            <a:xfrm>
              <a:off x="3126439" y="3716845"/>
              <a:ext cx="1342377" cy="1278215"/>
              <a:chOff x="3801245" y="3603708"/>
              <a:chExt cx="1342377" cy="1278215"/>
            </a:xfrm>
          </p:grpSpPr>
          <p:sp>
            <p:nvSpPr>
              <p:cNvPr id="130" name="Oval 129"/>
              <p:cNvSpPr/>
              <p:nvPr/>
            </p:nvSpPr>
            <p:spPr>
              <a:xfrm>
                <a:off x="4415996" y="4271687"/>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4737625" y="3603708"/>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481968" y="4403626"/>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H="1">
                <a:off x="4803598" y="3801309"/>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3801245" y="3990990"/>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4545705" y="4378893"/>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3801245" y="4386811"/>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4259299" y="4345899"/>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4688147" y="407377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0" name="Straight Connector 139"/>
              <p:cNvCxnSpPr>
                <a:stCxn id="139" idx="3"/>
                <a:endCxn id="130" idx="7"/>
              </p:cNvCxnSpPr>
              <p:nvPr/>
            </p:nvCxnSpPr>
            <p:spPr>
              <a:xfrm flipH="1">
                <a:off x="4528618" y="4186392"/>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29" name="Straight Arrow Connector 128"/>
            <p:cNvCxnSpPr/>
            <p:nvPr/>
          </p:nvCxnSpPr>
          <p:spPr>
            <a:xfrm>
              <a:off x="2893783"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507594" y="4340751"/>
            <a:ext cx="1957144" cy="1278215"/>
            <a:chOff x="4479812" y="3733339"/>
            <a:chExt cx="1957144" cy="1278215"/>
          </a:xfrm>
        </p:grpSpPr>
        <p:grpSp>
          <p:nvGrpSpPr>
            <p:cNvPr id="142" name="Group 141"/>
            <p:cNvGrpSpPr/>
            <p:nvPr/>
          </p:nvGrpSpPr>
          <p:grpSpPr>
            <a:xfrm>
              <a:off x="4797687" y="3733339"/>
              <a:ext cx="1639269" cy="1278215"/>
              <a:chOff x="5677294" y="3708095"/>
              <a:chExt cx="1639269" cy="1278215"/>
            </a:xfrm>
          </p:grpSpPr>
          <p:sp>
            <p:nvSpPr>
              <p:cNvPr id="144" name="Oval 143"/>
              <p:cNvSpPr/>
              <p:nvPr/>
            </p:nvSpPr>
            <p:spPr>
              <a:xfrm>
                <a:off x="6292045" y="4376074"/>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6910566" y="3708095"/>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358017" y="450801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H="1">
                <a:off x="6976539" y="3905696"/>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5677294" y="4095377"/>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flipV="1">
                <a:off x="6718646" y="4483280"/>
                <a:ext cx="342260" cy="263564"/>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5677294" y="4491198"/>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6003403" y="437608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flipH="1">
                <a:off x="6135348"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6861088" y="4178157"/>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a:stCxn id="153" idx="3"/>
              </p:cNvCxnSpPr>
              <p:nvPr/>
            </p:nvCxnSpPr>
            <p:spPr>
              <a:xfrm flipH="1">
                <a:off x="6701559" y="4290779"/>
                <a:ext cx="178852" cy="104618"/>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6586701" y="4376068"/>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flipH="1">
                <a:off x="6423990"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43" name="Straight Arrow Connector 142"/>
            <p:cNvCxnSpPr/>
            <p:nvPr/>
          </p:nvCxnSpPr>
          <p:spPr>
            <a:xfrm>
              <a:off x="4479812"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6464738" y="4307763"/>
            <a:ext cx="2182564" cy="1459649"/>
            <a:chOff x="6436956" y="3700351"/>
            <a:chExt cx="2182564" cy="1459649"/>
          </a:xfrm>
        </p:grpSpPr>
        <p:grpSp>
          <p:nvGrpSpPr>
            <p:cNvPr id="158" name="Group 157"/>
            <p:cNvGrpSpPr/>
            <p:nvPr/>
          </p:nvGrpSpPr>
          <p:grpSpPr>
            <a:xfrm>
              <a:off x="6765829" y="3700351"/>
              <a:ext cx="1853691" cy="1459649"/>
              <a:chOff x="5451696" y="5328373"/>
              <a:chExt cx="1853691" cy="1459649"/>
            </a:xfrm>
          </p:grpSpPr>
          <p:sp>
            <p:nvSpPr>
              <p:cNvPr id="160" name="Oval 159"/>
              <p:cNvSpPr/>
              <p:nvPr/>
            </p:nvSpPr>
            <p:spPr>
              <a:xfrm>
                <a:off x="6280869" y="5996352"/>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6899390" y="532837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132419" y="6309725"/>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6965363" y="5525974"/>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5451696" y="5897089"/>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6707470" y="6103558"/>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451696" y="6292910"/>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7" name="Oval 166"/>
              <p:cNvSpPr/>
              <p:nvPr/>
            </p:nvSpPr>
            <p:spPr>
              <a:xfrm>
                <a:off x="5777805" y="6177792"/>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flipH="1">
                <a:off x="5909750" y="6251998"/>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6849912" y="579843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0" name="Straight Connector 169"/>
              <p:cNvCxnSpPr>
                <a:stCxn id="169" idx="3"/>
              </p:cNvCxnSpPr>
              <p:nvPr/>
            </p:nvCxnSpPr>
            <p:spPr>
              <a:xfrm flipH="1">
                <a:off x="6690383" y="5911057"/>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6575525" y="5996346"/>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flipH="1">
                <a:off x="6412814" y="6070564"/>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3" name="Oval 172"/>
              <p:cNvSpPr/>
              <p:nvPr/>
            </p:nvSpPr>
            <p:spPr>
              <a:xfrm>
                <a:off x="6069375" y="619112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4" name="Straight Connector 173"/>
              <p:cNvCxnSpPr>
                <a:stCxn id="160" idx="3"/>
                <a:endCxn id="173" idx="7"/>
              </p:cNvCxnSpPr>
              <p:nvPr/>
            </p:nvCxnSpPr>
            <p:spPr>
              <a:xfrm flipH="1">
                <a:off x="6181997" y="6108974"/>
                <a:ext cx="118195" cy="10147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9" name="Straight Arrow Connector 158"/>
            <p:cNvCxnSpPr/>
            <p:nvPr/>
          </p:nvCxnSpPr>
          <p:spPr>
            <a:xfrm>
              <a:off x="6436956" y="4459042"/>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351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9415"/>
          </a:xfrm>
        </p:spPr>
        <p:txBody>
          <a:bodyPr>
            <a:normAutofit/>
          </a:bodyPr>
          <a:lstStyle/>
          <a:p>
            <a:r>
              <a:rPr lang="en-US" sz="3200" dirty="0"/>
              <a:t>neighbor joining (NJ) procedure - I</a:t>
            </a:r>
          </a:p>
        </p:txBody>
      </p:sp>
      <p:sp>
        <p:nvSpPr>
          <p:cNvPr id="5" name="TextBox 4"/>
          <p:cNvSpPr txBox="1"/>
          <p:nvPr/>
        </p:nvSpPr>
        <p:spPr>
          <a:xfrm>
            <a:off x="2848306" y="1037890"/>
            <a:ext cx="3301994" cy="523220"/>
          </a:xfrm>
          <a:prstGeom prst="rect">
            <a:avLst/>
          </a:prstGeom>
          <a:noFill/>
        </p:spPr>
        <p:txBody>
          <a:bodyPr wrap="none" rtlCol="0">
            <a:spAutoFit/>
          </a:bodyPr>
          <a:lstStyle/>
          <a:p>
            <a:r>
              <a:rPr lang="en-US" sz="2800" dirty="0"/>
              <a:t>Distance matrix (n=4)</a:t>
            </a:r>
          </a:p>
        </p:txBody>
      </p:sp>
      <p:grpSp>
        <p:nvGrpSpPr>
          <p:cNvPr id="70" name="Group 69"/>
          <p:cNvGrpSpPr/>
          <p:nvPr/>
        </p:nvGrpSpPr>
        <p:grpSpPr>
          <a:xfrm>
            <a:off x="3335247" y="4425619"/>
            <a:ext cx="2472324" cy="2412121"/>
            <a:chOff x="771999" y="5102556"/>
            <a:chExt cx="1465044" cy="1674477"/>
          </a:xfrm>
        </p:grpSpPr>
        <p:grpSp>
          <p:nvGrpSpPr>
            <p:cNvPr id="10" name="Group 9"/>
            <p:cNvGrpSpPr/>
            <p:nvPr/>
          </p:nvGrpSpPr>
          <p:grpSpPr>
            <a:xfrm>
              <a:off x="957942" y="5411556"/>
              <a:ext cx="1052286" cy="1088534"/>
              <a:chOff x="538658" y="3719171"/>
              <a:chExt cx="990387" cy="1088534"/>
            </a:xfrm>
          </p:grpSpPr>
          <p:sp>
            <p:nvSpPr>
              <p:cNvPr id="11" name="Oval 10"/>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109233" y="4259485"/>
                <a:ext cx="419812"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8658" y="4259485"/>
                <a:ext cx="439620"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771999" y="5786033"/>
              <a:ext cx="214869" cy="320485"/>
            </a:xfrm>
            <a:prstGeom prst="rect">
              <a:avLst/>
            </a:prstGeom>
            <a:noFill/>
          </p:spPr>
          <p:txBody>
            <a:bodyPr wrap="none" rtlCol="0">
              <a:spAutoFit/>
            </a:bodyPr>
            <a:lstStyle/>
            <a:p>
              <a:r>
                <a:rPr lang="en-US" sz="2400" dirty="0"/>
                <a:t>A</a:t>
              </a:r>
            </a:p>
          </p:txBody>
        </p:sp>
        <p:sp>
          <p:nvSpPr>
            <p:cNvPr id="24" name="TextBox 23"/>
            <p:cNvSpPr txBox="1"/>
            <p:nvPr/>
          </p:nvSpPr>
          <p:spPr>
            <a:xfrm>
              <a:off x="1392915" y="6456548"/>
              <a:ext cx="208219" cy="320485"/>
            </a:xfrm>
            <a:prstGeom prst="rect">
              <a:avLst/>
            </a:prstGeom>
            <a:noFill/>
          </p:spPr>
          <p:txBody>
            <a:bodyPr wrap="none" rtlCol="0">
              <a:spAutoFit/>
            </a:bodyPr>
            <a:lstStyle/>
            <a:p>
              <a:r>
                <a:rPr lang="en-US" sz="2400" dirty="0"/>
                <a:t>B</a:t>
              </a:r>
            </a:p>
          </p:txBody>
        </p:sp>
        <p:sp>
          <p:nvSpPr>
            <p:cNvPr id="25" name="TextBox 24"/>
            <p:cNvSpPr txBox="1"/>
            <p:nvPr/>
          </p:nvSpPr>
          <p:spPr>
            <a:xfrm>
              <a:off x="2030724" y="5786033"/>
              <a:ext cx="206319" cy="320485"/>
            </a:xfrm>
            <a:prstGeom prst="rect">
              <a:avLst/>
            </a:prstGeom>
            <a:noFill/>
          </p:spPr>
          <p:txBody>
            <a:bodyPr wrap="none" rtlCol="0">
              <a:spAutoFit/>
            </a:bodyPr>
            <a:lstStyle/>
            <a:p>
              <a:r>
                <a:rPr lang="en-US" sz="2400" dirty="0"/>
                <a:t>C</a:t>
              </a:r>
            </a:p>
          </p:txBody>
        </p:sp>
        <p:sp>
          <p:nvSpPr>
            <p:cNvPr id="26" name="TextBox 25"/>
            <p:cNvSpPr txBox="1"/>
            <p:nvPr/>
          </p:nvSpPr>
          <p:spPr>
            <a:xfrm>
              <a:off x="1397377" y="5102556"/>
              <a:ext cx="221517" cy="320485"/>
            </a:xfrm>
            <a:prstGeom prst="rect">
              <a:avLst/>
            </a:prstGeom>
            <a:noFill/>
          </p:spPr>
          <p:txBody>
            <a:bodyPr wrap="none" rtlCol="0">
              <a:spAutoFit/>
            </a:bodyPr>
            <a:lstStyle/>
            <a:p>
              <a:r>
                <a:rPr lang="en-US" sz="2400" dirty="0"/>
                <a:t>D</a:t>
              </a:r>
            </a:p>
          </p:txBody>
        </p:sp>
      </p:grpSp>
      <p:graphicFrame>
        <p:nvGraphicFramePr>
          <p:cNvPr id="66" name="Table 65"/>
          <p:cNvGraphicFramePr>
            <a:graphicFrameLocks noGrp="1"/>
          </p:cNvGraphicFramePr>
          <p:nvPr>
            <p:extLst>
              <p:ext uri="{D42A27DB-BD31-4B8C-83A1-F6EECF244321}">
                <p14:modId xmlns:p14="http://schemas.microsoft.com/office/powerpoint/2010/main" val="238177984"/>
              </p:ext>
            </p:extLst>
          </p:nvPr>
        </p:nvGraphicFramePr>
        <p:xfrm>
          <a:off x="2871581" y="1607017"/>
          <a:ext cx="3436345" cy="2722590"/>
        </p:xfrm>
        <a:graphic>
          <a:graphicData uri="http://schemas.openxmlformats.org/drawingml/2006/table">
            <a:tbl>
              <a:tblPr firstRow="1" bandRow="1">
                <a:tableStyleId>{2D5ABB26-0587-4C30-8999-92F81FD0307C}</a:tableStyleId>
              </a:tblPr>
              <a:tblGrid>
                <a:gridCol w="687269">
                  <a:extLst>
                    <a:ext uri="{9D8B030D-6E8A-4147-A177-3AD203B41FA5}">
                      <a16:colId xmlns:a16="http://schemas.microsoft.com/office/drawing/2014/main" val="20000"/>
                    </a:ext>
                  </a:extLst>
                </a:gridCol>
                <a:gridCol w="687269">
                  <a:extLst>
                    <a:ext uri="{9D8B030D-6E8A-4147-A177-3AD203B41FA5}">
                      <a16:colId xmlns:a16="http://schemas.microsoft.com/office/drawing/2014/main" val="20001"/>
                    </a:ext>
                  </a:extLst>
                </a:gridCol>
                <a:gridCol w="687269">
                  <a:extLst>
                    <a:ext uri="{9D8B030D-6E8A-4147-A177-3AD203B41FA5}">
                      <a16:colId xmlns:a16="http://schemas.microsoft.com/office/drawing/2014/main" val="20002"/>
                    </a:ext>
                  </a:extLst>
                </a:gridCol>
                <a:gridCol w="687269">
                  <a:extLst>
                    <a:ext uri="{9D8B030D-6E8A-4147-A177-3AD203B41FA5}">
                      <a16:colId xmlns:a16="http://schemas.microsoft.com/office/drawing/2014/main" val="20003"/>
                    </a:ext>
                  </a:extLst>
                </a:gridCol>
                <a:gridCol w="687269">
                  <a:extLst>
                    <a:ext uri="{9D8B030D-6E8A-4147-A177-3AD203B41FA5}">
                      <a16:colId xmlns:a16="http://schemas.microsoft.com/office/drawing/2014/main" val="20004"/>
                    </a:ext>
                  </a:extLst>
                </a:gridCol>
              </a:tblGrid>
              <a:tr h="544518">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544518">
                <a:tc>
                  <a:txBody>
                    <a:bodyPr/>
                    <a:lstStyle/>
                    <a:p>
                      <a:pPr algn="ctr"/>
                      <a:r>
                        <a:rPr lang="en-US" sz="24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44518">
                <a:tc>
                  <a:txBody>
                    <a:bodyPr/>
                    <a:lstStyle/>
                    <a:p>
                      <a:pPr algn="ctr"/>
                      <a:r>
                        <a:rPr lang="en-US" sz="24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544518">
                <a:tc>
                  <a:txBody>
                    <a:bodyPr/>
                    <a:lstStyle/>
                    <a:p>
                      <a:pPr algn="ctr"/>
                      <a:r>
                        <a:rPr lang="en-US" sz="24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544518">
                <a:tc>
                  <a:txBody>
                    <a:bodyPr/>
                    <a:lstStyle/>
                    <a:p>
                      <a:pPr algn="ctr"/>
                      <a:r>
                        <a:rPr lang="en-US" sz="24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FF0689E4-4A26-3341-A02E-33BBC24EBDB5}"/>
              </a:ext>
            </a:extLst>
          </p:cNvPr>
          <p:cNvSpPr/>
          <p:nvPr/>
        </p:nvSpPr>
        <p:spPr>
          <a:xfrm>
            <a:off x="982577" y="5348629"/>
            <a:ext cx="1785682" cy="523220"/>
          </a:xfrm>
          <a:prstGeom prst="rect">
            <a:avLst/>
          </a:prstGeom>
        </p:spPr>
        <p:txBody>
          <a:bodyPr wrap="none">
            <a:spAutoFit/>
          </a:bodyPr>
          <a:lstStyle/>
          <a:p>
            <a:r>
              <a:rPr lang="en-US" sz="2800" dirty="0"/>
              <a:t>a star tree </a:t>
            </a:r>
          </a:p>
        </p:txBody>
      </p:sp>
    </p:spTree>
    <p:extLst>
      <p:ext uri="{BB962C8B-B14F-4D97-AF65-F5344CB8AC3E}">
        <p14:creationId xmlns:p14="http://schemas.microsoft.com/office/powerpoint/2010/main" val="2529859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699"/>
            <a:ext cx="8229600" cy="689415"/>
          </a:xfrm>
        </p:spPr>
        <p:txBody>
          <a:bodyPr>
            <a:normAutofit/>
          </a:bodyPr>
          <a:lstStyle/>
          <a:p>
            <a:r>
              <a:rPr lang="en-US" sz="3200" dirty="0"/>
              <a:t>neighbor joining (NJ) procedure - II</a:t>
            </a:r>
          </a:p>
        </p:txBody>
      </p:sp>
      <p:sp>
        <p:nvSpPr>
          <p:cNvPr id="3" name="Content Placeholder 2"/>
          <p:cNvSpPr>
            <a:spLocks noGrp="1"/>
          </p:cNvSpPr>
          <p:nvPr>
            <p:ph idx="1"/>
          </p:nvPr>
        </p:nvSpPr>
        <p:spPr>
          <a:xfrm>
            <a:off x="608404" y="1135115"/>
            <a:ext cx="5231216" cy="629458"/>
          </a:xfrm>
        </p:spPr>
        <p:txBody>
          <a:bodyPr>
            <a:normAutofit/>
          </a:bodyPr>
          <a:lstStyle/>
          <a:p>
            <a:pPr marL="457200" indent="-457200">
              <a:buFont typeface="+mj-lt"/>
              <a:buAutoNum type="arabicPeriod"/>
            </a:pPr>
            <a:r>
              <a:rPr lang="en-US" sz="2800" dirty="0"/>
              <a:t>calculate Q (Q matrix)</a:t>
            </a:r>
          </a:p>
        </p:txBody>
      </p:sp>
      <p:sp>
        <p:nvSpPr>
          <p:cNvPr id="5" name="TextBox 4"/>
          <p:cNvSpPr txBox="1"/>
          <p:nvPr/>
        </p:nvSpPr>
        <p:spPr>
          <a:xfrm>
            <a:off x="6719239" y="1128512"/>
            <a:ext cx="1649460" cy="369332"/>
          </a:xfrm>
          <a:prstGeom prst="rect">
            <a:avLst/>
          </a:prstGeom>
          <a:noFill/>
        </p:spPr>
        <p:txBody>
          <a:bodyPr wrap="none" rtlCol="0">
            <a:spAutoFit/>
          </a:bodyPr>
          <a:lstStyle/>
          <a:p>
            <a:r>
              <a:rPr lang="en-US" dirty="0"/>
              <a:t>Distance matrix</a:t>
            </a:r>
          </a:p>
        </p:txBody>
      </p:sp>
      <p:sp>
        <p:nvSpPr>
          <p:cNvPr id="7" name="TextBox 6"/>
          <p:cNvSpPr txBox="1"/>
          <p:nvPr/>
        </p:nvSpPr>
        <p:spPr>
          <a:xfrm>
            <a:off x="374244" y="3510723"/>
            <a:ext cx="5729151" cy="461665"/>
          </a:xfrm>
          <a:prstGeom prst="rect">
            <a:avLst/>
          </a:prstGeom>
          <a:noFill/>
        </p:spPr>
        <p:txBody>
          <a:bodyPr wrap="square" rtlCol="0">
            <a:spAutoFit/>
          </a:bodyPr>
          <a:lstStyle/>
          <a:p>
            <a:r>
              <a:rPr lang="en-US" sz="2400" i="1" dirty="0"/>
              <a:t>Q</a:t>
            </a:r>
            <a:r>
              <a:rPr lang="en-US" sz="2400" baseline="-25000" dirty="0"/>
              <a:t>AB</a:t>
            </a:r>
            <a:r>
              <a:rPr lang="en-US" sz="2400" dirty="0"/>
              <a:t> = (4-2)*2 - (2 + 4 + 6) - (2 + 3 + 7) = -20</a:t>
            </a:r>
          </a:p>
        </p:txBody>
      </p:sp>
      <p:graphicFrame>
        <p:nvGraphicFramePr>
          <p:cNvPr id="8" name="Table 7"/>
          <p:cNvGraphicFramePr>
            <a:graphicFrameLocks noGrp="1"/>
          </p:cNvGraphicFramePr>
          <p:nvPr>
            <p:extLst>
              <p:ext uri="{D42A27DB-BD31-4B8C-83A1-F6EECF244321}">
                <p14:modId xmlns:p14="http://schemas.microsoft.com/office/powerpoint/2010/main" val="1925267728"/>
              </p:ext>
            </p:extLst>
          </p:nvPr>
        </p:nvGraphicFramePr>
        <p:xfrm>
          <a:off x="6532478" y="4155504"/>
          <a:ext cx="2417295" cy="1934050"/>
        </p:xfrm>
        <a:graphic>
          <a:graphicData uri="http://schemas.openxmlformats.org/drawingml/2006/table">
            <a:tbl>
              <a:tblPr firstRow="1" bandRow="1">
                <a:tableStyleId>{2D5ABB26-0587-4C30-8999-92F81FD0307C}</a:tableStyleId>
              </a:tblPr>
              <a:tblGrid>
                <a:gridCol w="483459">
                  <a:extLst>
                    <a:ext uri="{9D8B030D-6E8A-4147-A177-3AD203B41FA5}">
                      <a16:colId xmlns:a16="http://schemas.microsoft.com/office/drawing/2014/main" val="20000"/>
                    </a:ext>
                  </a:extLst>
                </a:gridCol>
                <a:gridCol w="483459">
                  <a:extLst>
                    <a:ext uri="{9D8B030D-6E8A-4147-A177-3AD203B41FA5}">
                      <a16:colId xmlns:a16="http://schemas.microsoft.com/office/drawing/2014/main" val="20001"/>
                    </a:ext>
                  </a:extLst>
                </a:gridCol>
                <a:gridCol w="483459">
                  <a:extLst>
                    <a:ext uri="{9D8B030D-6E8A-4147-A177-3AD203B41FA5}">
                      <a16:colId xmlns:a16="http://schemas.microsoft.com/office/drawing/2014/main" val="20002"/>
                    </a:ext>
                  </a:extLst>
                </a:gridCol>
                <a:gridCol w="483459">
                  <a:extLst>
                    <a:ext uri="{9D8B030D-6E8A-4147-A177-3AD203B41FA5}">
                      <a16:colId xmlns:a16="http://schemas.microsoft.com/office/drawing/2014/main" val="20003"/>
                    </a:ext>
                  </a:extLst>
                </a:gridCol>
                <a:gridCol w="483459">
                  <a:extLst>
                    <a:ext uri="{9D8B030D-6E8A-4147-A177-3AD203B41FA5}">
                      <a16:colId xmlns:a16="http://schemas.microsoft.com/office/drawing/2014/main" val="20004"/>
                    </a:ext>
                  </a:extLst>
                </a:gridCol>
              </a:tblGrid>
              <a:tr h="386810">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86810">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chemeClr val="accent3">
                              <a:lumMod val="50000"/>
                            </a:schemeClr>
                          </a:solidFill>
                          <a:highlight>
                            <a:srgbClr val="FFFF00"/>
                          </a:highlight>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b="1"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86810">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86810">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86810">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6532479" y="3742525"/>
            <a:ext cx="1005403" cy="369332"/>
          </a:xfrm>
          <a:prstGeom prst="rect">
            <a:avLst/>
          </a:prstGeom>
          <a:noFill/>
        </p:spPr>
        <p:txBody>
          <a:bodyPr wrap="none" rtlCol="0">
            <a:spAutoFit/>
          </a:bodyPr>
          <a:lstStyle/>
          <a:p>
            <a:r>
              <a:rPr lang="en-US" dirty="0"/>
              <a:t>Q matrix</a:t>
            </a:r>
          </a:p>
        </p:txBody>
      </p:sp>
      <p:graphicFrame>
        <p:nvGraphicFramePr>
          <p:cNvPr id="66" name="Table 65"/>
          <p:cNvGraphicFramePr>
            <a:graphicFrameLocks noGrp="1"/>
          </p:cNvGraphicFramePr>
          <p:nvPr>
            <p:extLst>
              <p:ext uri="{D42A27DB-BD31-4B8C-83A1-F6EECF244321}">
                <p14:modId xmlns:p14="http://schemas.microsoft.com/office/powerpoint/2010/main" val="2950022019"/>
              </p:ext>
            </p:extLst>
          </p:nvPr>
        </p:nvGraphicFramePr>
        <p:xfrm>
          <a:off x="6719239" y="1541491"/>
          <a:ext cx="2080565" cy="1828800"/>
        </p:xfrm>
        <a:graphic>
          <a:graphicData uri="http://schemas.openxmlformats.org/drawingml/2006/table">
            <a:tbl>
              <a:tblPr firstRow="1" bandRow="1">
                <a:tableStyleId>{2D5ABB26-0587-4C30-8999-92F81FD0307C}</a:tableStyleId>
              </a:tblPr>
              <a:tblGrid>
                <a:gridCol w="416113">
                  <a:extLst>
                    <a:ext uri="{9D8B030D-6E8A-4147-A177-3AD203B41FA5}">
                      <a16:colId xmlns:a16="http://schemas.microsoft.com/office/drawing/2014/main" val="20000"/>
                    </a:ext>
                  </a:extLst>
                </a:gridCol>
                <a:gridCol w="416113">
                  <a:extLst>
                    <a:ext uri="{9D8B030D-6E8A-4147-A177-3AD203B41FA5}">
                      <a16:colId xmlns:a16="http://schemas.microsoft.com/office/drawing/2014/main" val="20001"/>
                    </a:ext>
                  </a:extLst>
                </a:gridCol>
                <a:gridCol w="416113">
                  <a:extLst>
                    <a:ext uri="{9D8B030D-6E8A-4147-A177-3AD203B41FA5}">
                      <a16:colId xmlns:a16="http://schemas.microsoft.com/office/drawing/2014/main" val="20002"/>
                    </a:ext>
                  </a:extLst>
                </a:gridCol>
                <a:gridCol w="416113">
                  <a:extLst>
                    <a:ext uri="{9D8B030D-6E8A-4147-A177-3AD203B41FA5}">
                      <a16:colId xmlns:a16="http://schemas.microsoft.com/office/drawing/2014/main" val="20003"/>
                    </a:ext>
                  </a:extLst>
                </a:gridCol>
                <a:gridCol w="416113">
                  <a:extLst>
                    <a:ext uri="{9D8B030D-6E8A-4147-A177-3AD203B41FA5}">
                      <a16:colId xmlns:a16="http://schemas.microsoft.com/office/drawing/2014/main" val="20004"/>
                    </a:ext>
                  </a:extLst>
                </a:gridCol>
              </a:tblGrid>
              <a:tr h="313036">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3036">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3036">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3036">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3036">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67272474-B6DA-0245-92BA-E98CA1A08CC4}"/>
              </a:ext>
            </a:extLst>
          </p:cNvPr>
          <p:cNvSpPr txBox="1"/>
          <p:nvPr/>
        </p:nvSpPr>
        <p:spPr>
          <a:xfrm>
            <a:off x="8238454" y="1128512"/>
            <a:ext cx="609462" cy="369332"/>
          </a:xfrm>
          <a:prstGeom prst="rect">
            <a:avLst/>
          </a:prstGeom>
          <a:noFill/>
        </p:spPr>
        <p:txBody>
          <a:bodyPr wrap="none" rtlCol="0">
            <a:spAutoFit/>
          </a:bodyPr>
          <a:lstStyle/>
          <a:p>
            <a:r>
              <a:rPr lang="en-US" dirty="0"/>
              <a:t>(n=4)</a:t>
            </a: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23FE7267-05B8-8948-9591-3964AA1AC3C6}"/>
                  </a:ext>
                </a:extLst>
              </p:cNvPr>
              <p:cNvSpPr/>
              <p:nvPr/>
            </p:nvSpPr>
            <p:spPr>
              <a:xfrm>
                <a:off x="344196" y="2299499"/>
                <a:ext cx="6338252" cy="95635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𝑄</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i="1">
                              <a:latin typeface="Cambria Math" panose="02040503050406030204" pitchFamily="18" charset="0"/>
                            </a:rPr>
                            <m:t>2</m:t>
                          </m:r>
                        </m:e>
                      </m:d>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=1</m:t>
                          </m:r>
                        </m:sub>
                        <m:sup>
                          <m:r>
                            <a:rPr lang="en-US" sz="2000" b="0" i="1" smtClean="0">
                              <a:latin typeface="Cambria Math" panose="02040503050406030204" pitchFamily="18" charset="0"/>
                            </a:rPr>
                            <m:t>𝑛</m:t>
                          </m:r>
                        </m:sup>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𝑘</m:t>
                              </m:r>
                            </m:e>
                          </m:d>
                          <m:r>
                            <a:rPr lang="en-US" sz="2000" i="1">
                              <a:latin typeface="Cambria Math" panose="02040503050406030204" pitchFamily="18" charset="0"/>
                            </a:rPr>
                            <m:t>−</m:t>
                          </m:r>
                        </m:e>
                      </m:nary>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=1</m:t>
                          </m:r>
                        </m:sub>
                        <m:sup>
                          <m:r>
                            <a:rPr lang="en-US" sz="2000" b="0" i="1" smtClean="0">
                              <a:latin typeface="Cambria Math" panose="02040503050406030204" pitchFamily="18" charset="0"/>
                            </a:rPr>
                            <m:t>𝑛</m:t>
                          </m:r>
                        </m:sup>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𝑘</m:t>
                              </m:r>
                            </m:e>
                          </m:d>
                        </m:e>
                      </m:nary>
                    </m:oMath>
                  </m:oMathPara>
                </a14:m>
                <a:endParaRPr lang="en-US" sz="2000" dirty="0"/>
              </a:p>
            </p:txBody>
          </p:sp>
        </mc:Choice>
        <mc:Fallback>
          <p:sp>
            <p:nvSpPr>
              <p:cNvPr id="18" name="Rectangle 17">
                <a:extLst>
                  <a:ext uri="{FF2B5EF4-FFF2-40B4-BE49-F238E27FC236}">
                    <a16:creationId xmlns:a16="http://schemas.microsoft.com/office/drawing/2014/main" id="{23FE7267-05B8-8948-9591-3964AA1AC3C6}"/>
                  </a:ext>
                </a:extLst>
              </p:cNvPr>
              <p:cNvSpPr>
                <a:spLocks noRot="1" noChangeAspect="1" noMove="1" noResize="1" noEditPoints="1" noAdjustHandles="1" noChangeArrowheads="1" noChangeShapeType="1" noTextEdit="1"/>
              </p:cNvSpPr>
              <p:nvPr/>
            </p:nvSpPr>
            <p:spPr>
              <a:xfrm>
                <a:off x="344196" y="2299499"/>
                <a:ext cx="6338252" cy="956352"/>
              </a:xfrm>
              <a:prstGeom prst="rect">
                <a:avLst/>
              </a:prstGeom>
              <a:blipFill>
                <a:blip r:embed="rId3"/>
                <a:stretch>
                  <a:fillRect l="-200" t="-98701" b="-1493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3F021BC6-A320-C549-9492-6063D7CA6D03}"/>
                  </a:ext>
                </a:extLst>
              </p:cNvPr>
              <p:cNvSpPr/>
              <p:nvPr/>
            </p:nvSpPr>
            <p:spPr>
              <a:xfrm>
                <a:off x="480619" y="4937863"/>
                <a:ext cx="3505640" cy="830997"/>
              </a:xfrm>
              <a:prstGeom prst="rect">
                <a:avLst/>
              </a:prstGeom>
            </p:spPr>
            <p:txBody>
              <a:bodyPr wrap="none">
                <a:spAutoFit/>
              </a:bodyPr>
              <a:lstStyle/>
              <a:p>
                <a:r>
                  <a:rPr lang="en-US" sz="2400" i="1" dirty="0">
                    <a:latin typeface="Cambria Math" panose="02040503050406030204" pitchFamily="18" charset="0"/>
                  </a:rPr>
                  <a:t>n </a:t>
                </a:r>
                <a:r>
                  <a:rPr lang="en-US" sz="2400" dirty="0">
                    <a:latin typeface="Cambria Math" panose="02040503050406030204" pitchFamily="18" charset="0"/>
                  </a:rPr>
                  <a:t>is equal to 4</a:t>
                </a:r>
              </a:p>
              <a:p>
                <a14:m>
                  <m:oMath xmlns:m="http://schemas.openxmlformats.org/officeDocument/2006/math">
                    <m:r>
                      <a:rPr lang="en-US" sz="2400" i="1">
                        <a:latin typeface="Cambria Math" panose="02040503050406030204" pitchFamily="18" charset="0"/>
                      </a:rPr>
                      <m:t>𝑘</m:t>
                    </m:r>
                  </m:oMath>
                </a14:m>
                <a:r>
                  <a:rPr lang="en-US" sz="2400" dirty="0"/>
                  <a:t> represents A, B, C, and D</a:t>
                </a:r>
              </a:p>
            </p:txBody>
          </p:sp>
        </mc:Choice>
        <mc:Fallback>
          <p:sp>
            <p:nvSpPr>
              <p:cNvPr id="20" name="Rectangle 19">
                <a:extLst>
                  <a:ext uri="{FF2B5EF4-FFF2-40B4-BE49-F238E27FC236}">
                    <a16:creationId xmlns:a16="http://schemas.microsoft.com/office/drawing/2014/main" id="{3F021BC6-A320-C549-9492-6063D7CA6D03}"/>
                  </a:ext>
                </a:extLst>
              </p:cNvPr>
              <p:cNvSpPr>
                <a:spLocks noRot="1" noChangeAspect="1" noMove="1" noResize="1" noEditPoints="1" noAdjustHandles="1" noChangeArrowheads="1" noChangeShapeType="1" noTextEdit="1"/>
              </p:cNvSpPr>
              <p:nvPr/>
            </p:nvSpPr>
            <p:spPr>
              <a:xfrm>
                <a:off x="480619" y="4937863"/>
                <a:ext cx="3505640" cy="830997"/>
              </a:xfrm>
              <a:prstGeom prst="rect">
                <a:avLst/>
              </a:prstGeom>
              <a:blipFill>
                <a:blip r:embed="rId4"/>
                <a:stretch>
                  <a:fillRect l="-2527" t="-5970" r="-1805" b="-14925"/>
                </a:stretch>
              </a:blipFill>
            </p:spPr>
            <p:txBody>
              <a:bodyPr/>
              <a:lstStyle/>
              <a:p>
                <a:r>
                  <a:rPr lang="en-US">
                    <a:noFill/>
                  </a:rPr>
                  <a:t> </a:t>
                </a:r>
              </a:p>
            </p:txBody>
          </p:sp>
        </mc:Fallback>
      </mc:AlternateContent>
    </p:spTree>
    <p:extLst>
      <p:ext uri="{BB962C8B-B14F-4D97-AF65-F5344CB8AC3E}">
        <p14:creationId xmlns:p14="http://schemas.microsoft.com/office/powerpoint/2010/main" val="148534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699"/>
            <a:ext cx="8229600" cy="689415"/>
          </a:xfrm>
        </p:spPr>
        <p:txBody>
          <a:bodyPr>
            <a:normAutofit/>
          </a:bodyPr>
          <a:lstStyle/>
          <a:p>
            <a:r>
              <a:rPr lang="en-US" sz="3200" dirty="0"/>
              <a:t>neighbor joining (NJ) procedure - III</a:t>
            </a:r>
          </a:p>
        </p:txBody>
      </p:sp>
      <p:sp>
        <p:nvSpPr>
          <p:cNvPr id="3" name="Content Placeholder 2"/>
          <p:cNvSpPr>
            <a:spLocks noGrp="1"/>
          </p:cNvSpPr>
          <p:nvPr>
            <p:ph idx="1"/>
          </p:nvPr>
        </p:nvSpPr>
        <p:spPr>
          <a:xfrm>
            <a:off x="52481" y="939847"/>
            <a:ext cx="6654232" cy="1654629"/>
          </a:xfrm>
        </p:spPr>
        <p:txBody>
          <a:bodyPr>
            <a:normAutofit/>
          </a:bodyPr>
          <a:lstStyle/>
          <a:p>
            <a:pPr marL="457200" indent="-457200">
              <a:buFont typeface="+mj-lt"/>
              <a:buAutoNum type="arabicPeriod" startAt="2"/>
            </a:pPr>
            <a:r>
              <a:rPr lang="en-US" dirty="0"/>
              <a:t>Find the lowest </a:t>
            </a:r>
            <a:r>
              <a:rPr lang="en-US" i="1" dirty="0" err="1"/>
              <a:t>Q</a:t>
            </a:r>
            <a:r>
              <a:rPr lang="en-US" i="1" baseline="-25000" dirty="0" err="1"/>
              <a:t>i,j</a:t>
            </a:r>
            <a:endParaRPr lang="en-US" i="1" baseline="-25000" dirty="0"/>
          </a:p>
          <a:p>
            <a:pPr marL="457200" indent="-457200">
              <a:buFont typeface="+mj-lt"/>
              <a:buAutoNum type="arabicPeriod" startAt="2"/>
            </a:pPr>
            <a:r>
              <a:rPr lang="en-US" i="1" dirty="0" err="1"/>
              <a:t>i</a:t>
            </a:r>
            <a:r>
              <a:rPr lang="en-US" dirty="0"/>
              <a:t> and </a:t>
            </a:r>
            <a:r>
              <a:rPr lang="en-US" i="1" dirty="0"/>
              <a:t>j</a:t>
            </a:r>
            <a:r>
              <a:rPr lang="en-US" dirty="0"/>
              <a:t> are joined to </a:t>
            </a:r>
            <a:r>
              <a:rPr lang="en-US" dirty="0">
                <a:solidFill>
                  <a:schemeClr val="accent3">
                    <a:lumMod val="75000"/>
                  </a:schemeClr>
                </a:solidFill>
              </a:rPr>
              <a:t>a newly node </a:t>
            </a:r>
            <a:r>
              <a:rPr lang="en-US" dirty="0"/>
              <a:t>(e.g., AD)</a:t>
            </a:r>
          </a:p>
          <a:p>
            <a:pPr marL="457200" indent="-457200">
              <a:buFont typeface="+mj-lt"/>
              <a:buAutoNum type="arabicPeriod" startAt="2"/>
            </a:pPr>
            <a:r>
              <a:rPr lang="en-US" dirty="0"/>
              <a:t>The new node is connected to </a:t>
            </a:r>
            <a:r>
              <a:rPr lang="en-US" dirty="0">
                <a:solidFill>
                  <a:schemeClr val="accent4">
                    <a:lumMod val="75000"/>
                  </a:schemeClr>
                </a:solidFill>
              </a:rPr>
              <a:t>the central node</a:t>
            </a:r>
            <a:r>
              <a:rPr lang="en-US" dirty="0"/>
              <a:t>. </a:t>
            </a:r>
          </a:p>
        </p:txBody>
      </p:sp>
      <p:sp>
        <p:nvSpPr>
          <p:cNvPr id="5" name="TextBox 4"/>
          <p:cNvSpPr txBox="1"/>
          <p:nvPr/>
        </p:nvSpPr>
        <p:spPr>
          <a:xfrm>
            <a:off x="6719239" y="940622"/>
            <a:ext cx="1649460" cy="369332"/>
          </a:xfrm>
          <a:prstGeom prst="rect">
            <a:avLst/>
          </a:prstGeom>
          <a:noFill/>
        </p:spPr>
        <p:txBody>
          <a:bodyPr wrap="none" rtlCol="0">
            <a:spAutoFit/>
          </a:bodyPr>
          <a:lstStyle/>
          <a:p>
            <a:r>
              <a:rPr lang="en-US" dirty="0"/>
              <a:t>Distance matrix</a:t>
            </a:r>
          </a:p>
        </p:txBody>
      </p:sp>
      <p:graphicFrame>
        <p:nvGraphicFramePr>
          <p:cNvPr id="8" name="Table 7"/>
          <p:cNvGraphicFramePr>
            <a:graphicFrameLocks noGrp="1"/>
          </p:cNvGraphicFramePr>
          <p:nvPr>
            <p:extLst>
              <p:ext uri="{D42A27DB-BD31-4B8C-83A1-F6EECF244321}">
                <p14:modId xmlns:p14="http://schemas.microsoft.com/office/powerpoint/2010/main" val="1880525457"/>
              </p:ext>
            </p:extLst>
          </p:nvPr>
        </p:nvGraphicFramePr>
        <p:xfrm>
          <a:off x="6532478" y="3904984"/>
          <a:ext cx="2417295" cy="1934050"/>
        </p:xfrm>
        <a:graphic>
          <a:graphicData uri="http://schemas.openxmlformats.org/drawingml/2006/table">
            <a:tbl>
              <a:tblPr firstRow="1" bandRow="1">
                <a:tableStyleId>{2D5ABB26-0587-4C30-8999-92F81FD0307C}</a:tableStyleId>
              </a:tblPr>
              <a:tblGrid>
                <a:gridCol w="483459">
                  <a:extLst>
                    <a:ext uri="{9D8B030D-6E8A-4147-A177-3AD203B41FA5}">
                      <a16:colId xmlns:a16="http://schemas.microsoft.com/office/drawing/2014/main" val="20000"/>
                    </a:ext>
                  </a:extLst>
                </a:gridCol>
                <a:gridCol w="483459">
                  <a:extLst>
                    <a:ext uri="{9D8B030D-6E8A-4147-A177-3AD203B41FA5}">
                      <a16:colId xmlns:a16="http://schemas.microsoft.com/office/drawing/2014/main" val="20001"/>
                    </a:ext>
                  </a:extLst>
                </a:gridCol>
                <a:gridCol w="483459">
                  <a:extLst>
                    <a:ext uri="{9D8B030D-6E8A-4147-A177-3AD203B41FA5}">
                      <a16:colId xmlns:a16="http://schemas.microsoft.com/office/drawing/2014/main" val="20002"/>
                    </a:ext>
                  </a:extLst>
                </a:gridCol>
                <a:gridCol w="483459">
                  <a:extLst>
                    <a:ext uri="{9D8B030D-6E8A-4147-A177-3AD203B41FA5}">
                      <a16:colId xmlns:a16="http://schemas.microsoft.com/office/drawing/2014/main" val="20003"/>
                    </a:ext>
                  </a:extLst>
                </a:gridCol>
                <a:gridCol w="483459">
                  <a:extLst>
                    <a:ext uri="{9D8B030D-6E8A-4147-A177-3AD203B41FA5}">
                      <a16:colId xmlns:a16="http://schemas.microsoft.com/office/drawing/2014/main" val="20004"/>
                    </a:ext>
                  </a:extLst>
                </a:gridCol>
              </a:tblGrid>
              <a:tr h="386810">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86810">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chemeClr val="accent3">
                              <a:lumMod val="50000"/>
                            </a:schemeClr>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-22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86810">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86810">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-14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86810">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6532479" y="3492005"/>
            <a:ext cx="1005403" cy="369332"/>
          </a:xfrm>
          <a:prstGeom prst="rect">
            <a:avLst/>
          </a:prstGeom>
          <a:noFill/>
        </p:spPr>
        <p:txBody>
          <a:bodyPr wrap="none" rtlCol="0">
            <a:spAutoFit/>
          </a:bodyPr>
          <a:lstStyle/>
          <a:p>
            <a:r>
              <a:rPr lang="en-US" dirty="0"/>
              <a:t>Q matrix</a:t>
            </a:r>
          </a:p>
        </p:txBody>
      </p:sp>
      <p:grpSp>
        <p:nvGrpSpPr>
          <p:cNvPr id="70" name="Group 69"/>
          <p:cNvGrpSpPr/>
          <p:nvPr/>
        </p:nvGrpSpPr>
        <p:grpSpPr>
          <a:xfrm>
            <a:off x="1546078" y="5025213"/>
            <a:ext cx="1571631" cy="1723324"/>
            <a:chOff x="697769" y="5102556"/>
            <a:chExt cx="1571631" cy="1723324"/>
          </a:xfrm>
        </p:grpSpPr>
        <p:grpSp>
          <p:nvGrpSpPr>
            <p:cNvPr id="10" name="Group 9"/>
            <p:cNvGrpSpPr/>
            <p:nvPr/>
          </p:nvGrpSpPr>
          <p:grpSpPr>
            <a:xfrm>
              <a:off x="957942" y="5411556"/>
              <a:ext cx="1052286" cy="1088534"/>
              <a:chOff x="538658" y="3719171"/>
              <a:chExt cx="990387" cy="1088534"/>
            </a:xfrm>
          </p:grpSpPr>
          <p:sp>
            <p:nvSpPr>
              <p:cNvPr id="11" name="Oval 10"/>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109233" y="4259485"/>
                <a:ext cx="419812"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8658" y="4259485"/>
                <a:ext cx="439620"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697769" y="5759947"/>
              <a:ext cx="318229" cy="369332"/>
            </a:xfrm>
            <a:prstGeom prst="rect">
              <a:avLst/>
            </a:prstGeom>
            <a:noFill/>
          </p:spPr>
          <p:txBody>
            <a:bodyPr wrap="none" rtlCol="0">
              <a:spAutoFit/>
            </a:bodyPr>
            <a:lstStyle/>
            <a:p>
              <a:r>
                <a:rPr lang="en-US" dirty="0"/>
                <a:t>A</a:t>
              </a:r>
            </a:p>
          </p:txBody>
        </p:sp>
        <p:sp>
          <p:nvSpPr>
            <p:cNvPr id="24" name="TextBox 23"/>
            <p:cNvSpPr txBox="1"/>
            <p:nvPr/>
          </p:nvSpPr>
          <p:spPr>
            <a:xfrm>
              <a:off x="1333535" y="6456548"/>
              <a:ext cx="312906" cy="369332"/>
            </a:xfrm>
            <a:prstGeom prst="rect">
              <a:avLst/>
            </a:prstGeom>
            <a:noFill/>
          </p:spPr>
          <p:txBody>
            <a:bodyPr wrap="none" rtlCol="0">
              <a:spAutoFit/>
            </a:bodyPr>
            <a:lstStyle/>
            <a:p>
              <a:r>
                <a:rPr lang="en-US" dirty="0"/>
                <a:t>B</a:t>
              </a:r>
            </a:p>
          </p:txBody>
        </p:sp>
        <p:sp>
          <p:nvSpPr>
            <p:cNvPr id="25" name="TextBox 24"/>
            <p:cNvSpPr txBox="1"/>
            <p:nvPr/>
          </p:nvSpPr>
          <p:spPr>
            <a:xfrm>
              <a:off x="1956494" y="5759947"/>
              <a:ext cx="312906" cy="369332"/>
            </a:xfrm>
            <a:prstGeom prst="rect">
              <a:avLst/>
            </a:prstGeom>
            <a:noFill/>
          </p:spPr>
          <p:txBody>
            <a:bodyPr wrap="none" rtlCol="0">
              <a:spAutoFit/>
            </a:bodyPr>
            <a:lstStyle/>
            <a:p>
              <a:r>
                <a:rPr lang="en-US" dirty="0"/>
                <a:t>C</a:t>
              </a:r>
            </a:p>
          </p:txBody>
        </p:sp>
        <p:sp>
          <p:nvSpPr>
            <p:cNvPr id="26" name="TextBox 25"/>
            <p:cNvSpPr txBox="1"/>
            <p:nvPr/>
          </p:nvSpPr>
          <p:spPr>
            <a:xfrm>
              <a:off x="1337998" y="5102556"/>
              <a:ext cx="326682" cy="369332"/>
            </a:xfrm>
            <a:prstGeom prst="rect">
              <a:avLst/>
            </a:prstGeom>
            <a:noFill/>
          </p:spPr>
          <p:txBody>
            <a:bodyPr wrap="none" rtlCol="0">
              <a:spAutoFit/>
            </a:bodyPr>
            <a:lstStyle/>
            <a:p>
              <a:r>
                <a:rPr lang="en-US" dirty="0"/>
                <a:t>D</a:t>
              </a:r>
            </a:p>
          </p:txBody>
        </p:sp>
      </p:grpSp>
      <p:graphicFrame>
        <p:nvGraphicFramePr>
          <p:cNvPr id="66" name="Table 65"/>
          <p:cNvGraphicFramePr>
            <a:graphicFrameLocks noGrp="1"/>
          </p:cNvGraphicFramePr>
          <p:nvPr>
            <p:extLst>
              <p:ext uri="{D42A27DB-BD31-4B8C-83A1-F6EECF244321}">
                <p14:modId xmlns:p14="http://schemas.microsoft.com/office/powerpoint/2010/main" val="4177650987"/>
              </p:ext>
            </p:extLst>
          </p:nvPr>
        </p:nvGraphicFramePr>
        <p:xfrm>
          <a:off x="6719239" y="1353601"/>
          <a:ext cx="2080565" cy="1828800"/>
        </p:xfrm>
        <a:graphic>
          <a:graphicData uri="http://schemas.openxmlformats.org/drawingml/2006/table">
            <a:tbl>
              <a:tblPr firstRow="1" bandRow="1">
                <a:tableStyleId>{2D5ABB26-0587-4C30-8999-92F81FD0307C}</a:tableStyleId>
              </a:tblPr>
              <a:tblGrid>
                <a:gridCol w="416113">
                  <a:extLst>
                    <a:ext uri="{9D8B030D-6E8A-4147-A177-3AD203B41FA5}">
                      <a16:colId xmlns:a16="http://schemas.microsoft.com/office/drawing/2014/main" val="20000"/>
                    </a:ext>
                  </a:extLst>
                </a:gridCol>
                <a:gridCol w="416113">
                  <a:extLst>
                    <a:ext uri="{9D8B030D-6E8A-4147-A177-3AD203B41FA5}">
                      <a16:colId xmlns:a16="http://schemas.microsoft.com/office/drawing/2014/main" val="20001"/>
                    </a:ext>
                  </a:extLst>
                </a:gridCol>
                <a:gridCol w="416113">
                  <a:extLst>
                    <a:ext uri="{9D8B030D-6E8A-4147-A177-3AD203B41FA5}">
                      <a16:colId xmlns:a16="http://schemas.microsoft.com/office/drawing/2014/main" val="20002"/>
                    </a:ext>
                  </a:extLst>
                </a:gridCol>
                <a:gridCol w="416113">
                  <a:extLst>
                    <a:ext uri="{9D8B030D-6E8A-4147-A177-3AD203B41FA5}">
                      <a16:colId xmlns:a16="http://schemas.microsoft.com/office/drawing/2014/main" val="20003"/>
                    </a:ext>
                  </a:extLst>
                </a:gridCol>
                <a:gridCol w="416113">
                  <a:extLst>
                    <a:ext uri="{9D8B030D-6E8A-4147-A177-3AD203B41FA5}">
                      <a16:colId xmlns:a16="http://schemas.microsoft.com/office/drawing/2014/main" val="20004"/>
                    </a:ext>
                  </a:extLst>
                </a:gridCol>
              </a:tblGrid>
              <a:tr h="313036">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3036">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3036">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3036">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3036">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69" name="Group 68"/>
          <p:cNvGrpSpPr/>
          <p:nvPr/>
        </p:nvGrpSpPr>
        <p:grpSpPr>
          <a:xfrm>
            <a:off x="3379597" y="5323395"/>
            <a:ext cx="2080204" cy="1126960"/>
            <a:chOff x="2531288" y="5371651"/>
            <a:chExt cx="2080204" cy="1126960"/>
          </a:xfrm>
        </p:grpSpPr>
        <p:grpSp>
          <p:nvGrpSpPr>
            <p:cNvPr id="36" name="Group 35"/>
            <p:cNvGrpSpPr/>
            <p:nvPr/>
          </p:nvGrpSpPr>
          <p:grpSpPr>
            <a:xfrm>
              <a:off x="2531288" y="5585071"/>
              <a:ext cx="1767298" cy="651467"/>
              <a:chOff x="1030270" y="4116497"/>
              <a:chExt cx="1767298" cy="651467"/>
            </a:xfrm>
          </p:grpSpPr>
          <p:grpSp>
            <p:nvGrpSpPr>
              <p:cNvPr id="37" name="Group 36"/>
              <p:cNvGrpSpPr/>
              <p:nvPr/>
            </p:nvGrpSpPr>
            <p:grpSpPr>
              <a:xfrm>
                <a:off x="1710848" y="4116497"/>
                <a:ext cx="1086720" cy="651467"/>
                <a:chOff x="2172610" y="3998908"/>
                <a:chExt cx="1086720" cy="651467"/>
              </a:xfrm>
            </p:grpSpPr>
            <p:sp>
              <p:nvSpPr>
                <p:cNvPr id="39" name="Oval 38"/>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172610" y="3998908"/>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2172610" y="4394729"/>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38" name="Straight Arrow Connector 37"/>
              <p:cNvCxnSpPr/>
              <p:nvPr/>
            </p:nvCxnSpPr>
            <p:spPr>
              <a:xfrm>
                <a:off x="1030270" y="446680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8" name="TextBox 47"/>
            <p:cNvSpPr txBox="1"/>
            <p:nvPr/>
          </p:nvSpPr>
          <p:spPr>
            <a:xfrm>
              <a:off x="2894444" y="5371651"/>
              <a:ext cx="318229" cy="369332"/>
            </a:xfrm>
            <a:prstGeom prst="rect">
              <a:avLst/>
            </a:prstGeom>
            <a:noFill/>
          </p:spPr>
          <p:txBody>
            <a:bodyPr wrap="none" rtlCol="0">
              <a:spAutoFit/>
            </a:bodyPr>
            <a:lstStyle/>
            <a:p>
              <a:r>
                <a:rPr lang="en-US" dirty="0"/>
                <a:t>A</a:t>
              </a:r>
            </a:p>
          </p:txBody>
        </p:sp>
        <p:sp>
          <p:nvSpPr>
            <p:cNvPr id="49" name="TextBox 48"/>
            <p:cNvSpPr txBox="1"/>
            <p:nvPr/>
          </p:nvSpPr>
          <p:spPr>
            <a:xfrm>
              <a:off x="2904671" y="6129279"/>
              <a:ext cx="326682" cy="369332"/>
            </a:xfrm>
            <a:prstGeom prst="rect">
              <a:avLst/>
            </a:prstGeom>
            <a:noFill/>
          </p:spPr>
          <p:txBody>
            <a:bodyPr wrap="none" rtlCol="0">
              <a:spAutoFit/>
            </a:bodyPr>
            <a:lstStyle/>
            <a:p>
              <a:r>
                <a:rPr lang="en-US" dirty="0"/>
                <a:t>D</a:t>
              </a:r>
            </a:p>
          </p:txBody>
        </p:sp>
        <p:sp>
          <p:nvSpPr>
            <p:cNvPr id="50" name="TextBox 49"/>
            <p:cNvSpPr txBox="1"/>
            <p:nvPr/>
          </p:nvSpPr>
          <p:spPr>
            <a:xfrm>
              <a:off x="4298586" y="5371651"/>
              <a:ext cx="312906" cy="369332"/>
            </a:xfrm>
            <a:prstGeom prst="rect">
              <a:avLst/>
            </a:prstGeom>
            <a:noFill/>
          </p:spPr>
          <p:txBody>
            <a:bodyPr wrap="none" rtlCol="0">
              <a:spAutoFit/>
            </a:bodyPr>
            <a:lstStyle/>
            <a:p>
              <a:r>
                <a:rPr lang="en-US" dirty="0"/>
                <a:t>C</a:t>
              </a:r>
            </a:p>
          </p:txBody>
        </p:sp>
        <p:sp>
          <p:nvSpPr>
            <p:cNvPr id="51" name="TextBox 50"/>
            <p:cNvSpPr txBox="1"/>
            <p:nvPr/>
          </p:nvSpPr>
          <p:spPr>
            <a:xfrm>
              <a:off x="4298586" y="6129279"/>
              <a:ext cx="312906" cy="369332"/>
            </a:xfrm>
            <a:prstGeom prst="rect">
              <a:avLst/>
            </a:prstGeom>
            <a:noFill/>
          </p:spPr>
          <p:txBody>
            <a:bodyPr wrap="none" rtlCol="0">
              <a:spAutoFit/>
            </a:bodyPr>
            <a:lstStyle/>
            <a:p>
              <a:r>
                <a:rPr lang="en-US" dirty="0"/>
                <a:t>B</a:t>
              </a:r>
            </a:p>
          </p:txBody>
        </p:sp>
        <p:sp>
          <p:nvSpPr>
            <p:cNvPr id="67" name="TextBox 66"/>
            <p:cNvSpPr txBox="1"/>
            <p:nvPr/>
          </p:nvSpPr>
          <p:spPr>
            <a:xfrm>
              <a:off x="3461753" y="5520466"/>
              <a:ext cx="296876" cy="369332"/>
            </a:xfrm>
            <a:prstGeom prst="rect">
              <a:avLst/>
            </a:prstGeom>
            <a:noFill/>
          </p:spPr>
          <p:txBody>
            <a:bodyPr wrap="none" rtlCol="0">
              <a:spAutoFit/>
            </a:bodyPr>
            <a:lstStyle/>
            <a:p>
              <a:r>
                <a:rPr lang="en-US" dirty="0"/>
                <a:t>E</a:t>
              </a:r>
            </a:p>
          </p:txBody>
        </p:sp>
      </p:grpSp>
      <p:sp>
        <p:nvSpPr>
          <p:cNvPr id="4" name="TextBox 3">
            <a:extLst>
              <a:ext uri="{FF2B5EF4-FFF2-40B4-BE49-F238E27FC236}">
                <a16:creationId xmlns:a16="http://schemas.microsoft.com/office/drawing/2014/main" id="{67272474-B6DA-0245-92BA-E98CA1A08CC4}"/>
              </a:ext>
            </a:extLst>
          </p:cNvPr>
          <p:cNvSpPr txBox="1"/>
          <p:nvPr/>
        </p:nvSpPr>
        <p:spPr>
          <a:xfrm>
            <a:off x="8238454" y="940622"/>
            <a:ext cx="609462" cy="369332"/>
          </a:xfrm>
          <a:prstGeom prst="rect">
            <a:avLst/>
          </a:prstGeom>
          <a:noFill/>
        </p:spPr>
        <p:txBody>
          <a:bodyPr wrap="none" rtlCol="0">
            <a:spAutoFit/>
          </a:bodyPr>
          <a:lstStyle/>
          <a:p>
            <a:r>
              <a:rPr lang="en-US" dirty="0"/>
              <a:t>(n=4)</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C55E6D8-2ED0-2F46-85DD-4D9452541214}"/>
                  </a:ext>
                </a:extLst>
              </p:cNvPr>
              <p:cNvSpPr txBox="1"/>
              <p:nvPr/>
            </p:nvSpPr>
            <p:spPr>
              <a:xfrm>
                <a:off x="-26117" y="2357033"/>
                <a:ext cx="6558595"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𝑄</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−2</m:t>
                          </m:r>
                        </m:e>
                      </m:d>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e>
                      </m:nary>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𝑘</m:t>
                              </m:r>
                            </m:e>
                          </m:d>
                        </m:e>
                      </m:nary>
                    </m:oMath>
                  </m:oMathPara>
                </a14:m>
                <a:endParaRPr lang="en-US" sz="2400" dirty="0"/>
              </a:p>
            </p:txBody>
          </p:sp>
        </mc:Choice>
        <mc:Fallback xmlns="">
          <p:sp>
            <p:nvSpPr>
              <p:cNvPr id="16" name="TextBox 15">
                <a:extLst>
                  <a:ext uri="{FF2B5EF4-FFF2-40B4-BE49-F238E27FC236}">
                    <a16:creationId xmlns:a16="http://schemas.microsoft.com/office/drawing/2014/main" id="{1C55E6D8-2ED0-2F46-85DD-4D9452541214}"/>
                  </a:ext>
                </a:extLst>
              </p:cNvPr>
              <p:cNvSpPr txBox="1">
                <a:spLocks noRot="1" noChangeAspect="1" noMove="1" noResize="1" noEditPoints="1" noAdjustHandles="1" noChangeArrowheads="1" noChangeShapeType="1" noTextEdit="1"/>
              </p:cNvSpPr>
              <p:nvPr/>
            </p:nvSpPr>
            <p:spPr>
              <a:xfrm>
                <a:off x="-26117" y="2357033"/>
                <a:ext cx="6558595" cy="1100558"/>
              </a:xfrm>
              <a:prstGeom prst="rect">
                <a:avLst/>
              </a:prstGeom>
              <a:blipFill>
                <a:blip r:embed="rId3"/>
                <a:stretch>
                  <a:fillRect t="-105682" b="-161364"/>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851BE2BE-4902-264D-AD72-8FF5F5AD130D}"/>
              </a:ext>
            </a:extLst>
          </p:cNvPr>
          <p:cNvSpPr txBox="1"/>
          <p:nvPr/>
        </p:nvSpPr>
        <p:spPr>
          <a:xfrm>
            <a:off x="402269" y="3527221"/>
            <a:ext cx="4169731" cy="1477328"/>
          </a:xfrm>
          <a:prstGeom prst="rect">
            <a:avLst/>
          </a:prstGeom>
          <a:noFill/>
        </p:spPr>
        <p:txBody>
          <a:bodyPr wrap="none" rtlCol="0">
            <a:spAutoFit/>
          </a:bodyPr>
          <a:lstStyle/>
          <a:p>
            <a:r>
              <a:rPr lang="en-US" i="1" dirty="0"/>
              <a:t>Q</a:t>
            </a:r>
            <a:r>
              <a:rPr lang="en-US" baseline="-25000" dirty="0"/>
              <a:t>AC</a:t>
            </a:r>
            <a:r>
              <a:rPr lang="en-US" dirty="0"/>
              <a:t> = (4-2)*4 - (2+ 4 + 6) - (4 + 3 + 9) = -20</a:t>
            </a:r>
          </a:p>
          <a:p>
            <a:r>
              <a:rPr lang="en-US" i="1" dirty="0"/>
              <a:t>Q</a:t>
            </a:r>
            <a:r>
              <a:rPr lang="en-US" baseline="-25000" dirty="0"/>
              <a:t>AD</a:t>
            </a:r>
            <a:r>
              <a:rPr lang="en-US" dirty="0"/>
              <a:t> = (4-2)*6 - (2 + 4 + 6) - (6 + 7 + 9) = -22</a:t>
            </a:r>
          </a:p>
          <a:p>
            <a:r>
              <a:rPr lang="en-US" i="1" dirty="0"/>
              <a:t>Q</a:t>
            </a:r>
            <a:r>
              <a:rPr lang="en-US" baseline="-25000" dirty="0"/>
              <a:t>BC</a:t>
            </a:r>
            <a:r>
              <a:rPr lang="en-US" dirty="0"/>
              <a:t> = (4-2)*3 - (2 + 3 + 7) - (4 + 3 + 9) = -20</a:t>
            </a:r>
          </a:p>
          <a:p>
            <a:r>
              <a:rPr lang="en-US" i="1" dirty="0"/>
              <a:t>Q</a:t>
            </a:r>
            <a:r>
              <a:rPr lang="en-US" baseline="-25000" dirty="0"/>
              <a:t>BD</a:t>
            </a:r>
            <a:r>
              <a:rPr lang="en-US" dirty="0"/>
              <a:t> = (4-2)*7 - (2 + 3 + 7) - (6 + 7 + 9) = -20</a:t>
            </a:r>
          </a:p>
          <a:p>
            <a:r>
              <a:rPr lang="en-US" i="1" dirty="0"/>
              <a:t>Q</a:t>
            </a:r>
            <a:r>
              <a:rPr lang="en-US" baseline="-25000" dirty="0"/>
              <a:t>CD</a:t>
            </a:r>
            <a:r>
              <a:rPr lang="en-US" dirty="0"/>
              <a:t> = (4-2)*9 - (4 + 3 + 6) - (6 + 7 + 6) = -14</a:t>
            </a:r>
          </a:p>
        </p:txBody>
      </p:sp>
    </p:spTree>
    <p:extLst>
      <p:ext uri="{BB962C8B-B14F-4D97-AF65-F5344CB8AC3E}">
        <p14:creationId xmlns:p14="http://schemas.microsoft.com/office/powerpoint/2010/main" val="284631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592384" y="1709778"/>
            <a:ext cx="6392382" cy="2506554"/>
          </a:xfrm>
        </p:spPr>
        <p:txBody>
          <a:bodyPr>
            <a:normAutofit/>
          </a:bodyPr>
          <a:lstStyle/>
          <a:p>
            <a:pPr>
              <a:lnSpc>
                <a:spcPct val="120000"/>
              </a:lnSpc>
            </a:pPr>
            <a:r>
              <a:rPr lang="en-US" sz="2800" dirty="0"/>
              <a:t>Background</a:t>
            </a:r>
          </a:p>
          <a:p>
            <a:pPr>
              <a:lnSpc>
                <a:spcPct val="120000"/>
              </a:lnSpc>
            </a:pPr>
            <a:r>
              <a:rPr lang="en-US" sz="2800" dirty="0"/>
              <a:t>Algorithms to build phylogeny</a:t>
            </a:r>
          </a:p>
          <a:p>
            <a:pPr>
              <a:lnSpc>
                <a:spcPct val="120000"/>
              </a:lnSpc>
            </a:pPr>
            <a:r>
              <a:rPr lang="en-US" sz="2800" dirty="0"/>
              <a:t>Interpretation of phylogenic trees</a:t>
            </a:r>
          </a:p>
        </p:txBody>
      </p:sp>
    </p:spTree>
    <p:extLst>
      <p:ext uri="{BB962C8B-B14F-4D97-AF65-F5344CB8AC3E}">
        <p14:creationId xmlns:p14="http://schemas.microsoft.com/office/powerpoint/2010/main" val="197688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neighbor joining (NJ) procedure - IV</a:t>
            </a:r>
          </a:p>
        </p:txBody>
      </p:sp>
      <p:sp>
        <p:nvSpPr>
          <p:cNvPr id="3" name="Content Placeholder 2"/>
          <p:cNvSpPr>
            <a:spLocks noGrp="1"/>
          </p:cNvSpPr>
          <p:nvPr>
            <p:ph idx="1"/>
          </p:nvPr>
        </p:nvSpPr>
        <p:spPr>
          <a:xfrm>
            <a:off x="274647" y="1203930"/>
            <a:ext cx="8574065" cy="999921"/>
          </a:xfrm>
        </p:spPr>
        <p:txBody>
          <a:bodyPr>
            <a:noAutofit/>
          </a:bodyPr>
          <a:lstStyle/>
          <a:p>
            <a:pPr marL="457200" indent="-457200">
              <a:buFont typeface="+mj-lt"/>
              <a:buAutoNum type="arabicPeriod" startAt="5"/>
            </a:pPr>
            <a:r>
              <a:rPr lang="en-US" sz="2800" dirty="0"/>
              <a:t>Calculate the distance from each of the taxa in the pair to this new node.</a:t>
            </a:r>
          </a:p>
        </p:txBody>
      </p:sp>
      <p:grpSp>
        <p:nvGrpSpPr>
          <p:cNvPr id="12" name="Group 11"/>
          <p:cNvGrpSpPr/>
          <p:nvPr/>
        </p:nvGrpSpPr>
        <p:grpSpPr>
          <a:xfrm>
            <a:off x="569934" y="2746148"/>
            <a:ext cx="1717048" cy="1126960"/>
            <a:chOff x="5572330" y="5320113"/>
            <a:chExt cx="1717048" cy="1126960"/>
          </a:xfrm>
        </p:grpSpPr>
        <p:grpSp>
          <p:nvGrpSpPr>
            <p:cNvPr id="20" name="Group 19"/>
            <p:cNvGrpSpPr/>
            <p:nvPr/>
          </p:nvGrpSpPr>
          <p:grpSpPr>
            <a:xfrm>
              <a:off x="5889752" y="5533533"/>
              <a:ext cx="1086720" cy="651467"/>
              <a:chOff x="2172610" y="3998908"/>
              <a:chExt cx="1086720" cy="651467"/>
            </a:xfrm>
          </p:grpSpPr>
          <p:sp>
            <p:nvSpPr>
              <p:cNvPr id="22" name="Oval 21"/>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5572330" y="5320113"/>
              <a:ext cx="1717048" cy="1126960"/>
              <a:chOff x="5572330" y="5320113"/>
              <a:chExt cx="1717048" cy="1126960"/>
            </a:xfrm>
          </p:grpSpPr>
          <p:sp>
            <p:nvSpPr>
              <p:cNvPr id="15" name="TextBox 14"/>
              <p:cNvSpPr txBox="1"/>
              <p:nvPr/>
            </p:nvSpPr>
            <p:spPr>
              <a:xfrm>
                <a:off x="5572330" y="5320113"/>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5582557" y="6077741"/>
                <a:ext cx="326682" cy="369332"/>
              </a:xfrm>
              <a:prstGeom prst="rect">
                <a:avLst/>
              </a:prstGeom>
              <a:noFill/>
            </p:spPr>
            <p:txBody>
              <a:bodyPr wrap="none" rtlCol="0">
                <a:spAutoFit/>
              </a:bodyPr>
              <a:lstStyle/>
              <a:p>
                <a:r>
                  <a:rPr lang="en-US" dirty="0"/>
                  <a:t>D</a:t>
                </a:r>
              </a:p>
            </p:txBody>
          </p:sp>
          <p:sp>
            <p:nvSpPr>
              <p:cNvPr id="17" name="TextBox 16"/>
              <p:cNvSpPr txBox="1"/>
              <p:nvPr/>
            </p:nvSpPr>
            <p:spPr>
              <a:xfrm>
                <a:off x="6976472" y="5320113"/>
                <a:ext cx="312906" cy="369332"/>
              </a:xfrm>
              <a:prstGeom prst="rect">
                <a:avLst/>
              </a:prstGeom>
              <a:noFill/>
            </p:spPr>
            <p:txBody>
              <a:bodyPr wrap="none" rtlCol="0">
                <a:spAutoFit/>
              </a:bodyPr>
              <a:lstStyle/>
              <a:p>
                <a:r>
                  <a:rPr lang="en-US" dirty="0"/>
                  <a:t>C</a:t>
                </a:r>
              </a:p>
            </p:txBody>
          </p:sp>
          <p:sp>
            <p:nvSpPr>
              <p:cNvPr id="18" name="TextBox 17"/>
              <p:cNvSpPr txBox="1"/>
              <p:nvPr/>
            </p:nvSpPr>
            <p:spPr>
              <a:xfrm>
                <a:off x="6976472" y="6077741"/>
                <a:ext cx="312906" cy="369332"/>
              </a:xfrm>
              <a:prstGeom prst="rect">
                <a:avLst/>
              </a:prstGeom>
              <a:noFill/>
            </p:spPr>
            <p:txBody>
              <a:bodyPr wrap="none" rtlCol="0">
                <a:spAutoFit/>
              </a:bodyPr>
              <a:lstStyle/>
              <a:p>
                <a:r>
                  <a:rPr lang="en-US" dirty="0"/>
                  <a:t>B</a:t>
                </a:r>
              </a:p>
            </p:txBody>
          </p:sp>
          <p:sp>
            <p:nvSpPr>
              <p:cNvPr id="19" name="TextBox 18"/>
              <p:cNvSpPr txBox="1"/>
              <p:nvPr/>
            </p:nvSpPr>
            <p:spPr>
              <a:xfrm>
                <a:off x="6125571" y="5468959"/>
                <a:ext cx="296876" cy="369332"/>
              </a:xfrm>
              <a:prstGeom prst="rect">
                <a:avLst/>
              </a:prstGeom>
              <a:noFill/>
            </p:spPr>
            <p:txBody>
              <a:bodyPr wrap="none" rtlCol="0">
                <a:spAutoFit/>
              </a:bodyPr>
              <a:lstStyle/>
              <a:p>
                <a:r>
                  <a:rPr lang="en-US" dirty="0"/>
                  <a:t>E</a:t>
                </a:r>
              </a:p>
            </p:txBody>
          </p:sp>
        </p:grpSp>
      </p:gr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6683836-F666-014A-A54E-23B0515B5703}"/>
                  </a:ext>
                </a:extLst>
              </p:cNvPr>
              <p:cNvSpPr/>
              <p:nvPr/>
            </p:nvSpPr>
            <p:spPr>
              <a:xfrm>
                <a:off x="420913" y="4869240"/>
                <a:ext cx="8574066" cy="1569660"/>
              </a:xfrm>
              <a:prstGeom prst="rect">
                <a:avLst/>
              </a:prstGeom>
            </p:spPr>
            <p:txBody>
              <a:bodyPr wrap="square">
                <a:spAutoFit/>
              </a:bodyPr>
              <a:lstStyle/>
              <a:p>
                <a:r>
                  <a:rPr lang="en-US" sz="2400" dirty="0"/>
                  <a:t>Taxa </a:t>
                </a:r>
                <a14:m>
                  <m:oMath xmlns:m="http://schemas.openxmlformats.org/officeDocument/2006/math">
                    <m:r>
                      <a:rPr lang="en-US" sz="2400" b="0" i="1" smtClean="0">
                        <a:latin typeface="Cambria Math" panose="02040503050406030204" pitchFamily="18" charset="0"/>
                      </a:rPr>
                      <m:t>𝐴</m:t>
                    </m:r>
                  </m:oMath>
                </a14:m>
                <a:r>
                  <a:rPr lang="en-US" sz="2400" dirty="0"/>
                  <a:t> and </a:t>
                </a:r>
                <a14:m>
                  <m:oMath xmlns:m="http://schemas.openxmlformats.org/officeDocument/2006/math">
                    <m:r>
                      <a:rPr lang="en-US" sz="2400" b="0" i="1" dirty="0" smtClean="0">
                        <a:latin typeface="Cambria Math" panose="02040503050406030204" pitchFamily="18" charset="0"/>
                      </a:rPr>
                      <m:t>𝐷</m:t>
                    </m:r>
                  </m:oMath>
                </a14:m>
                <a:r>
                  <a:rPr lang="en-US" sz="2400" dirty="0"/>
                  <a:t> are the paired taxa and </a:t>
                </a:r>
                <a14:m>
                  <m:oMath xmlns:m="http://schemas.openxmlformats.org/officeDocument/2006/math">
                    <m:r>
                      <a:rPr lang="en-US" sz="2400" b="0" i="1" dirty="0" smtClean="0">
                        <a:latin typeface="Cambria Math" panose="02040503050406030204" pitchFamily="18" charset="0"/>
                      </a:rPr>
                      <m:t>𝐸</m:t>
                    </m:r>
                  </m:oMath>
                </a14:m>
                <a:r>
                  <a:rPr lang="en-US" sz="2400" dirty="0"/>
                  <a:t> is the newly created node. The branches joining </a:t>
                </a:r>
                <a14:m>
                  <m:oMath xmlns:m="http://schemas.openxmlformats.org/officeDocument/2006/math">
                    <m:r>
                      <a:rPr lang="en-US" sz="2400" b="0" i="1" dirty="0" smtClean="0">
                        <a:latin typeface="Cambria Math" panose="02040503050406030204" pitchFamily="18" charset="0"/>
                      </a:rPr>
                      <m:t>𝐴</m:t>
                    </m:r>
                  </m:oMath>
                </a14:m>
                <a:r>
                  <a:rPr lang="en-US" sz="2400" dirty="0"/>
                  <a:t> and</a:t>
                </a:r>
                <a14:m>
                  <m:oMath xmlns:m="http://schemas.openxmlformats.org/officeDocument/2006/math">
                    <m:r>
                      <a:rPr lang="en-US" sz="2400" b="0" i="0" dirty="0" smtClean="0">
                        <a:latin typeface="Cambria Math" panose="02040503050406030204" pitchFamily="18" charset="0"/>
                      </a:rPr>
                      <m:t> </m:t>
                    </m:r>
                    <m:r>
                      <m:rPr>
                        <m:sty m:val="p"/>
                      </m:rPr>
                      <a:rPr lang="en-US" sz="2400" b="0" i="0" dirty="0" smtClean="0">
                        <a:latin typeface="Cambria Math" panose="02040503050406030204" pitchFamily="18" charset="0"/>
                      </a:rPr>
                      <m:t>E</m:t>
                    </m:r>
                  </m:oMath>
                </a14:m>
                <a:r>
                  <a:rPr lang="en-US" sz="2400" dirty="0"/>
                  <a:t> and </a:t>
                </a:r>
                <a14:m>
                  <m:oMath xmlns:m="http://schemas.openxmlformats.org/officeDocument/2006/math">
                    <m:r>
                      <a:rPr lang="en-US" sz="2400" b="0" i="1" dirty="0" smtClean="0">
                        <a:latin typeface="Cambria Math" panose="02040503050406030204" pitchFamily="18" charset="0"/>
                      </a:rPr>
                      <m:t>𝐷</m:t>
                    </m:r>
                  </m:oMath>
                </a14:m>
                <a:r>
                  <a:rPr lang="en-US" sz="2400" dirty="0"/>
                  <a:t> and </a:t>
                </a:r>
                <a14:m>
                  <m:oMath xmlns:m="http://schemas.openxmlformats.org/officeDocument/2006/math">
                    <m:r>
                      <a:rPr lang="en-US" sz="2400" b="0" i="1" dirty="0" smtClean="0">
                        <a:latin typeface="Cambria Math" panose="02040503050406030204" pitchFamily="18" charset="0"/>
                      </a:rPr>
                      <m:t>𝐸</m:t>
                    </m:r>
                  </m:oMath>
                </a14:m>
                <a:r>
                  <a:rPr lang="en-US" sz="2400" dirty="0"/>
                  <a:t>, and their lengths,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e>
                    </m:d>
                    <m:r>
                      <a:rPr lang="en-US" sz="2400" b="0" i="1" smtClean="0">
                        <a:latin typeface="Cambria Math" panose="02040503050406030204" pitchFamily="18" charset="0"/>
                        <a:ea typeface="Cambria Math" panose="02040503050406030204" pitchFamily="18" charset="0"/>
                      </a:rPr>
                      <m:t> </m:t>
                    </m:r>
                  </m:oMath>
                </a14:m>
                <a:r>
                  <a:rPr lang="en-US" sz="2400" dirty="0"/>
                  <a:t>and </a:t>
                </a:r>
                <a14:m>
                  <m:oMath xmlns:m="http://schemas.openxmlformats.org/officeDocument/2006/math">
                    <m:r>
                      <a:rPr lang="en-US" sz="2400" i="1">
                        <a:latin typeface="Cambria Math" panose="02040503050406030204" pitchFamily="18" charset="0"/>
                        <a:ea typeface="Cambria Math" panose="02040503050406030204" pitchFamily="18" charset="0"/>
                      </a:rPr>
                      <m:t>𝛿</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e>
                    </m:d>
                    <m:r>
                      <a:rPr lang="en-US" sz="2400" i="1">
                        <a:latin typeface="Cambria Math" panose="02040503050406030204" pitchFamily="18" charset="0"/>
                        <a:ea typeface="Cambria Math" panose="02040503050406030204" pitchFamily="18" charset="0"/>
                      </a:rPr>
                      <m:t> </m:t>
                    </m:r>
                  </m:oMath>
                </a14:m>
                <a:r>
                  <a:rPr lang="en-US" sz="2400" dirty="0"/>
                  <a:t>are part of the tree which is gradually being created.</a:t>
                </a:r>
              </a:p>
            </p:txBody>
          </p:sp>
        </mc:Choice>
        <mc:Fallback xmlns="">
          <p:sp>
            <p:nvSpPr>
              <p:cNvPr id="21" name="Rectangle 20">
                <a:extLst>
                  <a:ext uri="{FF2B5EF4-FFF2-40B4-BE49-F238E27FC236}">
                    <a16:creationId xmlns:a16="http://schemas.microsoft.com/office/drawing/2014/main" id="{36683836-F666-014A-A54E-23B0515B5703}"/>
                  </a:ext>
                </a:extLst>
              </p:cNvPr>
              <p:cNvSpPr>
                <a:spLocks noRot="1" noChangeAspect="1" noMove="1" noResize="1" noEditPoints="1" noAdjustHandles="1" noChangeArrowheads="1" noChangeShapeType="1" noTextEdit="1"/>
              </p:cNvSpPr>
              <p:nvPr/>
            </p:nvSpPr>
            <p:spPr>
              <a:xfrm>
                <a:off x="420913" y="4869240"/>
                <a:ext cx="8574066" cy="1569660"/>
              </a:xfrm>
              <a:prstGeom prst="rect">
                <a:avLst/>
              </a:prstGeom>
              <a:blipFill>
                <a:blip r:embed="rId2"/>
                <a:stretch>
                  <a:fillRect l="-1183" t="-2419"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11DEC5B-868E-3441-88F8-5020A4836EED}"/>
                  </a:ext>
                </a:extLst>
              </p:cNvPr>
              <p:cNvSpPr txBox="1"/>
              <p:nvPr/>
            </p:nvSpPr>
            <p:spPr>
              <a:xfrm>
                <a:off x="2431323" y="2340625"/>
                <a:ext cx="6563656" cy="9326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𝛿</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𝐸</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−2)</m:t>
                          </m:r>
                        </m:den>
                      </m:f>
                      <m:d>
                        <m:dPr>
                          <m:begChr m:val="["/>
                          <m:endChr m:val="]"/>
                          <m:ctrlPr>
                            <a:rPr lang="en-US" sz="2000" b="0" i="1" smtClean="0">
                              <a:latin typeface="Cambria Math" panose="02040503050406030204" pitchFamily="18" charset="0"/>
                              <a:ea typeface="Cambria Math" panose="02040503050406030204" pitchFamily="18" charset="0"/>
                            </a:rPr>
                          </m:ctrlPr>
                        </m:dPr>
                        <m:e>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𝑛</m:t>
                              </m:r>
                            </m:sup>
                            <m:e>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e>
                              </m:d>
                              <m:r>
                                <a:rPr lang="en-US" sz="2000" b="0" i="1" smtClean="0">
                                  <a:latin typeface="Cambria Math" panose="02040503050406030204" pitchFamily="18" charset="0"/>
                                  <a:ea typeface="Cambria Math" panose="02040503050406030204" pitchFamily="18" charset="0"/>
                                </a:rPr>
                                <m:t>−</m:t>
                              </m:r>
                            </m:e>
                          </m:nary>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𝑛</m:t>
                              </m:r>
                            </m:sup>
                            <m:e>
                              <m:r>
                                <a:rPr lang="en-US" sz="2000" i="1">
                                  <a:latin typeface="Cambria Math" panose="02040503050406030204" pitchFamily="18" charset="0"/>
                                  <a:ea typeface="Cambria Math" panose="02040503050406030204" pitchFamily="18" charset="0"/>
                                </a:rPr>
                                <m:t>𝑑</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𝑘</m:t>
                                  </m:r>
                                </m:e>
                              </m:d>
                            </m:e>
                          </m:nary>
                        </m:e>
                      </m:d>
                    </m:oMath>
                  </m:oMathPara>
                </a14:m>
                <a:endParaRPr lang="en-US" sz="2000" dirty="0"/>
              </a:p>
            </p:txBody>
          </p:sp>
        </mc:Choice>
        <mc:Fallback xmlns="">
          <p:sp>
            <p:nvSpPr>
              <p:cNvPr id="33" name="TextBox 32">
                <a:extLst>
                  <a:ext uri="{FF2B5EF4-FFF2-40B4-BE49-F238E27FC236}">
                    <a16:creationId xmlns:a16="http://schemas.microsoft.com/office/drawing/2014/main" id="{311DEC5B-868E-3441-88F8-5020A4836EED}"/>
                  </a:ext>
                </a:extLst>
              </p:cNvPr>
              <p:cNvSpPr txBox="1">
                <a:spLocks noRot="1" noChangeAspect="1" noMove="1" noResize="1" noEditPoints="1" noAdjustHandles="1" noChangeArrowheads="1" noChangeShapeType="1" noTextEdit="1"/>
              </p:cNvSpPr>
              <p:nvPr/>
            </p:nvSpPr>
            <p:spPr>
              <a:xfrm>
                <a:off x="2431323" y="2340625"/>
                <a:ext cx="6563656" cy="932628"/>
              </a:xfrm>
              <a:prstGeom prst="rect">
                <a:avLst/>
              </a:prstGeom>
              <a:blipFill>
                <a:blip r:embed="rId3"/>
                <a:stretch>
                  <a:fillRect t="-104054" b="-15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B8D935A-C309-074A-B389-DE47A9D60B7B}"/>
                  </a:ext>
                </a:extLst>
              </p:cNvPr>
              <p:cNvSpPr txBox="1"/>
              <p:nvPr/>
            </p:nvSpPr>
            <p:spPr>
              <a:xfrm>
                <a:off x="2484020" y="3392195"/>
                <a:ext cx="4155318"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m:t>
                          </m:r>
                        </m:e>
                      </m:d>
                    </m:oMath>
                  </m:oMathPara>
                </a14:m>
                <a:endParaRPr lang="en-US" sz="2000" dirty="0"/>
              </a:p>
            </p:txBody>
          </p:sp>
        </mc:Choice>
        <mc:Fallback xmlns="">
          <p:sp>
            <p:nvSpPr>
              <p:cNvPr id="34" name="TextBox 33">
                <a:extLst>
                  <a:ext uri="{FF2B5EF4-FFF2-40B4-BE49-F238E27FC236}">
                    <a16:creationId xmlns:a16="http://schemas.microsoft.com/office/drawing/2014/main" id="{8B8D935A-C309-074A-B389-DE47A9D60B7B}"/>
                  </a:ext>
                </a:extLst>
              </p:cNvPr>
              <p:cNvSpPr txBox="1">
                <a:spLocks noRot="1" noChangeAspect="1" noMove="1" noResize="1" noEditPoints="1" noAdjustHandles="1" noChangeArrowheads="1" noChangeShapeType="1" noTextEdit="1"/>
              </p:cNvSpPr>
              <p:nvPr/>
            </p:nvSpPr>
            <p:spPr>
              <a:xfrm>
                <a:off x="2484020" y="3392195"/>
                <a:ext cx="4155318"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22831F5B-209B-F049-BE60-FD31592C3B43}"/>
                  </a:ext>
                </a:extLst>
              </p:cNvPr>
              <p:cNvSpPr/>
              <p:nvPr/>
            </p:nvSpPr>
            <p:spPr>
              <a:xfrm>
                <a:off x="2484020" y="4069793"/>
                <a:ext cx="3505640" cy="461665"/>
              </a:xfrm>
              <a:prstGeom prst="rect">
                <a:avLst/>
              </a:prstGeom>
            </p:spPr>
            <p:txBody>
              <a:bodyPr wrap="none">
                <a:spAutoFit/>
              </a:bodyPr>
              <a:lstStyle/>
              <a:p>
                <a14:m>
                  <m:oMath xmlns:m="http://schemas.openxmlformats.org/officeDocument/2006/math">
                    <m:r>
                      <a:rPr lang="en-US" sz="2400" i="1">
                        <a:latin typeface="Cambria Math" panose="02040503050406030204" pitchFamily="18" charset="0"/>
                      </a:rPr>
                      <m:t>𝑘</m:t>
                    </m:r>
                  </m:oMath>
                </a14:m>
                <a:r>
                  <a:rPr lang="en-US" sz="2400" dirty="0"/>
                  <a:t> represents A, B, C, and D</a:t>
                </a:r>
              </a:p>
            </p:txBody>
          </p:sp>
        </mc:Choice>
        <mc:Fallback xmlns="">
          <p:sp>
            <p:nvSpPr>
              <p:cNvPr id="58" name="Rectangle 57">
                <a:extLst>
                  <a:ext uri="{FF2B5EF4-FFF2-40B4-BE49-F238E27FC236}">
                    <a16:creationId xmlns:a16="http://schemas.microsoft.com/office/drawing/2014/main" id="{22831F5B-209B-F049-BE60-FD31592C3B43}"/>
                  </a:ext>
                </a:extLst>
              </p:cNvPr>
              <p:cNvSpPr>
                <a:spLocks noRot="1" noChangeAspect="1" noMove="1" noResize="1" noEditPoints="1" noAdjustHandles="1" noChangeArrowheads="1" noChangeShapeType="1" noTextEdit="1"/>
              </p:cNvSpPr>
              <p:nvPr/>
            </p:nvSpPr>
            <p:spPr>
              <a:xfrm>
                <a:off x="2484020" y="4069793"/>
                <a:ext cx="3505640" cy="461665"/>
              </a:xfrm>
              <a:prstGeom prst="rect">
                <a:avLst/>
              </a:prstGeom>
              <a:blipFill>
                <a:blip r:embed="rId5"/>
                <a:stretch>
                  <a:fillRect l="-722" t="-8108" r="-1805" b="-29730"/>
                </a:stretch>
              </a:blipFill>
            </p:spPr>
            <p:txBody>
              <a:bodyPr/>
              <a:lstStyle/>
              <a:p>
                <a:r>
                  <a:rPr lang="en-US">
                    <a:noFill/>
                  </a:rPr>
                  <a:t> </a:t>
                </a:r>
              </a:p>
            </p:txBody>
          </p:sp>
        </mc:Fallback>
      </mc:AlternateContent>
    </p:spTree>
    <p:extLst>
      <p:ext uri="{BB962C8B-B14F-4D97-AF65-F5344CB8AC3E}">
        <p14:creationId xmlns:p14="http://schemas.microsoft.com/office/powerpoint/2010/main" val="231706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neighbor joining (NJ) procedure - V</a:t>
            </a:r>
          </a:p>
        </p:txBody>
      </p:sp>
      <p:sp>
        <p:nvSpPr>
          <p:cNvPr id="3" name="Content Placeholder 2"/>
          <p:cNvSpPr>
            <a:spLocks noGrp="1"/>
          </p:cNvSpPr>
          <p:nvPr>
            <p:ph idx="1"/>
          </p:nvPr>
        </p:nvSpPr>
        <p:spPr>
          <a:xfrm>
            <a:off x="457200" y="1209651"/>
            <a:ext cx="8229600" cy="1365220"/>
          </a:xfrm>
        </p:spPr>
        <p:txBody>
          <a:bodyPr>
            <a:normAutofit/>
          </a:bodyPr>
          <a:lstStyle/>
          <a:p>
            <a:pPr marL="457200" indent="-457200">
              <a:buFont typeface="+mj-lt"/>
              <a:buAutoNum type="arabicPeriod" startAt="6"/>
            </a:pPr>
            <a:r>
              <a:rPr lang="en-US" dirty="0"/>
              <a:t>Calculate the distance from each of the taxa outside of this pair to the new node.</a:t>
            </a:r>
          </a:p>
          <a:p>
            <a:pPr marL="457200" indent="-457200">
              <a:buFont typeface="+mj-lt"/>
              <a:buAutoNum type="arabicPeriod" startAt="6"/>
            </a:pPr>
            <a:r>
              <a:rPr lang="en-US" dirty="0"/>
              <a:t>Repeat 1-4 until resolving all</a:t>
            </a:r>
          </a:p>
        </p:txBody>
      </p:sp>
      <p:sp>
        <p:nvSpPr>
          <p:cNvPr id="5" name="TextBox 4"/>
          <p:cNvSpPr txBox="1"/>
          <p:nvPr/>
        </p:nvSpPr>
        <p:spPr>
          <a:xfrm>
            <a:off x="0" y="2657445"/>
            <a:ext cx="3247684" cy="461665"/>
          </a:xfrm>
          <a:prstGeom prst="rect">
            <a:avLst/>
          </a:prstGeom>
          <a:noFill/>
        </p:spPr>
        <p:txBody>
          <a:bodyPr wrap="none" rtlCol="0">
            <a:spAutoFit/>
          </a:bodyPr>
          <a:lstStyle/>
          <a:p>
            <a:r>
              <a:rPr lang="en-US" sz="2400" dirty="0"/>
              <a:t>Updated distance matrix</a:t>
            </a:r>
          </a:p>
        </p:txBody>
      </p:sp>
      <p:graphicFrame>
        <p:nvGraphicFramePr>
          <p:cNvPr id="10" name="Table 9"/>
          <p:cNvGraphicFramePr>
            <a:graphicFrameLocks noGrp="1"/>
          </p:cNvGraphicFramePr>
          <p:nvPr>
            <p:extLst>
              <p:ext uri="{D42A27DB-BD31-4B8C-83A1-F6EECF244321}">
                <p14:modId xmlns:p14="http://schemas.microsoft.com/office/powerpoint/2010/main" val="383639986"/>
              </p:ext>
            </p:extLst>
          </p:nvPr>
        </p:nvGraphicFramePr>
        <p:xfrm>
          <a:off x="489976" y="3215816"/>
          <a:ext cx="2034936" cy="1613973"/>
        </p:xfrm>
        <a:graphic>
          <a:graphicData uri="http://schemas.openxmlformats.org/drawingml/2006/table">
            <a:tbl>
              <a:tblPr firstRow="1" bandRow="1">
                <a:tableStyleId>{2D5ABB26-0587-4C30-8999-92F81FD0307C}</a:tableStyleId>
              </a:tblPr>
              <a:tblGrid>
                <a:gridCol w="508734">
                  <a:extLst>
                    <a:ext uri="{9D8B030D-6E8A-4147-A177-3AD203B41FA5}">
                      <a16:colId xmlns:a16="http://schemas.microsoft.com/office/drawing/2014/main" val="20000"/>
                    </a:ext>
                  </a:extLst>
                </a:gridCol>
                <a:gridCol w="508734">
                  <a:extLst>
                    <a:ext uri="{9D8B030D-6E8A-4147-A177-3AD203B41FA5}">
                      <a16:colId xmlns:a16="http://schemas.microsoft.com/office/drawing/2014/main" val="20001"/>
                    </a:ext>
                  </a:extLst>
                </a:gridCol>
                <a:gridCol w="508734">
                  <a:extLst>
                    <a:ext uri="{9D8B030D-6E8A-4147-A177-3AD203B41FA5}">
                      <a16:colId xmlns:a16="http://schemas.microsoft.com/office/drawing/2014/main" val="20002"/>
                    </a:ext>
                  </a:extLst>
                </a:gridCol>
                <a:gridCol w="508734">
                  <a:extLst>
                    <a:ext uri="{9D8B030D-6E8A-4147-A177-3AD203B41FA5}">
                      <a16:colId xmlns:a16="http://schemas.microsoft.com/office/drawing/2014/main" val="20003"/>
                    </a:ext>
                  </a:extLst>
                </a:gridCol>
              </a:tblGrid>
              <a:tr h="516693">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27903">
                <a:tc>
                  <a:txBody>
                    <a:bodyPr/>
                    <a:lstStyle/>
                    <a:p>
                      <a:pPr algn="ctr"/>
                      <a:r>
                        <a:rPr lang="en-US" sz="1800" dirty="0"/>
                        <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27903">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27903">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2" name="Group 11"/>
          <p:cNvGrpSpPr/>
          <p:nvPr/>
        </p:nvGrpSpPr>
        <p:grpSpPr>
          <a:xfrm>
            <a:off x="2596121" y="5216907"/>
            <a:ext cx="1717048" cy="1126960"/>
            <a:chOff x="5572330" y="5320113"/>
            <a:chExt cx="1717048" cy="1126960"/>
          </a:xfrm>
        </p:grpSpPr>
        <p:grpSp>
          <p:nvGrpSpPr>
            <p:cNvPr id="20" name="Group 19"/>
            <p:cNvGrpSpPr/>
            <p:nvPr/>
          </p:nvGrpSpPr>
          <p:grpSpPr>
            <a:xfrm>
              <a:off x="5889752" y="5533533"/>
              <a:ext cx="1086720" cy="651467"/>
              <a:chOff x="2172610" y="3998908"/>
              <a:chExt cx="1086720" cy="651467"/>
            </a:xfrm>
          </p:grpSpPr>
          <p:sp>
            <p:nvSpPr>
              <p:cNvPr id="22" name="Oval 21"/>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5572330" y="5320113"/>
              <a:ext cx="1717048" cy="1126960"/>
              <a:chOff x="5572330" y="5320113"/>
              <a:chExt cx="1717048" cy="1126960"/>
            </a:xfrm>
          </p:grpSpPr>
          <p:sp>
            <p:nvSpPr>
              <p:cNvPr id="15" name="TextBox 14"/>
              <p:cNvSpPr txBox="1"/>
              <p:nvPr/>
            </p:nvSpPr>
            <p:spPr>
              <a:xfrm>
                <a:off x="5572330" y="5320113"/>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5582557" y="6077741"/>
                <a:ext cx="326682" cy="369332"/>
              </a:xfrm>
              <a:prstGeom prst="rect">
                <a:avLst/>
              </a:prstGeom>
              <a:noFill/>
            </p:spPr>
            <p:txBody>
              <a:bodyPr wrap="none" rtlCol="0">
                <a:spAutoFit/>
              </a:bodyPr>
              <a:lstStyle/>
              <a:p>
                <a:r>
                  <a:rPr lang="en-US" dirty="0"/>
                  <a:t>D</a:t>
                </a:r>
              </a:p>
            </p:txBody>
          </p:sp>
          <p:sp>
            <p:nvSpPr>
              <p:cNvPr id="17" name="TextBox 16"/>
              <p:cNvSpPr txBox="1"/>
              <p:nvPr/>
            </p:nvSpPr>
            <p:spPr>
              <a:xfrm>
                <a:off x="6976472" y="5320113"/>
                <a:ext cx="312906" cy="369332"/>
              </a:xfrm>
              <a:prstGeom prst="rect">
                <a:avLst/>
              </a:prstGeom>
              <a:noFill/>
            </p:spPr>
            <p:txBody>
              <a:bodyPr wrap="none" rtlCol="0">
                <a:spAutoFit/>
              </a:bodyPr>
              <a:lstStyle/>
              <a:p>
                <a:r>
                  <a:rPr lang="en-US" dirty="0"/>
                  <a:t>C</a:t>
                </a:r>
              </a:p>
            </p:txBody>
          </p:sp>
          <p:sp>
            <p:nvSpPr>
              <p:cNvPr id="18" name="TextBox 17"/>
              <p:cNvSpPr txBox="1"/>
              <p:nvPr/>
            </p:nvSpPr>
            <p:spPr>
              <a:xfrm>
                <a:off x="6976472" y="6077741"/>
                <a:ext cx="312906" cy="369332"/>
              </a:xfrm>
              <a:prstGeom prst="rect">
                <a:avLst/>
              </a:prstGeom>
              <a:noFill/>
            </p:spPr>
            <p:txBody>
              <a:bodyPr wrap="none" rtlCol="0">
                <a:spAutoFit/>
              </a:bodyPr>
              <a:lstStyle/>
              <a:p>
                <a:r>
                  <a:rPr lang="en-US" dirty="0"/>
                  <a:t>B</a:t>
                </a:r>
              </a:p>
            </p:txBody>
          </p:sp>
          <p:sp>
            <p:nvSpPr>
              <p:cNvPr id="19" name="TextBox 18"/>
              <p:cNvSpPr txBox="1"/>
              <p:nvPr/>
            </p:nvSpPr>
            <p:spPr>
              <a:xfrm>
                <a:off x="6163149" y="5468959"/>
                <a:ext cx="296876" cy="369332"/>
              </a:xfrm>
              <a:prstGeom prst="rect">
                <a:avLst/>
              </a:prstGeom>
              <a:noFill/>
            </p:spPr>
            <p:txBody>
              <a:bodyPr wrap="none" rtlCol="0">
                <a:spAutoFit/>
              </a:bodyPr>
              <a:lstStyle/>
              <a:p>
                <a:r>
                  <a:rPr lang="en-US" dirty="0"/>
                  <a:t>E</a:t>
                </a:r>
              </a:p>
            </p:txBody>
          </p:sp>
        </p:grpSp>
      </p:grpSp>
      <p:grpSp>
        <p:nvGrpSpPr>
          <p:cNvPr id="44" name="Group 43"/>
          <p:cNvGrpSpPr/>
          <p:nvPr/>
        </p:nvGrpSpPr>
        <p:grpSpPr>
          <a:xfrm>
            <a:off x="4507920" y="5430327"/>
            <a:ext cx="1928920" cy="888240"/>
            <a:chOff x="2487383" y="4077622"/>
            <a:chExt cx="1928920" cy="888240"/>
          </a:xfrm>
        </p:grpSpPr>
        <p:grpSp>
          <p:nvGrpSpPr>
            <p:cNvPr id="45" name="Group 44"/>
            <p:cNvGrpSpPr/>
            <p:nvPr/>
          </p:nvGrpSpPr>
          <p:grpSpPr>
            <a:xfrm>
              <a:off x="3041393" y="4077622"/>
              <a:ext cx="1374910" cy="888240"/>
              <a:chOff x="3716199" y="3964485"/>
              <a:chExt cx="1374910" cy="888240"/>
            </a:xfrm>
          </p:grpSpPr>
          <p:sp>
            <p:nvSpPr>
              <p:cNvPr id="47" name="Oval 46"/>
              <p:cNvSpPr/>
              <p:nvPr/>
            </p:nvSpPr>
            <p:spPr>
              <a:xfrm>
                <a:off x="4699552" y="4524238"/>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a:endCxn id="56" idx="7"/>
              </p:cNvCxnSpPr>
              <p:nvPr/>
            </p:nvCxnSpPr>
            <p:spPr>
              <a:xfrm flipH="1">
                <a:off x="4587252" y="3964485"/>
                <a:ext cx="404702" cy="326531"/>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716199" y="3964485"/>
                <a:ext cx="435893" cy="340192"/>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7" idx="5"/>
              </p:cNvCxnSpPr>
              <p:nvPr/>
            </p:nvCxnSpPr>
            <p:spPr>
              <a:xfrm flipH="1" flipV="1">
                <a:off x="4812174" y="4636860"/>
                <a:ext cx="278935" cy="21586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3716199" y="4386811"/>
                <a:ext cx="444140" cy="269372"/>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Connector 54"/>
              <p:cNvCxnSpPr>
                <a:stCxn id="56" idx="2"/>
                <a:endCxn id="54" idx="6"/>
              </p:cNvCxnSpPr>
              <p:nvPr/>
            </p:nvCxnSpPr>
            <p:spPr>
              <a:xfrm flipH="1">
                <a:off x="4259299" y="4337666"/>
                <a:ext cx="215331"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4474630"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6" idx="5"/>
                <a:endCxn id="47" idx="1"/>
              </p:cNvCxnSpPr>
              <p:nvPr/>
            </p:nvCxnSpPr>
            <p:spPr>
              <a:xfrm>
                <a:off x="4587252" y="4384315"/>
                <a:ext cx="131623" cy="1592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46" name="Straight Arrow Connector 45"/>
            <p:cNvCxnSpPr/>
            <p:nvPr/>
          </p:nvCxnSpPr>
          <p:spPr>
            <a:xfrm>
              <a:off x="2487383" y="4460436"/>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91" name="TextBox 90"/>
          <p:cNvSpPr txBox="1"/>
          <p:nvPr/>
        </p:nvSpPr>
        <p:spPr>
          <a:xfrm>
            <a:off x="4818189" y="5217401"/>
            <a:ext cx="318229" cy="369332"/>
          </a:xfrm>
          <a:prstGeom prst="rect">
            <a:avLst/>
          </a:prstGeom>
          <a:noFill/>
        </p:spPr>
        <p:txBody>
          <a:bodyPr wrap="none" rtlCol="0">
            <a:spAutoFit/>
          </a:bodyPr>
          <a:lstStyle/>
          <a:p>
            <a:r>
              <a:rPr lang="en-US" dirty="0"/>
              <a:t>A</a:t>
            </a:r>
          </a:p>
        </p:txBody>
      </p:sp>
      <p:sp>
        <p:nvSpPr>
          <p:cNvPr id="92" name="TextBox 91"/>
          <p:cNvSpPr txBox="1"/>
          <p:nvPr/>
        </p:nvSpPr>
        <p:spPr>
          <a:xfrm>
            <a:off x="4828416" y="5975029"/>
            <a:ext cx="326682" cy="369332"/>
          </a:xfrm>
          <a:prstGeom prst="rect">
            <a:avLst/>
          </a:prstGeom>
          <a:noFill/>
        </p:spPr>
        <p:txBody>
          <a:bodyPr wrap="none" rtlCol="0">
            <a:spAutoFit/>
          </a:bodyPr>
          <a:lstStyle/>
          <a:p>
            <a:r>
              <a:rPr lang="en-US" dirty="0"/>
              <a:t>D</a:t>
            </a:r>
          </a:p>
        </p:txBody>
      </p:sp>
      <p:sp>
        <p:nvSpPr>
          <p:cNvPr id="93" name="TextBox 92"/>
          <p:cNvSpPr txBox="1"/>
          <p:nvPr/>
        </p:nvSpPr>
        <p:spPr>
          <a:xfrm>
            <a:off x="6302266" y="5166573"/>
            <a:ext cx="312906" cy="369332"/>
          </a:xfrm>
          <a:prstGeom prst="rect">
            <a:avLst/>
          </a:prstGeom>
          <a:noFill/>
        </p:spPr>
        <p:txBody>
          <a:bodyPr wrap="none" rtlCol="0">
            <a:spAutoFit/>
          </a:bodyPr>
          <a:lstStyle/>
          <a:p>
            <a:r>
              <a:rPr lang="en-US" dirty="0"/>
              <a:t>B</a:t>
            </a:r>
          </a:p>
        </p:txBody>
      </p:sp>
      <p:sp>
        <p:nvSpPr>
          <p:cNvPr id="94" name="TextBox 93"/>
          <p:cNvSpPr txBox="1"/>
          <p:nvPr/>
        </p:nvSpPr>
        <p:spPr>
          <a:xfrm>
            <a:off x="6425636" y="6122025"/>
            <a:ext cx="312906" cy="369332"/>
          </a:xfrm>
          <a:prstGeom prst="rect">
            <a:avLst/>
          </a:prstGeom>
          <a:noFill/>
        </p:spPr>
        <p:txBody>
          <a:bodyPr wrap="none" rtlCol="0">
            <a:spAutoFit/>
          </a:bodyPr>
          <a:lstStyle/>
          <a:p>
            <a:r>
              <a:rPr lang="en-US" dirty="0"/>
              <a:t>C</a:t>
            </a:r>
          </a:p>
        </p:txBody>
      </p:sp>
      <p:sp>
        <p:nvSpPr>
          <p:cNvPr id="95" name="TextBox 94"/>
          <p:cNvSpPr txBox="1"/>
          <p:nvPr/>
        </p:nvSpPr>
        <p:spPr>
          <a:xfrm>
            <a:off x="5396482" y="5403825"/>
            <a:ext cx="296876" cy="369332"/>
          </a:xfrm>
          <a:prstGeom prst="rect">
            <a:avLst/>
          </a:prstGeom>
          <a:noFill/>
        </p:spPr>
        <p:txBody>
          <a:bodyPr wrap="none" rtlCol="0">
            <a:spAutoFit/>
          </a:bodyPr>
          <a:lstStyle/>
          <a:p>
            <a:r>
              <a:rPr lang="en-US" dirty="0"/>
              <a:t>E</a:t>
            </a:r>
          </a:p>
        </p:txBody>
      </p:sp>
      <p:sp>
        <p:nvSpPr>
          <p:cNvPr id="96" name="TextBox 95"/>
          <p:cNvSpPr txBox="1"/>
          <p:nvPr/>
        </p:nvSpPr>
        <p:spPr>
          <a:xfrm>
            <a:off x="5989884" y="5618842"/>
            <a:ext cx="290464" cy="369332"/>
          </a:xfrm>
          <a:prstGeom prst="rect">
            <a:avLst/>
          </a:prstGeom>
          <a:noFill/>
        </p:spPr>
        <p:txBody>
          <a:bodyPr wrap="none" rtlCol="0">
            <a:spAutoFit/>
          </a:bodyPr>
          <a:lstStyle/>
          <a:p>
            <a:r>
              <a:rPr lang="en-US" dirty="0"/>
              <a:t>F</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6683836-F666-014A-A54E-23B0515B5703}"/>
                  </a:ext>
                </a:extLst>
              </p:cNvPr>
              <p:cNvSpPr/>
              <p:nvPr/>
            </p:nvSpPr>
            <p:spPr>
              <a:xfrm>
                <a:off x="3373869" y="3311402"/>
                <a:ext cx="5568072" cy="7838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𝐷</m:t>
                              </m:r>
                              <m:r>
                                <a:rPr lang="en-US" sz="2400" i="1">
                                  <a:latin typeface="Cambria Math" panose="02040503050406030204" pitchFamily="18" charset="0"/>
                                </a:rPr>
                                <m:t>,</m:t>
                              </m:r>
                              <m:r>
                                <a:rPr lang="en-US" sz="2400" i="1">
                                  <a:latin typeface="Cambria Math" panose="02040503050406030204" pitchFamily="18" charset="0"/>
                                </a:rPr>
                                <m:t>𝑘</m:t>
                              </m:r>
                            </m:e>
                          </m:d>
                          <m:r>
                            <a:rPr lang="en-US" sz="2400" b="0" i="1" smtClean="0">
                              <a:latin typeface="Cambria Math" panose="02040503050406030204" pitchFamily="18" charset="0"/>
                            </a:rPr>
                            <m:t>−</m:t>
                          </m:r>
                          <m:r>
                            <a:rPr lang="en-US" sz="2400" i="1">
                              <a:latin typeface="Cambria Math" panose="02040503050406030204" pitchFamily="18" charset="0"/>
                            </a:rPr>
                            <m:t>𝑑</m:t>
                          </m:r>
                          <m:d>
                            <m:dPr>
                              <m:ctrlPr>
                                <a:rPr lang="en-US" sz="2400" i="1" smtClean="0">
                                  <a:latin typeface="Cambria Math" panose="02040503050406030204" pitchFamily="18" charset="0"/>
                                </a:rPr>
                              </m:ctrlPr>
                            </m:dPr>
                            <m:e>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𝐷</m:t>
                              </m:r>
                            </m:e>
                          </m:d>
                        </m:e>
                      </m:d>
                    </m:oMath>
                  </m:oMathPara>
                </a14:m>
                <a:endParaRPr lang="en-US" sz="2400" dirty="0"/>
              </a:p>
            </p:txBody>
          </p:sp>
        </mc:Choice>
        <mc:Fallback xmlns="">
          <p:sp>
            <p:nvSpPr>
              <p:cNvPr id="21" name="Rectangle 20">
                <a:extLst>
                  <a:ext uri="{FF2B5EF4-FFF2-40B4-BE49-F238E27FC236}">
                    <a16:creationId xmlns:a16="http://schemas.microsoft.com/office/drawing/2014/main" id="{36683836-F666-014A-A54E-23B0515B5703}"/>
                  </a:ext>
                </a:extLst>
              </p:cNvPr>
              <p:cNvSpPr>
                <a:spLocks noRot="1" noChangeAspect="1" noMove="1" noResize="1" noEditPoints="1" noAdjustHandles="1" noChangeArrowheads="1" noChangeShapeType="1" noTextEdit="1"/>
              </p:cNvSpPr>
              <p:nvPr/>
            </p:nvSpPr>
            <p:spPr>
              <a:xfrm>
                <a:off x="3373869" y="3311402"/>
                <a:ext cx="5568072" cy="783804"/>
              </a:xfrm>
              <a:prstGeom prst="rect">
                <a:avLst/>
              </a:prstGeom>
              <a:blipFill>
                <a:blip r:embed="rId2"/>
                <a:stretch>
                  <a:fillRect b="-63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D2C871-35DF-1544-AD65-755B00EC585C}"/>
                  </a:ext>
                </a:extLst>
              </p:cNvPr>
              <p:cNvSpPr txBox="1"/>
              <p:nvPr/>
            </p:nvSpPr>
            <p:spPr>
              <a:xfrm>
                <a:off x="3440543" y="4238039"/>
                <a:ext cx="2773195"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𝑘</m:t>
                    </m:r>
                  </m:oMath>
                </a14:m>
                <a:r>
                  <a:rPr lang="en-US" sz="2400" dirty="0"/>
                  <a:t> represents B and C</a:t>
                </a:r>
              </a:p>
            </p:txBody>
          </p:sp>
        </mc:Choice>
        <mc:Fallback xmlns="">
          <p:sp>
            <p:nvSpPr>
              <p:cNvPr id="4" name="TextBox 3">
                <a:extLst>
                  <a:ext uri="{FF2B5EF4-FFF2-40B4-BE49-F238E27FC236}">
                    <a16:creationId xmlns:a16="http://schemas.microsoft.com/office/drawing/2014/main" id="{01D2C871-35DF-1544-AD65-755B00EC585C}"/>
                  </a:ext>
                </a:extLst>
              </p:cNvPr>
              <p:cNvSpPr txBox="1">
                <a:spLocks noRot="1" noChangeAspect="1" noMove="1" noResize="1" noEditPoints="1" noAdjustHandles="1" noChangeArrowheads="1" noChangeShapeType="1" noTextEdit="1"/>
              </p:cNvSpPr>
              <p:nvPr/>
            </p:nvSpPr>
            <p:spPr>
              <a:xfrm>
                <a:off x="3440543" y="4238039"/>
                <a:ext cx="2773195" cy="461665"/>
              </a:xfrm>
              <a:prstGeom prst="rect">
                <a:avLst/>
              </a:prstGeom>
              <a:blipFill>
                <a:blip r:embed="rId3"/>
                <a:stretch>
                  <a:fillRect l="-455" t="-7895" r="-2273" b="-28947"/>
                </a:stretch>
              </a:blipFill>
            </p:spPr>
            <p:txBody>
              <a:bodyPr/>
              <a:lstStyle/>
              <a:p>
                <a:r>
                  <a:rPr lang="en-US">
                    <a:noFill/>
                  </a:rPr>
                  <a:t> </a:t>
                </a:r>
              </a:p>
            </p:txBody>
          </p:sp>
        </mc:Fallback>
      </mc:AlternateContent>
    </p:spTree>
    <p:extLst>
      <p:ext uri="{BB962C8B-B14F-4D97-AF65-F5344CB8AC3E}">
        <p14:creationId xmlns:p14="http://schemas.microsoft.com/office/powerpoint/2010/main" val="99163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neighbor joining (summary)</a:t>
            </a:r>
          </a:p>
        </p:txBody>
      </p:sp>
      <p:sp>
        <p:nvSpPr>
          <p:cNvPr id="3" name="Content Placeholder 2"/>
          <p:cNvSpPr>
            <a:spLocks noGrp="1"/>
          </p:cNvSpPr>
          <p:nvPr>
            <p:ph idx="1"/>
          </p:nvPr>
        </p:nvSpPr>
        <p:spPr>
          <a:xfrm>
            <a:off x="205773" y="1220803"/>
            <a:ext cx="8581648" cy="2705832"/>
          </a:xfrm>
        </p:spPr>
        <p:txBody>
          <a:bodyPr>
            <a:normAutofit/>
          </a:bodyPr>
          <a:lstStyle/>
          <a:p>
            <a:r>
              <a:rPr lang="en-US" sz="2800" b="1" dirty="0">
                <a:solidFill>
                  <a:srgbClr val="17375E"/>
                </a:solidFill>
              </a:rPr>
              <a:t>neighbor joining </a:t>
            </a:r>
            <a:r>
              <a:rPr lang="en-US" sz="2800" dirty="0"/>
              <a:t>(the most popular algorithm)</a:t>
            </a:r>
          </a:p>
          <a:p>
            <a:pPr marL="0" indent="0">
              <a:buNone/>
            </a:pPr>
            <a:r>
              <a:rPr lang="en-US" dirty="0">
                <a:solidFill>
                  <a:schemeClr val="tx2">
                    <a:lumMod val="75000"/>
                  </a:schemeClr>
                </a:solidFill>
              </a:rPr>
              <a:t>- Find a close pair of leaves that are far from other leaves</a:t>
            </a:r>
          </a:p>
          <a:p>
            <a:pPr marL="0" indent="0">
              <a:buNone/>
            </a:pPr>
            <a:endParaRPr lang="en-US" sz="2000" dirty="0">
              <a:solidFill>
                <a:schemeClr val="tx2">
                  <a:lumMod val="75000"/>
                </a:schemeClr>
              </a:solidFill>
            </a:endParaRPr>
          </a:p>
          <a:p>
            <a:pPr marL="0" indent="0">
              <a:buNone/>
            </a:pPr>
            <a:r>
              <a:rPr lang="en-US" dirty="0"/>
              <a:t>The algorithm operates by starting with </a:t>
            </a:r>
            <a:r>
              <a:rPr lang="en-US" b="1" dirty="0"/>
              <a:t>a star tree </a:t>
            </a:r>
            <a:r>
              <a:rPr lang="en-US" dirty="0"/>
              <a:t>and successively choosing </a:t>
            </a:r>
            <a:r>
              <a:rPr lang="en-US" b="1" dirty="0"/>
              <a:t>a pair of taxa </a:t>
            </a:r>
            <a:r>
              <a:rPr lang="en-US" dirty="0"/>
              <a:t>to join together (based on the taxon distances), until a fully resolved tree is obtained.</a:t>
            </a:r>
          </a:p>
        </p:txBody>
      </p:sp>
      <p:grpSp>
        <p:nvGrpSpPr>
          <p:cNvPr id="94" name="Group 93"/>
          <p:cNvGrpSpPr/>
          <p:nvPr/>
        </p:nvGrpSpPr>
        <p:grpSpPr>
          <a:xfrm>
            <a:off x="586943" y="4526308"/>
            <a:ext cx="822816" cy="1088534"/>
            <a:chOff x="626441" y="3719171"/>
            <a:chExt cx="822816" cy="1088534"/>
          </a:xfrm>
        </p:grpSpPr>
        <p:sp>
          <p:nvSpPr>
            <p:cNvPr id="95" name="Oval 94"/>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1109233" y="3916772"/>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626441" y="3916772"/>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flipV="1">
              <a:off x="1106997" y="4304675"/>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26441" y="4312593"/>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483982" y="4526308"/>
            <a:ext cx="1341368" cy="1088534"/>
            <a:chOff x="1456200" y="3918896"/>
            <a:chExt cx="1341368" cy="1088534"/>
          </a:xfrm>
        </p:grpSpPr>
        <p:grpSp>
          <p:nvGrpSpPr>
            <p:cNvPr id="116" name="Group 115"/>
            <p:cNvGrpSpPr/>
            <p:nvPr/>
          </p:nvGrpSpPr>
          <p:grpSpPr>
            <a:xfrm>
              <a:off x="1710848" y="3918896"/>
              <a:ext cx="1086720" cy="1088534"/>
              <a:chOff x="2172610" y="3801307"/>
              <a:chExt cx="1086720" cy="1088534"/>
            </a:xfrm>
          </p:grpSpPr>
          <p:sp>
            <p:nvSpPr>
              <p:cNvPr id="118" name="Oval 117"/>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853333" y="3801307"/>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853333" y="4411544"/>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17" name="Straight Arrow Connector 116"/>
            <p:cNvCxnSpPr/>
            <p:nvPr/>
          </p:nvCxnSpPr>
          <p:spPr>
            <a:xfrm>
              <a:off x="1456200"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921565" y="4324257"/>
            <a:ext cx="1575033" cy="1278215"/>
            <a:chOff x="2893783" y="3716845"/>
            <a:chExt cx="1575033" cy="1278215"/>
          </a:xfrm>
        </p:grpSpPr>
        <p:grpSp>
          <p:nvGrpSpPr>
            <p:cNvPr id="128" name="Group 127"/>
            <p:cNvGrpSpPr/>
            <p:nvPr/>
          </p:nvGrpSpPr>
          <p:grpSpPr>
            <a:xfrm>
              <a:off x="3126439" y="3716845"/>
              <a:ext cx="1342377" cy="1278215"/>
              <a:chOff x="3801245" y="3603708"/>
              <a:chExt cx="1342377" cy="1278215"/>
            </a:xfrm>
          </p:grpSpPr>
          <p:sp>
            <p:nvSpPr>
              <p:cNvPr id="130" name="Oval 129"/>
              <p:cNvSpPr/>
              <p:nvPr/>
            </p:nvSpPr>
            <p:spPr>
              <a:xfrm>
                <a:off x="4415996" y="4271687"/>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4737625" y="3603708"/>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481968" y="4403626"/>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H="1">
                <a:off x="4803598" y="3801309"/>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3801245" y="3990990"/>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4545705" y="4378893"/>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3801245" y="4386811"/>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4259299" y="4345899"/>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4688147" y="407377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0" name="Straight Connector 139"/>
              <p:cNvCxnSpPr>
                <a:stCxn id="139" idx="3"/>
                <a:endCxn id="130" idx="7"/>
              </p:cNvCxnSpPr>
              <p:nvPr/>
            </p:nvCxnSpPr>
            <p:spPr>
              <a:xfrm flipH="1">
                <a:off x="4528618" y="4186392"/>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29" name="Straight Arrow Connector 128"/>
            <p:cNvCxnSpPr/>
            <p:nvPr/>
          </p:nvCxnSpPr>
          <p:spPr>
            <a:xfrm>
              <a:off x="2893783"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507594" y="4340751"/>
            <a:ext cx="1957144" cy="1278215"/>
            <a:chOff x="4479812" y="3733339"/>
            <a:chExt cx="1957144" cy="1278215"/>
          </a:xfrm>
        </p:grpSpPr>
        <p:grpSp>
          <p:nvGrpSpPr>
            <p:cNvPr id="142" name="Group 141"/>
            <p:cNvGrpSpPr/>
            <p:nvPr/>
          </p:nvGrpSpPr>
          <p:grpSpPr>
            <a:xfrm>
              <a:off x="4797687" y="3733339"/>
              <a:ext cx="1639269" cy="1278215"/>
              <a:chOff x="5677294" y="3708095"/>
              <a:chExt cx="1639269" cy="1278215"/>
            </a:xfrm>
          </p:grpSpPr>
          <p:sp>
            <p:nvSpPr>
              <p:cNvPr id="144" name="Oval 143"/>
              <p:cNvSpPr/>
              <p:nvPr/>
            </p:nvSpPr>
            <p:spPr>
              <a:xfrm>
                <a:off x="6292045" y="4376074"/>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6910566" y="3708095"/>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358017" y="450801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H="1">
                <a:off x="6976539" y="3905696"/>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5677294" y="4095377"/>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flipV="1">
                <a:off x="6718646" y="4483280"/>
                <a:ext cx="342260" cy="263564"/>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5677294" y="4491198"/>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6003403" y="437608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flipH="1">
                <a:off x="6135348"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6861088" y="4178157"/>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a:stCxn id="153" idx="3"/>
              </p:cNvCxnSpPr>
              <p:nvPr/>
            </p:nvCxnSpPr>
            <p:spPr>
              <a:xfrm flipH="1">
                <a:off x="6701559" y="4290779"/>
                <a:ext cx="178852" cy="104618"/>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6586701" y="4376068"/>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flipH="1">
                <a:off x="6423990"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43" name="Straight Arrow Connector 142"/>
            <p:cNvCxnSpPr/>
            <p:nvPr/>
          </p:nvCxnSpPr>
          <p:spPr>
            <a:xfrm>
              <a:off x="4479812"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6464738" y="4307763"/>
            <a:ext cx="2182564" cy="1459649"/>
            <a:chOff x="6436956" y="3700351"/>
            <a:chExt cx="2182564" cy="1459649"/>
          </a:xfrm>
        </p:grpSpPr>
        <p:grpSp>
          <p:nvGrpSpPr>
            <p:cNvPr id="158" name="Group 157"/>
            <p:cNvGrpSpPr/>
            <p:nvPr/>
          </p:nvGrpSpPr>
          <p:grpSpPr>
            <a:xfrm>
              <a:off x="6765829" y="3700351"/>
              <a:ext cx="1853691" cy="1459649"/>
              <a:chOff x="5451696" y="5328373"/>
              <a:chExt cx="1853691" cy="1459649"/>
            </a:xfrm>
          </p:grpSpPr>
          <p:sp>
            <p:nvSpPr>
              <p:cNvPr id="160" name="Oval 159"/>
              <p:cNvSpPr/>
              <p:nvPr/>
            </p:nvSpPr>
            <p:spPr>
              <a:xfrm>
                <a:off x="6280869" y="5996352"/>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6899390" y="532837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132419" y="6309725"/>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6965363" y="5525974"/>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5451696" y="5897089"/>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6707470" y="6103558"/>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451696" y="6292910"/>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7" name="Oval 166"/>
              <p:cNvSpPr/>
              <p:nvPr/>
            </p:nvSpPr>
            <p:spPr>
              <a:xfrm>
                <a:off x="5777805" y="6177792"/>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flipH="1">
                <a:off x="5909750" y="6251998"/>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6849912" y="579843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0" name="Straight Connector 169"/>
              <p:cNvCxnSpPr>
                <a:stCxn id="169" idx="3"/>
              </p:cNvCxnSpPr>
              <p:nvPr/>
            </p:nvCxnSpPr>
            <p:spPr>
              <a:xfrm flipH="1">
                <a:off x="6690383" y="5911057"/>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6575525" y="5996346"/>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flipH="1">
                <a:off x="6412814" y="6070564"/>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3" name="Oval 172"/>
              <p:cNvSpPr/>
              <p:nvPr/>
            </p:nvSpPr>
            <p:spPr>
              <a:xfrm>
                <a:off x="6069375" y="619112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4" name="Straight Connector 173"/>
              <p:cNvCxnSpPr>
                <a:stCxn id="160" idx="3"/>
                <a:endCxn id="173" idx="7"/>
              </p:cNvCxnSpPr>
              <p:nvPr/>
            </p:nvCxnSpPr>
            <p:spPr>
              <a:xfrm flipH="1">
                <a:off x="6181997" y="6108974"/>
                <a:ext cx="118195" cy="10147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9" name="Straight Arrow Connector 158"/>
            <p:cNvCxnSpPr/>
            <p:nvPr/>
          </p:nvCxnSpPr>
          <p:spPr>
            <a:xfrm>
              <a:off x="6436956" y="4459042"/>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54411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UPGMA (</a:t>
            </a:r>
            <a:r>
              <a:rPr lang="en-US" dirty="0" err="1"/>
              <a:t>unweighted</a:t>
            </a:r>
            <a:r>
              <a:rPr lang="en-US" dirty="0"/>
              <a:t> pair group method with arithmetic mean)</a:t>
            </a:r>
          </a:p>
        </p:txBody>
      </p:sp>
      <p:sp>
        <p:nvSpPr>
          <p:cNvPr id="3" name="Content Placeholder 2"/>
          <p:cNvSpPr>
            <a:spLocks noGrp="1"/>
          </p:cNvSpPr>
          <p:nvPr>
            <p:ph idx="1"/>
          </p:nvPr>
        </p:nvSpPr>
        <p:spPr>
          <a:xfrm>
            <a:off x="457200" y="1384876"/>
            <a:ext cx="8229600" cy="2069524"/>
          </a:xfrm>
        </p:spPr>
        <p:txBody>
          <a:bodyPr/>
          <a:lstStyle/>
          <a:p>
            <a:r>
              <a:rPr lang="en-US" dirty="0"/>
              <a:t>UPGMA is a simple agglomerative (bottom-up) hierarchical clustering method, constructing a rooted tree.</a:t>
            </a:r>
          </a:p>
          <a:p>
            <a:endParaRPr lang="en-US" dirty="0"/>
          </a:p>
          <a:p>
            <a:r>
              <a:rPr lang="en-US" dirty="0"/>
              <a:t>Based on a (dis)similarity matrix, at each step, the nearest two clusters are combined into a higher-level cluster.</a:t>
            </a:r>
          </a:p>
        </p:txBody>
      </p:sp>
      <p:sp>
        <p:nvSpPr>
          <p:cNvPr id="4" name="Rectangle 3"/>
          <p:cNvSpPr/>
          <p:nvPr/>
        </p:nvSpPr>
        <p:spPr>
          <a:xfrm>
            <a:off x="3609888" y="3854450"/>
            <a:ext cx="1371773" cy="646331"/>
          </a:xfrm>
          <a:prstGeom prst="rect">
            <a:avLst/>
          </a:prstGeom>
        </p:spPr>
        <p:txBody>
          <a:bodyPr wrap="square">
            <a:spAutoFit/>
          </a:bodyPr>
          <a:lstStyle/>
          <a:p>
            <a:r>
              <a:rPr lang="en-US" dirty="0"/>
              <a:t>two nearest clusters</a:t>
            </a:r>
          </a:p>
        </p:txBody>
      </p:sp>
      <p:sp>
        <p:nvSpPr>
          <p:cNvPr id="6" name="Rectangle 5"/>
          <p:cNvSpPr/>
          <p:nvPr/>
        </p:nvSpPr>
        <p:spPr>
          <a:xfrm>
            <a:off x="1886893" y="3854450"/>
            <a:ext cx="1268113" cy="646331"/>
          </a:xfrm>
          <a:prstGeom prst="rect">
            <a:avLst/>
          </a:prstGeom>
        </p:spPr>
        <p:txBody>
          <a:bodyPr wrap="square">
            <a:spAutoFit/>
          </a:bodyPr>
          <a:lstStyle/>
          <a:p>
            <a:pPr algn="ctr"/>
            <a:r>
              <a:rPr lang="en-US" dirty="0"/>
              <a:t>similarity matrix</a:t>
            </a:r>
          </a:p>
        </p:txBody>
      </p:sp>
      <p:sp>
        <p:nvSpPr>
          <p:cNvPr id="7" name="Rectangle 6"/>
          <p:cNvSpPr/>
          <p:nvPr/>
        </p:nvSpPr>
        <p:spPr>
          <a:xfrm>
            <a:off x="5436543" y="3854450"/>
            <a:ext cx="1839613" cy="646331"/>
          </a:xfrm>
          <a:prstGeom prst="rect">
            <a:avLst/>
          </a:prstGeom>
        </p:spPr>
        <p:txBody>
          <a:bodyPr wrap="square">
            <a:spAutoFit/>
          </a:bodyPr>
          <a:lstStyle/>
          <a:p>
            <a:pPr algn="ctr"/>
            <a:r>
              <a:rPr lang="en-US" dirty="0"/>
              <a:t>Updated similarity matrix*</a:t>
            </a:r>
          </a:p>
        </p:txBody>
      </p:sp>
      <p:sp>
        <p:nvSpPr>
          <p:cNvPr id="8" name="Rectangle 7"/>
          <p:cNvSpPr/>
          <p:nvPr/>
        </p:nvSpPr>
        <p:spPr>
          <a:xfrm>
            <a:off x="3913657" y="4807802"/>
            <a:ext cx="764233" cy="369332"/>
          </a:xfrm>
          <a:prstGeom prst="rect">
            <a:avLst/>
          </a:prstGeom>
        </p:spPr>
        <p:txBody>
          <a:bodyPr wrap="square">
            <a:spAutoFit/>
          </a:bodyPr>
          <a:lstStyle/>
          <a:p>
            <a:pPr algn="ctr"/>
            <a:r>
              <a:rPr lang="en-US" dirty="0"/>
              <a:t>tree</a:t>
            </a:r>
          </a:p>
        </p:txBody>
      </p:sp>
      <p:cxnSp>
        <p:nvCxnSpPr>
          <p:cNvPr id="10" name="Straight Arrow Connector 9"/>
          <p:cNvCxnSpPr>
            <a:stCxn id="6" idx="3"/>
            <a:endCxn id="4" idx="1"/>
          </p:cNvCxnSpPr>
          <p:nvPr/>
        </p:nvCxnSpPr>
        <p:spPr>
          <a:xfrm>
            <a:off x="3155006" y="4177616"/>
            <a:ext cx="454882"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p:cNvCxnSpPr>
          <p:nvPr/>
        </p:nvCxnSpPr>
        <p:spPr>
          <a:xfrm>
            <a:off x="4981661" y="4177616"/>
            <a:ext cx="67524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0"/>
          </p:cNvCxnSpPr>
          <p:nvPr/>
        </p:nvCxnSpPr>
        <p:spPr>
          <a:xfrm flipH="1" flipV="1">
            <a:off x="6349056" y="3639066"/>
            <a:ext cx="7294" cy="215384"/>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295775" y="3639066"/>
            <a:ext cx="2053281"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295775" y="3632716"/>
            <a:ext cx="0" cy="221734"/>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4" idx="2"/>
          </p:cNvCxnSpPr>
          <p:nvPr/>
        </p:nvCxnSpPr>
        <p:spPr>
          <a:xfrm>
            <a:off x="4295775" y="4500781"/>
            <a:ext cx="0" cy="266879"/>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57200" y="5315635"/>
            <a:ext cx="8077200" cy="824815"/>
          </a:xfrm>
          <a:prstGeom prst="rect">
            <a:avLst/>
          </a:prstGeom>
        </p:spPr>
        <p:txBody>
          <a:bodyPr vert="horz" lIns="91440" tIns="45720" rIns="91440" bIns="45720" rtlCol="0">
            <a:normAutofit/>
          </a:bodyPr>
          <a:lstStyle/>
          <a:p>
            <a:pPr marL="342900" indent="-342900">
              <a:spcBef>
                <a:spcPct val="20000"/>
              </a:spcBef>
              <a:buFont typeface="Arial"/>
              <a:buChar char="•"/>
            </a:pPr>
            <a:r>
              <a:rPr lang="en-US" sz="2400" dirty="0"/>
              <a:t>UPGMA assumption: the distances from the root to every branch tip are equal. </a:t>
            </a:r>
          </a:p>
        </p:txBody>
      </p:sp>
      <p:sp>
        <p:nvSpPr>
          <p:cNvPr id="5" name="TextBox 4">
            <a:extLst>
              <a:ext uri="{FF2B5EF4-FFF2-40B4-BE49-F238E27FC236}">
                <a16:creationId xmlns:a16="http://schemas.microsoft.com/office/drawing/2014/main" id="{58F486B3-6C7B-D346-9E5F-3241AFD28DAA}"/>
              </a:ext>
            </a:extLst>
          </p:cNvPr>
          <p:cNvSpPr txBox="1"/>
          <p:nvPr/>
        </p:nvSpPr>
        <p:spPr>
          <a:xfrm>
            <a:off x="5208693" y="4641721"/>
            <a:ext cx="3203779" cy="584775"/>
          </a:xfrm>
          <a:prstGeom prst="rect">
            <a:avLst/>
          </a:prstGeom>
          <a:noFill/>
        </p:spPr>
        <p:txBody>
          <a:bodyPr wrap="square" rtlCol="0">
            <a:spAutoFit/>
          </a:bodyPr>
          <a:lstStyle/>
          <a:p>
            <a:r>
              <a:rPr lang="en-US" sz="1600" dirty="0"/>
              <a:t>*recalculates the distance of the joint pair by taking the average</a:t>
            </a:r>
          </a:p>
        </p:txBody>
      </p:sp>
    </p:spTree>
    <p:extLst>
      <p:ext uri="{BB962C8B-B14F-4D97-AF65-F5344CB8AC3E}">
        <p14:creationId xmlns:p14="http://schemas.microsoft.com/office/powerpoint/2010/main" val="1504359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construct phylogenic trees</a:t>
            </a:r>
          </a:p>
        </p:txBody>
      </p:sp>
      <p:sp>
        <p:nvSpPr>
          <p:cNvPr id="5" name="Rounded Rectangle 4"/>
          <p:cNvSpPr/>
          <p:nvPr/>
        </p:nvSpPr>
        <p:spPr>
          <a:xfrm>
            <a:off x="2831278" y="1841932"/>
            <a:ext cx="3042472"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Phylogenetic methods</a:t>
            </a:r>
          </a:p>
        </p:txBody>
      </p:sp>
      <p:sp>
        <p:nvSpPr>
          <p:cNvPr id="6" name="Rounded Rectangle 5"/>
          <p:cNvSpPr/>
          <p:nvPr/>
        </p:nvSpPr>
        <p:spPr>
          <a:xfrm>
            <a:off x="1674396"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Distance-based</a:t>
            </a:r>
          </a:p>
        </p:txBody>
      </p:sp>
      <p:sp>
        <p:nvSpPr>
          <p:cNvPr id="7" name="Rounded Rectangle 6"/>
          <p:cNvSpPr/>
          <p:nvPr/>
        </p:nvSpPr>
        <p:spPr>
          <a:xfrm>
            <a:off x="5031857"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Character-based</a:t>
            </a:r>
          </a:p>
        </p:txBody>
      </p:sp>
      <p:sp>
        <p:nvSpPr>
          <p:cNvPr id="8" name="Rounded Rectangle 7"/>
          <p:cNvSpPr/>
          <p:nvPr/>
        </p:nvSpPr>
        <p:spPr>
          <a:xfrm>
            <a:off x="1349399" y="3739520"/>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9" name="Rounded Rectangle 8"/>
          <p:cNvSpPr/>
          <p:nvPr/>
        </p:nvSpPr>
        <p:spPr>
          <a:xfrm>
            <a:off x="2308861" y="3739520"/>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10" name="Rounded Rectangle 9"/>
          <p:cNvSpPr/>
          <p:nvPr/>
        </p:nvSpPr>
        <p:spPr>
          <a:xfrm>
            <a:off x="3381306" y="3739520"/>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sp>
        <p:nvSpPr>
          <p:cNvPr id="11" name="Rounded Rectangle 10"/>
          <p:cNvSpPr/>
          <p:nvPr/>
        </p:nvSpPr>
        <p:spPr>
          <a:xfrm>
            <a:off x="4450119" y="3739520"/>
            <a:ext cx="1165016"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parsimony</a:t>
            </a:r>
          </a:p>
        </p:txBody>
      </p:sp>
      <p:sp>
        <p:nvSpPr>
          <p:cNvPr id="12" name="Rounded Rectangle 11"/>
          <p:cNvSpPr/>
          <p:nvPr/>
        </p:nvSpPr>
        <p:spPr>
          <a:xfrm>
            <a:off x="5642747" y="3739520"/>
            <a:ext cx="1090408"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likelihood</a:t>
            </a:r>
          </a:p>
        </p:txBody>
      </p:sp>
      <p:sp>
        <p:nvSpPr>
          <p:cNvPr id="13" name="Rounded Rectangle 12"/>
          <p:cNvSpPr/>
          <p:nvPr/>
        </p:nvSpPr>
        <p:spPr>
          <a:xfrm>
            <a:off x="6767668" y="3745962"/>
            <a:ext cx="1049169"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Bayesian inference</a:t>
            </a:r>
          </a:p>
        </p:txBody>
      </p:sp>
      <p:cxnSp>
        <p:nvCxnSpPr>
          <p:cNvPr id="15" name="Straight Connector 14"/>
          <p:cNvCxnSpPr>
            <a:stCxn id="5" idx="2"/>
            <a:endCxn id="7" idx="0"/>
          </p:cNvCxnSpPr>
          <p:nvPr/>
        </p:nvCxnSpPr>
        <p:spPr>
          <a:xfrm>
            <a:off x="4352514" y="2276758"/>
            <a:ext cx="1835501"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2"/>
            <a:endCxn id="6" idx="0"/>
          </p:cNvCxnSpPr>
          <p:nvPr/>
        </p:nvCxnSpPr>
        <p:spPr>
          <a:xfrm flipH="1">
            <a:off x="2830554" y="2276758"/>
            <a:ext cx="1521960"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2"/>
            <a:endCxn id="8" idx="0"/>
          </p:cNvCxnSpPr>
          <p:nvPr/>
        </p:nvCxnSpPr>
        <p:spPr>
          <a:xfrm flipH="1">
            <a:off x="1815326" y="3188376"/>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2"/>
            <a:endCxn id="12" idx="0"/>
          </p:cNvCxnSpPr>
          <p:nvPr/>
        </p:nvCxnSpPr>
        <p:spPr>
          <a:xfrm flipH="1">
            <a:off x="6187951" y="3188376"/>
            <a:ext cx="6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2"/>
            <a:endCxn id="9" idx="0"/>
          </p:cNvCxnSpPr>
          <p:nvPr/>
        </p:nvCxnSpPr>
        <p:spPr>
          <a:xfrm>
            <a:off x="2830554" y="3188376"/>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6188015" y="3188376"/>
            <a:ext cx="1104238" cy="557586"/>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5032627" y="3188376"/>
            <a:ext cx="115538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6" idx="2"/>
            <a:endCxn id="10" idx="0"/>
          </p:cNvCxnSpPr>
          <p:nvPr/>
        </p:nvCxnSpPr>
        <p:spPr>
          <a:xfrm>
            <a:off x="2830554" y="3188376"/>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122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Character-based methods</a:t>
            </a:r>
          </a:p>
        </p:txBody>
      </p:sp>
      <p:sp>
        <p:nvSpPr>
          <p:cNvPr id="7" name="Rounded Rectangle 6"/>
          <p:cNvSpPr/>
          <p:nvPr/>
        </p:nvSpPr>
        <p:spPr>
          <a:xfrm>
            <a:off x="2904190" y="1775375"/>
            <a:ext cx="3274074" cy="1347218"/>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Character-based</a:t>
            </a:r>
          </a:p>
        </p:txBody>
      </p:sp>
      <p:sp>
        <p:nvSpPr>
          <p:cNvPr id="11" name="Rounded Rectangle 10"/>
          <p:cNvSpPr/>
          <p:nvPr/>
        </p:nvSpPr>
        <p:spPr>
          <a:xfrm>
            <a:off x="920114" y="3673737"/>
            <a:ext cx="2243000" cy="1060595"/>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maximum parsimony</a:t>
            </a:r>
          </a:p>
        </p:txBody>
      </p:sp>
      <p:sp>
        <p:nvSpPr>
          <p:cNvPr id="12" name="Rounded Rectangle 11"/>
          <p:cNvSpPr/>
          <p:nvPr/>
        </p:nvSpPr>
        <p:spPr>
          <a:xfrm>
            <a:off x="3335729" y="3673736"/>
            <a:ext cx="2416617" cy="106059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maximum likelihood</a:t>
            </a:r>
          </a:p>
        </p:txBody>
      </p:sp>
      <p:sp>
        <p:nvSpPr>
          <p:cNvPr id="13" name="Rounded Rectangle 12"/>
          <p:cNvSpPr/>
          <p:nvPr/>
        </p:nvSpPr>
        <p:spPr>
          <a:xfrm>
            <a:off x="5900301" y="3680177"/>
            <a:ext cx="2280991" cy="1052451"/>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Bayesian inference</a:t>
            </a:r>
          </a:p>
        </p:txBody>
      </p:sp>
      <p:cxnSp>
        <p:nvCxnSpPr>
          <p:cNvPr id="20" name="Straight Connector 19"/>
          <p:cNvCxnSpPr>
            <a:stCxn id="7" idx="2"/>
            <a:endCxn id="12" idx="0"/>
          </p:cNvCxnSpPr>
          <p:nvPr/>
        </p:nvCxnSpPr>
        <p:spPr>
          <a:xfrm>
            <a:off x="4541227" y="3122593"/>
            <a:ext cx="2811" cy="551143"/>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4541227" y="3122593"/>
            <a:ext cx="2499570" cy="55758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2041614" y="3122593"/>
            <a:ext cx="2499613"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606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507"/>
          </a:xfrm>
        </p:spPr>
        <p:txBody>
          <a:bodyPr/>
          <a:lstStyle/>
          <a:p>
            <a:r>
              <a:rPr lang="en-US" dirty="0"/>
              <a:t>character-based method - maximum parsimony</a:t>
            </a:r>
          </a:p>
        </p:txBody>
      </p:sp>
      <p:sp>
        <p:nvSpPr>
          <p:cNvPr id="3" name="Content Placeholder 2"/>
          <p:cNvSpPr>
            <a:spLocks noGrp="1"/>
          </p:cNvSpPr>
          <p:nvPr>
            <p:ph idx="1"/>
          </p:nvPr>
        </p:nvSpPr>
        <p:spPr>
          <a:xfrm>
            <a:off x="5381232" y="1208824"/>
            <a:ext cx="3712204" cy="1693333"/>
          </a:xfrm>
        </p:spPr>
        <p:txBody>
          <a:bodyPr>
            <a:noAutofit/>
          </a:bodyPr>
          <a:lstStyle/>
          <a:p>
            <a:pPr marL="0" indent="0">
              <a:buNone/>
            </a:pPr>
            <a:r>
              <a:rPr lang="en-US" sz="1200" dirty="0">
                <a:latin typeface="Courier"/>
                <a:cs typeface="Courier"/>
              </a:rPr>
              <a:t>(1)  GGA         ACA (3)</a:t>
            </a:r>
          </a:p>
          <a:p>
            <a:pPr marL="0" indent="0">
              <a:buNone/>
            </a:pPr>
            <a:r>
              <a:rPr lang="en-US" sz="1200" dirty="0">
                <a:latin typeface="Courier"/>
                <a:cs typeface="Courier"/>
              </a:rPr>
              <a:t>       \1        1/        </a:t>
            </a:r>
            <a:r>
              <a:rPr lang="en-US" sz="1200" b="1" dirty="0">
                <a:solidFill>
                  <a:schemeClr val="tx2">
                    <a:lumMod val="75000"/>
                  </a:schemeClr>
                </a:solidFill>
                <a:latin typeface="Courier"/>
                <a:cs typeface="Courier"/>
              </a:rPr>
              <a:t>Tree score</a:t>
            </a:r>
          </a:p>
          <a:p>
            <a:pPr marL="0" indent="0">
              <a:buNone/>
            </a:pPr>
            <a:r>
              <a:rPr lang="en-US" sz="1200" dirty="0">
                <a:latin typeface="Courier"/>
                <a:cs typeface="Courier"/>
              </a:rPr>
              <a:t>        \    2   /</a:t>
            </a:r>
          </a:p>
          <a:p>
            <a:pPr marL="0" indent="0">
              <a:buNone/>
            </a:pPr>
            <a:r>
              <a:rPr lang="en-US" sz="1200" dirty="0">
                <a:latin typeface="Courier"/>
                <a:cs typeface="Courier"/>
              </a:rPr>
              <a:t>        GGG --- ACG        Tree I:   4</a:t>
            </a:r>
          </a:p>
          <a:p>
            <a:pPr marL="0" indent="0">
              <a:buNone/>
            </a:pPr>
            <a:r>
              <a:rPr lang="en-US" sz="1200" dirty="0">
                <a:latin typeface="Courier"/>
                <a:cs typeface="Courier"/>
              </a:rPr>
              <a:t>        /        \</a:t>
            </a:r>
          </a:p>
          <a:p>
            <a:pPr marL="0" indent="0">
              <a:buNone/>
            </a:pPr>
            <a:r>
              <a:rPr lang="en-US" sz="1200" dirty="0">
                <a:latin typeface="Courier"/>
                <a:cs typeface="Courier"/>
              </a:rPr>
              <a:t>       /0        0\ </a:t>
            </a:r>
          </a:p>
          <a:p>
            <a:pPr marL="0" indent="0">
              <a:buNone/>
            </a:pPr>
            <a:r>
              <a:rPr lang="en-US" sz="1200" dirty="0">
                <a:latin typeface="Courier"/>
                <a:cs typeface="Courier"/>
              </a:rPr>
              <a:t>(2)  GGG         ACG (4)  </a:t>
            </a:r>
          </a:p>
        </p:txBody>
      </p:sp>
      <p:sp>
        <p:nvSpPr>
          <p:cNvPr id="4" name="TextBox 3"/>
          <p:cNvSpPr txBox="1"/>
          <p:nvPr/>
        </p:nvSpPr>
        <p:spPr>
          <a:xfrm>
            <a:off x="4691552" y="1433754"/>
            <a:ext cx="956285" cy="1077218"/>
          </a:xfrm>
          <a:prstGeom prst="rect">
            <a:avLst/>
          </a:prstGeom>
          <a:noFill/>
        </p:spPr>
        <p:txBody>
          <a:bodyPr wrap="square" rtlCol="0">
            <a:spAutoFit/>
          </a:bodyPr>
          <a:lstStyle/>
          <a:p>
            <a:r>
              <a:rPr lang="en-US" sz="1600" dirty="0">
                <a:latin typeface="Courier"/>
                <a:cs typeface="Courier"/>
              </a:rPr>
              <a:t>1 GGA </a:t>
            </a:r>
          </a:p>
          <a:p>
            <a:r>
              <a:rPr lang="en-US" sz="1600" dirty="0">
                <a:latin typeface="Courier"/>
                <a:cs typeface="Courier"/>
              </a:rPr>
              <a:t>2 GGG </a:t>
            </a:r>
          </a:p>
          <a:p>
            <a:r>
              <a:rPr lang="en-US" sz="1600" dirty="0">
                <a:latin typeface="Courier"/>
                <a:cs typeface="Courier"/>
              </a:rPr>
              <a:t>3 ACA </a:t>
            </a:r>
          </a:p>
          <a:p>
            <a:r>
              <a:rPr lang="en-US" sz="1600" dirty="0">
                <a:latin typeface="Courier"/>
                <a:cs typeface="Courier"/>
              </a:rPr>
              <a:t>4 ACG</a:t>
            </a:r>
          </a:p>
        </p:txBody>
      </p:sp>
      <p:sp>
        <p:nvSpPr>
          <p:cNvPr id="5" name="TextBox 4"/>
          <p:cNvSpPr txBox="1"/>
          <p:nvPr/>
        </p:nvSpPr>
        <p:spPr>
          <a:xfrm>
            <a:off x="5018586" y="6503192"/>
            <a:ext cx="3972155" cy="276999"/>
          </a:xfrm>
          <a:prstGeom prst="rect">
            <a:avLst/>
          </a:prstGeom>
          <a:noFill/>
        </p:spPr>
        <p:txBody>
          <a:bodyPr wrap="none" rtlCol="0">
            <a:spAutoFit/>
          </a:bodyPr>
          <a:lstStyle/>
          <a:p>
            <a:r>
              <a:rPr lang="en-US" sz="1200" dirty="0">
                <a:latin typeface="Optima"/>
                <a:cs typeface="Optima"/>
              </a:rPr>
              <a:t>http://</a:t>
            </a:r>
            <a:r>
              <a:rPr lang="en-US" sz="1200" dirty="0" err="1">
                <a:latin typeface="Optima"/>
                <a:cs typeface="Optima"/>
              </a:rPr>
              <a:t>www.icp.ucl.ac.be</a:t>
            </a:r>
            <a:r>
              <a:rPr lang="en-US" sz="1200" dirty="0">
                <a:latin typeface="Optima"/>
                <a:cs typeface="Optima"/>
              </a:rPr>
              <a:t>/~</a:t>
            </a:r>
            <a:r>
              <a:rPr lang="en-US" sz="1200" dirty="0" err="1">
                <a:latin typeface="Optima"/>
                <a:cs typeface="Optima"/>
              </a:rPr>
              <a:t>opperd</a:t>
            </a:r>
            <a:r>
              <a:rPr lang="en-US" sz="1200" dirty="0">
                <a:latin typeface="Optima"/>
                <a:cs typeface="Optima"/>
              </a:rPr>
              <a:t>/private/</a:t>
            </a:r>
            <a:r>
              <a:rPr lang="en-US" sz="1200" dirty="0" err="1">
                <a:latin typeface="Optima"/>
                <a:cs typeface="Optima"/>
              </a:rPr>
              <a:t>parsimony.html</a:t>
            </a:r>
            <a:endParaRPr lang="en-US" sz="1200" dirty="0">
              <a:latin typeface="Optima"/>
              <a:cs typeface="Optima"/>
            </a:endParaRPr>
          </a:p>
        </p:txBody>
      </p:sp>
      <p:sp>
        <p:nvSpPr>
          <p:cNvPr id="6" name="TextBox 5"/>
          <p:cNvSpPr txBox="1"/>
          <p:nvPr/>
        </p:nvSpPr>
        <p:spPr>
          <a:xfrm>
            <a:off x="216564" y="1433754"/>
            <a:ext cx="4355436" cy="4524315"/>
          </a:xfrm>
          <a:prstGeom prst="rect">
            <a:avLst/>
          </a:prstGeom>
          <a:noFill/>
        </p:spPr>
        <p:txBody>
          <a:bodyPr wrap="square" rtlCol="0">
            <a:spAutoFit/>
          </a:bodyPr>
          <a:lstStyle/>
          <a:p>
            <a:r>
              <a:rPr lang="en-US" sz="2400" dirty="0"/>
              <a:t>The </a:t>
            </a:r>
            <a:r>
              <a:rPr lang="en-US" sz="2400" b="1" dirty="0">
                <a:solidFill>
                  <a:srgbClr val="17375E"/>
                </a:solidFill>
              </a:rPr>
              <a:t>maximum parsimony </a:t>
            </a:r>
            <a:r>
              <a:rPr lang="en-US" sz="2400" dirty="0"/>
              <a:t>method minimizes the number of changes on a phylogenetic tree.</a:t>
            </a:r>
          </a:p>
          <a:p>
            <a:endParaRPr lang="en-US" sz="2400" dirty="0"/>
          </a:p>
          <a:p>
            <a:r>
              <a:rPr lang="en-US" sz="2400" dirty="0"/>
              <a:t>The </a:t>
            </a:r>
            <a:r>
              <a:rPr lang="en-US" sz="2400" b="1" dirty="0">
                <a:solidFill>
                  <a:srgbClr val="17375E"/>
                </a:solidFill>
              </a:rPr>
              <a:t>character length </a:t>
            </a:r>
            <a:r>
              <a:rPr lang="en-US" sz="2400" dirty="0"/>
              <a:t>is the minimum number of changes required for that site, whereas the </a:t>
            </a:r>
            <a:r>
              <a:rPr lang="en-US" sz="2400" b="1" dirty="0">
                <a:solidFill>
                  <a:schemeClr val="tx2">
                    <a:lumMod val="75000"/>
                  </a:schemeClr>
                </a:solidFill>
              </a:rPr>
              <a:t>tree score </a:t>
            </a:r>
            <a:r>
              <a:rPr lang="en-US" sz="2400" dirty="0"/>
              <a:t>is the sum of </a:t>
            </a:r>
            <a:r>
              <a:rPr lang="en-US" sz="2400" dirty="0">
                <a:solidFill>
                  <a:srgbClr val="17375E"/>
                </a:solidFill>
              </a:rPr>
              <a:t>character lengths over all sites. The </a:t>
            </a:r>
            <a:r>
              <a:rPr lang="en-US" sz="2400" b="1" dirty="0">
                <a:solidFill>
                  <a:srgbClr val="17375E"/>
                </a:solidFill>
              </a:rPr>
              <a:t>maximum parsimony tree </a:t>
            </a:r>
            <a:r>
              <a:rPr lang="en-US" sz="2400" dirty="0"/>
              <a:t>is the tree that minimizes the tree score. </a:t>
            </a:r>
          </a:p>
        </p:txBody>
      </p:sp>
      <p:sp>
        <p:nvSpPr>
          <p:cNvPr id="7" name="Content Placeholder 2"/>
          <p:cNvSpPr txBox="1">
            <a:spLocks/>
          </p:cNvSpPr>
          <p:nvPr/>
        </p:nvSpPr>
        <p:spPr>
          <a:xfrm>
            <a:off x="5371674" y="2902158"/>
            <a:ext cx="3712204" cy="341788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a:latin typeface="Courier"/>
                <a:cs typeface="Courier"/>
              </a:rPr>
              <a:t>(1)  GGA         GGG (2)  </a:t>
            </a:r>
          </a:p>
          <a:p>
            <a:pPr marL="0" indent="0">
              <a:buFont typeface="Arial"/>
              <a:buNone/>
            </a:pPr>
            <a:r>
              <a:rPr lang="en-US" sz="1200" dirty="0">
                <a:latin typeface="Courier"/>
                <a:cs typeface="Courier"/>
              </a:rPr>
              <a:t>       \1        1/             </a:t>
            </a:r>
          </a:p>
          <a:p>
            <a:pPr marL="0" indent="0">
              <a:buFont typeface="Arial"/>
              <a:buNone/>
            </a:pPr>
            <a:r>
              <a:rPr lang="en-US" sz="1200" dirty="0">
                <a:latin typeface="Courier"/>
                <a:cs typeface="Courier"/>
              </a:rPr>
              <a:t>        \    1   /</a:t>
            </a:r>
          </a:p>
          <a:p>
            <a:pPr marL="0" indent="0">
              <a:buFont typeface="Arial"/>
              <a:buNone/>
            </a:pPr>
            <a:r>
              <a:rPr lang="en-US" sz="1200" dirty="0">
                <a:latin typeface="Courier"/>
                <a:cs typeface="Courier"/>
              </a:rPr>
              <a:t>        GCA --- GCG        Tree II:  5</a:t>
            </a:r>
          </a:p>
          <a:p>
            <a:pPr marL="0" indent="0">
              <a:buFont typeface="Arial"/>
              <a:buNone/>
            </a:pPr>
            <a:r>
              <a:rPr lang="en-US" sz="1200" dirty="0">
                <a:latin typeface="Courier"/>
                <a:cs typeface="Courier"/>
              </a:rPr>
              <a:t>        /        \</a:t>
            </a:r>
          </a:p>
          <a:p>
            <a:pPr marL="0" indent="0">
              <a:buFont typeface="Arial"/>
              <a:buNone/>
            </a:pPr>
            <a:r>
              <a:rPr lang="en-US" sz="1200" dirty="0">
                <a:latin typeface="Courier"/>
                <a:cs typeface="Courier"/>
              </a:rPr>
              <a:t>       /1        1\ </a:t>
            </a:r>
          </a:p>
          <a:p>
            <a:pPr marL="0" indent="0">
              <a:buFont typeface="Arial"/>
              <a:buNone/>
            </a:pPr>
            <a:r>
              <a:rPr lang="en-US" sz="1200" dirty="0">
                <a:latin typeface="Courier"/>
                <a:cs typeface="Courier"/>
              </a:rPr>
              <a:t>(3)  ACA         ACG (4)  </a:t>
            </a:r>
          </a:p>
          <a:p>
            <a:pPr marL="0" indent="0">
              <a:buFont typeface="Arial"/>
              <a:buNone/>
            </a:pPr>
            <a:endParaRPr lang="en-US" sz="1200" dirty="0">
              <a:latin typeface="Courier"/>
              <a:cs typeface="Courier"/>
            </a:endParaRPr>
          </a:p>
          <a:p>
            <a:pPr marL="0" indent="0">
              <a:buFont typeface="Arial"/>
              <a:buNone/>
            </a:pPr>
            <a:r>
              <a:rPr lang="en-US" sz="1200" dirty="0">
                <a:latin typeface="Courier"/>
                <a:cs typeface="Courier"/>
              </a:rPr>
              <a:t>(1)  GGA         GGG (2)  </a:t>
            </a:r>
          </a:p>
          <a:p>
            <a:pPr marL="0" indent="0">
              <a:buFont typeface="Arial"/>
              <a:buNone/>
            </a:pPr>
            <a:r>
              <a:rPr lang="en-US" sz="1200" dirty="0">
                <a:latin typeface="Courier"/>
                <a:cs typeface="Courier"/>
              </a:rPr>
              <a:t>       \2        1/               </a:t>
            </a:r>
          </a:p>
          <a:p>
            <a:pPr marL="0" indent="0">
              <a:buFont typeface="Arial"/>
              <a:buNone/>
            </a:pPr>
            <a:r>
              <a:rPr lang="en-US" sz="1200" dirty="0">
                <a:latin typeface="Courier"/>
                <a:cs typeface="Courier"/>
              </a:rPr>
              <a:t>        \    0   /</a:t>
            </a:r>
          </a:p>
          <a:p>
            <a:pPr marL="0" indent="0">
              <a:buFont typeface="Arial"/>
              <a:buNone/>
            </a:pPr>
            <a:r>
              <a:rPr lang="en-US" sz="1200" dirty="0">
                <a:latin typeface="Courier"/>
                <a:cs typeface="Courier"/>
              </a:rPr>
              <a:t>        GCG --- GCG        Tree III: 6</a:t>
            </a:r>
          </a:p>
          <a:p>
            <a:pPr marL="0" indent="0">
              <a:buFont typeface="Arial"/>
              <a:buNone/>
            </a:pPr>
            <a:r>
              <a:rPr lang="en-US" sz="1200" dirty="0">
                <a:latin typeface="Courier"/>
                <a:cs typeface="Courier"/>
              </a:rPr>
              <a:t>        /        \</a:t>
            </a:r>
          </a:p>
          <a:p>
            <a:pPr marL="0" indent="0">
              <a:buFont typeface="Arial"/>
              <a:buNone/>
            </a:pPr>
            <a:r>
              <a:rPr lang="en-US" sz="1200" dirty="0">
                <a:latin typeface="Courier"/>
                <a:cs typeface="Courier"/>
              </a:rPr>
              <a:t>       /1        2\ </a:t>
            </a:r>
          </a:p>
          <a:p>
            <a:pPr marL="0" indent="0">
              <a:buFont typeface="Arial"/>
              <a:buNone/>
            </a:pPr>
            <a:r>
              <a:rPr lang="en-US" sz="1200" dirty="0">
                <a:latin typeface="Courier"/>
                <a:cs typeface="Courier"/>
              </a:rPr>
              <a:t>(4)  ACG         ACA (3)</a:t>
            </a:r>
          </a:p>
        </p:txBody>
      </p:sp>
    </p:spTree>
    <p:extLst>
      <p:ext uri="{BB962C8B-B14F-4D97-AF65-F5344CB8AC3E}">
        <p14:creationId xmlns:p14="http://schemas.microsoft.com/office/powerpoint/2010/main" val="39853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885"/>
            <a:ext cx="8229600" cy="772987"/>
          </a:xfrm>
        </p:spPr>
        <p:txBody>
          <a:bodyPr>
            <a:normAutofit/>
          </a:bodyPr>
          <a:lstStyle/>
          <a:p>
            <a:r>
              <a:rPr lang="en-US" sz="3200" dirty="0"/>
              <a:t>maximum likelihood</a:t>
            </a:r>
          </a:p>
        </p:txBody>
      </p:sp>
      <p:sp>
        <p:nvSpPr>
          <p:cNvPr id="3" name="Content Placeholder 2"/>
          <p:cNvSpPr>
            <a:spLocks noGrp="1"/>
          </p:cNvSpPr>
          <p:nvPr>
            <p:ph idx="1"/>
          </p:nvPr>
        </p:nvSpPr>
        <p:spPr>
          <a:xfrm>
            <a:off x="593079" y="1094139"/>
            <a:ext cx="8229600" cy="5235409"/>
          </a:xfrm>
        </p:spPr>
        <p:txBody>
          <a:bodyPr>
            <a:normAutofit/>
          </a:bodyPr>
          <a:lstStyle/>
          <a:p>
            <a:r>
              <a:rPr lang="en-US" sz="2800" b="1" dirty="0">
                <a:solidFill>
                  <a:srgbClr val="17375E"/>
                </a:solidFill>
              </a:rPr>
              <a:t>maximum likelihood</a:t>
            </a:r>
          </a:p>
          <a:p>
            <a:pPr marL="0" indent="0">
              <a:buNone/>
            </a:pPr>
            <a:r>
              <a:rPr lang="en-US" sz="2800" dirty="0"/>
              <a:t>The tree is a model, whereas branch lengths on a given tree are parameters in the model.</a:t>
            </a:r>
          </a:p>
          <a:p>
            <a:pPr marL="0" indent="0">
              <a:buNone/>
            </a:pPr>
            <a:endParaRPr lang="en-US" sz="2800" dirty="0"/>
          </a:p>
          <a:p>
            <a:pPr marL="0" indent="0">
              <a:buNone/>
            </a:pPr>
            <a:r>
              <a:rPr lang="en-US" sz="2800" b="1" dirty="0">
                <a:solidFill>
                  <a:schemeClr val="accent3">
                    <a:lumMod val="50000"/>
                  </a:schemeClr>
                </a:solidFill>
              </a:rPr>
              <a:t>P(</a:t>
            </a:r>
            <a:r>
              <a:rPr lang="en-US" sz="2800" b="1" dirty="0" err="1">
                <a:solidFill>
                  <a:schemeClr val="accent3">
                    <a:lumMod val="50000"/>
                  </a:schemeClr>
                </a:solidFill>
              </a:rPr>
              <a:t>Data|Model</a:t>
            </a:r>
            <a:r>
              <a:rPr lang="en-US" sz="2800" b="1" dirty="0">
                <a:solidFill>
                  <a:schemeClr val="accent3">
                    <a:lumMod val="50000"/>
                  </a:schemeClr>
                </a:solidFill>
              </a:rPr>
              <a:t>): </a:t>
            </a:r>
            <a:r>
              <a:rPr lang="en-US" sz="2800" dirty="0"/>
              <a:t>the probability or likelihood of observing the data given the model</a:t>
            </a:r>
          </a:p>
          <a:p>
            <a:pPr marL="0" indent="0">
              <a:buNone/>
            </a:pPr>
            <a:r>
              <a:rPr lang="en-US" sz="2800" dirty="0"/>
              <a:t>1. Optimization of branch lengths to calculate the tree likelihood, P(</a:t>
            </a:r>
            <a:r>
              <a:rPr lang="en-US" sz="2800" dirty="0" err="1"/>
              <a:t>Data|Model</a:t>
            </a:r>
            <a:r>
              <a:rPr lang="en-US" sz="2800" dirty="0"/>
              <a:t>), for each candidate tree</a:t>
            </a:r>
          </a:p>
          <a:p>
            <a:pPr marL="0" indent="0">
              <a:buNone/>
            </a:pPr>
            <a:r>
              <a:rPr lang="en-US" sz="2800" dirty="0"/>
              <a:t>2. Determination of likelihoods of many trees and find the one with the maximum likelihood.</a:t>
            </a:r>
          </a:p>
        </p:txBody>
      </p:sp>
    </p:spTree>
    <p:extLst>
      <p:ext uri="{BB962C8B-B14F-4D97-AF65-F5344CB8AC3E}">
        <p14:creationId xmlns:p14="http://schemas.microsoft.com/office/powerpoint/2010/main" val="635228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Bayesian inference methods</a:t>
            </a:r>
          </a:p>
        </p:txBody>
      </p:sp>
      <p:sp>
        <p:nvSpPr>
          <p:cNvPr id="3" name="Content Placeholder 2"/>
          <p:cNvSpPr>
            <a:spLocks noGrp="1"/>
          </p:cNvSpPr>
          <p:nvPr>
            <p:ph idx="1"/>
          </p:nvPr>
        </p:nvSpPr>
        <p:spPr>
          <a:xfrm>
            <a:off x="457200" y="1176943"/>
            <a:ext cx="8372103" cy="5370794"/>
          </a:xfrm>
        </p:spPr>
        <p:txBody>
          <a:bodyPr>
            <a:normAutofit fontScale="92500" lnSpcReduction="10000"/>
          </a:bodyPr>
          <a:lstStyle/>
          <a:p>
            <a:r>
              <a:rPr lang="en-US" sz="2800" b="1" dirty="0">
                <a:solidFill>
                  <a:srgbClr val="17375E"/>
                </a:solidFill>
              </a:rPr>
              <a:t>Bayesian inference methods</a:t>
            </a:r>
          </a:p>
          <a:p>
            <a:pPr marL="0" indent="0">
              <a:buNone/>
            </a:pPr>
            <a:endParaRPr lang="en-US" dirty="0"/>
          </a:p>
          <a:p>
            <a:pPr marL="0" indent="0">
              <a:buNone/>
            </a:pPr>
            <a:endParaRPr lang="en-US"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err="1"/>
              <a:t>Pr</a:t>
            </a:r>
            <a:r>
              <a:rPr lang="en-US" sz="2600" dirty="0"/>
              <a:t>(Tree) is the </a:t>
            </a:r>
            <a:r>
              <a:rPr lang="en-US" sz="2600" b="1" dirty="0">
                <a:solidFill>
                  <a:schemeClr val="tx2">
                    <a:lumMod val="75000"/>
                  </a:schemeClr>
                </a:solidFill>
              </a:rPr>
              <a:t>prior probability </a:t>
            </a:r>
            <a:r>
              <a:rPr lang="en-US" sz="2600" dirty="0"/>
              <a:t>for a tree</a:t>
            </a:r>
          </a:p>
          <a:p>
            <a:pPr marL="0" indent="0">
              <a:buNone/>
            </a:pPr>
            <a:r>
              <a:rPr lang="en-US" sz="2600" dirty="0" err="1"/>
              <a:t>Pr</a:t>
            </a:r>
            <a:r>
              <a:rPr lang="en-US" sz="2600" dirty="0"/>
              <a:t>(</a:t>
            </a:r>
            <a:r>
              <a:rPr lang="en-US" sz="2600" dirty="0" err="1"/>
              <a:t>Data|Tree</a:t>
            </a:r>
            <a:r>
              <a:rPr lang="en-US" sz="2600" dirty="0"/>
              <a:t>) is the likelihood or probability of the data given the tree</a:t>
            </a:r>
          </a:p>
          <a:p>
            <a:pPr marL="0" indent="0">
              <a:buNone/>
            </a:pPr>
            <a:r>
              <a:rPr lang="en-US" sz="2600" dirty="0"/>
              <a:t>P(</a:t>
            </a:r>
            <a:r>
              <a:rPr lang="en-US" sz="2600" dirty="0" err="1"/>
              <a:t>Tree|Data</a:t>
            </a:r>
            <a:r>
              <a:rPr lang="en-US" sz="2600" dirty="0"/>
              <a:t>) is the </a:t>
            </a:r>
            <a:r>
              <a:rPr lang="en-US" sz="2600" b="1" dirty="0">
                <a:solidFill>
                  <a:srgbClr val="17375E"/>
                </a:solidFill>
              </a:rPr>
              <a:t>posterior probability</a:t>
            </a:r>
            <a:r>
              <a:rPr lang="en-US" sz="2600" dirty="0"/>
              <a:t>.</a:t>
            </a:r>
          </a:p>
          <a:p>
            <a:pPr marL="0" indent="0">
              <a:buNone/>
            </a:pPr>
            <a:endParaRPr lang="en-US" sz="2600" dirty="0"/>
          </a:p>
          <a:p>
            <a:pPr marL="0" indent="0">
              <a:buNone/>
            </a:pPr>
            <a:r>
              <a:rPr lang="en-US" sz="2600" b="1" dirty="0">
                <a:solidFill>
                  <a:srgbClr val="FF0000"/>
                </a:solidFill>
              </a:rPr>
              <a:t>the posterior probability of a tree is the probability that the tree is correct</a:t>
            </a:r>
          </a:p>
          <a:p>
            <a:endParaRPr lang="en-US" dirty="0"/>
          </a:p>
        </p:txBody>
      </p:sp>
      <p:sp>
        <p:nvSpPr>
          <p:cNvPr id="6" name="TextBox 5">
            <a:extLst>
              <a:ext uri="{FF2B5EF4-FFF2-40B4-BE49-F238E27FC236}">
                <a16:creationId xmlns:a16="http://schemas.microsoft.com/office/drawing/2014/main" id="{1C829747-BEC6-9B7C-8E9D-9DF000362798}"/>
              </a:ext>
            </a:extLst>
          </p:cNvPr>
          <p:cNvSpPr txBox="1"/>
          <p:nvPr/>
        </p:nvSpPr>
        <p:spPr>
          <a:xfrm>
            <a:off x="2286000" y="3244334"/>
            <a:ext cx="4572000" cy="369332"/>
          </a:xfrm>
          <a:prstGeom prst="rect">
            <a:avLst/>
          </a:prstGeom>
          <a:noFill/>
        </p:spPr>
        <p:txBody>
          <a:bodyPr wrap="square">
            <a:spAutoFit/>
          </a:bodyPr>
          <a:lstStyle/>
          <a:p>
            <a:endParaRPr lang="en-US" dirty="0"/>
          </a:p>
        </p:txBody>
      </p:sp>
      <p:pic>
        <p:nvPicPr>
          <p:cNvPr id="8" name="Picture 7" descr="A picture containing shape&#10;&#10;Description automatically generated">
            <a:extLst>
              <a:ext uri="{FF2B5EF4-FFF2-40B4-BE49-F238E27FC236}">
                <a16:creationId xmlns:a16="http://schemas.microsoft.com/office/drawing/2014/main" id="{BB4600F9-5C34-B431-CCF0-B4CECF08FEE4}"/>
              </a:ext>
            </a:extLst>
          </p:cNvPr>
          <p:cNvPicPr>
            <a:picLocks noChangeAspect="1"/>
          </p:cNvPicPr>
          <p:nvPr/>
        </p:nvPicPr>
        <p:blipFill>
          <a:blip r:embed="rId3"/>
          <a:stretch>
            <a:fillRect/>
          </a:stretch>
        </p:blipFill>
        <p:spPr>
          <a:xfrm>
            <a:off x="685800" y="1901459"/>
            <a:ext cx="7772400" cy="1342875"/>
          </a:xfrm>
          <a:prstGeom prst="rect">
            <a:avLst/>
          </a:prstGeom>
        </p:spPr>
      </p:pic>
    </p:spTree>
    <p:extLst>
      <p:ext uri="{BB962C8B-B14F-4D97-AF65-F5344CB8AC3E}">
        <p14:creationId xmlns:p14="http://schemas.microsoft.com/office/powerpoint/2010/main" val="3967733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3999"/>
          </a:xfrm>
        </p:spPr>
        <p:txBody>
          <a:bodyPr/>
          <a:lstStyle/>
          <a:p>
            <a:r>
              <a:rPr lang="en-US" dirty="0"/>
              <a:t>Strengths and weaknesses</a:t>
            </a:r>
          </a:p>
        </p:txBody>
      </p:sp>
      <p:pic>
        <p:nvPicPr>
          <p:cNvPr id="4" name="Picture 3" descr="Screen Shot 2015-03-31 at 5.05.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732" y="948165"/>
            <a:ext cx="7596731" cy="5737616"/>
          </a:xfrm>
          <a:prstGeom prst="rect">
            <a:avLst/>
          </a:prstGeom>
        </p:spPr>
      </p:pic>
      <p:cxnSp>
        <p:nvCxnSpPr>
          <p:cNvPr id="5" name="Straight Connector 4"/>
          <p:cNvCxnSpPr/>
          <p:nvPr/>
        </p:nvCxnSpPr>
        <p:spPr>
          <a:xfrm>
            <a:off x="933450" y="3429000"/>
            <a:ext cx="2870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939800" y="3600450"/>
            <a:ext cx="20066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5B16BB5-13F9-5849-B3A7-6EF39CBBFEF2}"/>
              </a:ext>
            </a:extLst>
          </p:cNvPr>
          <p:cNvCxnSpPr>
            <a:cxnSpLocks/>
          </p:cNvCxnSpPr>
          <p:nvPr/>
        </p:nvCxnSpPr>
        <p:spPr>
          <a:xfrm>
            <a:off x="4220936" y="3607377"/>
            <a:ext cx="3533651"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1CD1D33D-ED13-F44F-86A5-D18E0707850E}"/>
              </a:ext>
            </a:extLst>
          </p:cNvPr>
          <p:cNvCxnSpPr/>
          <p:nvPr/>
        </p:nvCxnSpPr>
        <p:spPr>
          <a:xfrm>
            <a:off x="4220936" y="3795156"/>
            <a:ext cx="2870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2DCADF8-0E1E-3465-C54E-A1281F22F879}"/>
              </a:ext>
            </a:extLst>
          </p:cNvPr>
          <p:cNvCxnSpPr>
            <a:cxnSpLocks/>
          </p:cNvCxnSpPr>
          <p:nvPr/>
        </p:nvCxnSpPr>
        <p:spPr>
          <a:xfrm>
            <a:off x="939800" y="4782519"/>
            <a:ext cx="29192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86FA91B-1569-D7BF-E383-B649E18BD2D2}"/>
              </a:ext>
            </a:extLst>
          </p:cNvPr>
          <p:cNvCxnSpPr>
            <a:cxnSpLocks/>
          </p:cNvCxnSpPr>
          <p:nvPr/>
        </p:nvCxnSpPr>
        <p:spPr>
          <a:xfrm>
            <a:off x="939800" y="4965915"/>
            <a:ext cx="1562746"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73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Tree of life</a:t>
            </a:r>
          </a:p>
        </p:txBody>
      </p:sp>
      <p:pic>
        <p:nvPicPr>
          <p:cNvPr id="2" name="Picture 1"/>
          <p:cNvPicPr>
            <a:picLocks noChangeAspect="1"/>
          </p:cNvPicPr>
          <p:nvPr/>
        </p:nvPicPr>
        <p:blipFill>
          <a:blip r:embed="rId2"/>
          <a:stretch>
            <a:fillRect/>
          </a:stretch>
        </p:blipFill>
        <p:spPr>
          <a:xfrm>
            <a:off x="5067345" y="1361831"/>
            <a:ext cx="3687327" cy="4007964"/>
          </a:xfrm>
          <a:prstGeom prst="rect">
            <a:avLst/>
          </a:prstGeom>
        </p:spPr>
      </p:pic>
      <p:sp>
        <p:nvSpPr>
          <p:cNvPr id="3" name="TextBox 2"/>
          <p:cNvSpPr txBox="1"/>
          <p:nvPr/>
        </p:nvSpPr>
        <p:spPr>
          <a:xfrm>
            <a:off x="5139206" y="5424482"/>
            <a:ext cx="3547594" cy="646331"/>
          </a:xfrm>
          <a:prstGeom prst="rect">
            <a:avLst/>
          </a:prstGeom>
          <a:noFill/>
        </p:spPr>
        <p:txBody>
          <a:bodyPr wrap="square" rtlCol="0">
            <a:spAutoFit/>
          </a:bodyPr>
          <a:lstStyle/>
          <a:p>
            <a:r>
              <a:rPr lang="en-US" dirty="0"/>
              <a:t>A page from Darwin's Notebook B showing his sketch of the tree of life</a:t>
            </a:r>
          </a:p>
        </p:txBody>
      </p:sp>
      <p:sp>
        <p:nvSpPr>
          <p:cNvPr id="7" name="TextBox 6"/>
          <p:cNvSpPr txBox="1"/>
          <p:nvPr/>
        </p:nvSpPr>
        <p:spPr>
          <a:xfrm>
            <a:off x="5297570" y="6487125"/>
            <a:ext cx="1074959" cy="246221"/>
          </a:xfrm>
          <a:prstGeom prst="rect">
            <a:avLst/>
          </a:prstGeom>
          <a:noFill/>
        </p:spPr>
        <p:txBody>
          <a:bodyPr wrap="none" rtlCol="0">
            <a:spAutoFit/>
          </a:bodyPr>
          <a:lstStyle/>
          <a:p>
            <a:r>
              <a:rPr lang="en-US" sz="1000" dirty="0" err="1"/>
              <a:t>theguardian.com</a:t>
            </a:r>
            <a:endParaRPr lang="en-US" sz="1000" dirty="0"/>
          </a:p>
        </p:txBody>
      </p:sp>
      <p:sp>
        <p:nvSpPr>
          <p:cNvPr id="8" name="TextBox 7"/>
          <p:cNvSpPr txBox="1"/>
          <p:nvPr/>
        </p:nvSpPr>
        <p:spPr>
          <a:xfrm>
            <a:off x="263985" y="1361831"/>
            <a:ext cx="4446883" cy="4524316"/>
          </a:xfrm>
          <a:prstGeom prst="rect">
            <a:avLst/>
          </a:prstGeom>
          <a:noFill/>
        </p:spPr>
        <p:txBody>
          <a:bodyPr wrap="square" rtlCol="0">
            <a:spAutoFit/>
          </a:bodyPr>
          <a:lstStyle/>
          <a:p>
            <a:r>
              <a:rPr lang="en-US" dirty="0"/>
              <a:t>The </a:t>
            </a:r>
            <a:r>
              <a:rPr lang="en-US" b="1" dirty="0">
                <a:solidFill>
                  <a:srgbClr val="17375E"/>
                </a:solidFill>
              </a:rPr>
              <a:t>tree of life</a:t>
            </a:r>
            <a:r>
              <a:rPr lang="en-US" dirty="0">
                <a:solidFill>
                  <a:srgbClr val="17375E"/>
                </a:solidFill>
              </a:rPr>
              <a:t> </a:t>
            </a:r>
            <a:r>
              <a:rPr lang="en-US" dirty="0"/>
              <a:t>is used to describe the relationships between organisms. Its use dates back to at least the early 1800s. It was employed by </a:t>
            </a:r>
            <a:r>
              <a:rPr lang="en-US" b="1" i="1" dirty="0"/>
              <a:t>Charles Darwin</a:t>
            </a:r>
            <a:r>
              <a:rPr lang="en-US" dirty="0"/>
              <a:t> to express the concept of the branching divergence of varieties and then species in a process of descent from common ancestors.</a:t>
            </a:r>
          </a:p>
          <a:p>
            <a:endParaRPr lang="en-US" dirty="0"/>
          </a:p>
          <a:p>
            <a:r>
              <a:rPr lang="en-US" b="1" i="1" dirty="0"/>
              <a:t>Ernst Haeckel </a:t>
            </a:r>
            <a:r>
              <a:rPr lang="en-US" dirty="0"/>
              <a:t>coined the term </a:t>
            </a:r>
            <a:r>
              <a:rPr lang="en-US" b="1" dirty="0">
                <a:solidFill>
                  <a:srgbClr val="17375E"/>
                </a:solidFill>
              </a:rPr>
              <a:t>phylogeny</a:t>
            </a:r>
            <a:r>
              <a:rPr lang="en-US" dirty="0"/>
              <a:t> for the evolutionary relationships of species through time, and went further than Darwin in proposing phylogenic histories of life. The modern development of this idea is called the </a:t>
            </a:r>
            <a:r>
              <a:rPr lang="en-US" b="1" dirty="0">
                <a:solidFill>
                  <a:srgbClr val="17375E"/>
                </a:solidFill>
              </a:rPr>
              <a:t>phylogenetic tree</a:t>
            </a:r>
            <a:r>
              <a:rPr lang="en-US" dirty="0"/>
              <a:t>.</a:t>
            </a:r>
          </a:p>
          <a:p>
            <a:endParaRPr lang="en-US" dirty="0"/>
          </a:p>
          <a:p>
            <a:r>
              <a:rPr lang="en-US" dirty="0"/>
              <a:t>- </a:t>
            </a:r>
            <a:r>
              <a:rPr lang="en-US" dirty="0" err="1"/>
              <a:t>wikipedia</a:t>
            </a:r>
            <a:endParaRPr lang="en-US" dirty="0"/>
          </a:p>
        </p:txBody>
      </p:sp>
    </p:spTree>
    <p:extLst>
      <p:ext uri="{BB962C8B-B14F-4D97-AF65-F5344CB8AC3E}">
        <p14:creationId xmlns:p14="http://schemas.microsoft.com/office/powerpoint/2010/main" val="100728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Which tree is correct?</a:t>
            </a:r>
          </a:p>
        </p:txBody>
      </p:sp>
      <p:pic>
        <p:nvPicPr>
          <p:cNvPr id="5" name="Picture 4" descr="Screen Shot 2015-03-28 at 1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48" y="1856709"/>
            <a:ext cx="8576492" cy="3566231"/>
          </a:xfrm>
          <a:prstGeom prst="rect">
            <a:avLst/>
          </a:prstGeom>
        </p:spPr>
      </p:pic>
      <p:sp>
        <p:nvSpPr>
          <p:cNvPr id="6" name="TextBox 5"/>
          <p:cNvSpPr txBox="1"/>
          <p:nvPr/>
        </p:nvSpPr>
        <p:spPr>
          <a:xfrm>
            <a:off x="583931" y="6153671"/>
            <a:ext cx="3985624" cy="369332"/>
          </a:xfrm>
          <a:prstGeom prst="rect">
            <a:avLst/>
          </a:prstGeom>
          <a:noFill/>
        </p:spPr>
        <p:txBody>
          <a:bodyPr wrap="none" rtlCol="0">
            <a:spAutoFit/>
          </a:bodyPr>
          <a:lstStyle/>
          <a:p>
            <a:r>
              <a:rPr lang="en-US" dirty="0"/>
              <a:t>Baum et al., 2005, Science. 310: 979-978</a:t>
            </a:r>
          </a:p>
        </p:txBody>
      </p:sp>
      <p:sp>
        <p:nvSpPr>
          <p:cNvPr id="3" name="TextBox 2"/>
          <p:cNvSpPr txBox="1"/>
          <p:nvPr/>
        </p:nvSpPr>
        <p:spPr>
          <a:xfrm>
            <a:off x="1699846" y="5516359"/>
            <a:ext cx="184666" cy="369332"/>
          </a:xfrm>
          <a:prstGeom prst="rect">
            <a:avLst/>
          </a:prstGeom>
          <a:noFill/>
        </p:spPr>
        <p:txBody>
          <a:bodyPr wrap="none" rtlCol="0">
            <a:spAutoFit/>
          </a:bodyPr>
          <a:lstStyle/>
          <a:p>
            <a:endParaRPr lang="en-US" dirty="0"/>
          </a:p>
        </p:txBody>
      </p:sp>
      <p:sp>
        <p:nvSpPr>
          <p:cNvPr id="4" name="TextBox 3"/>
          <p:cNvSpPr txBox="1"/>
          <p:nvPr/>
        </p:nvSpPr>
        <p:spPr>
          <a:xfrm>
            <a:off x="441768" y="5509846"/>
            <a:ext cx="8435572" cy="369332"/>
          </a:xfrm>
          <a:prstGeom prst="rect">
            <a:avLst/>
          </a:prstGeom>
          <a:noFill/>
        </p:spPr>
        <p:txBody>
          <a:bodyPr wrap="none" rtlCol="0">
            <a:spAutoFit/>
          </a:bodyPr>
          <a:lstStyle/>
          <a:p>
            <a:r>
              <a:rPr lang="en-US" dirty="0"/>
              <a:t>The more recently species share a common ancestor, the more closely related they are.</a:t>
            </a:r>
          </a:p>
        </p:txBody>
      </p:sp>
      <p:sp>
        <p:nvSpPr>
          <p:cNvPr id="7" name="Rectangle 6"/>
          <p:cNvSpPr/>
          <p:nvPr/>
        </p:nvSpPr>
        <p:spPr>
          <a:xfrm>
            <a:off x="300848" y="979578"/>
            <a:ext cx="8654280" cy="923330"/>
          </a:xfrm>
          <a:prstGeom prst="rect">
            <a:avLst/>
          </a:prstGeom>
        </p:spPr>
        <p:txBody>
          <a:bodyPr wrap="square">
            <a:spAutoFit/>
          </a:bodyPr>
          <a:lstStyle/>
          <a:p>
            <a:r>
              <a:rPr lang="en-US" dirty="0"/>
              <a:t>“just as beginning students in geography need to be taught how to read maps, so beginning students in biology should be taught how to read trees and to understand what trees communicate.” - Robert O’Hara </a:t>
            </a:r>
          </a:p>
        </p:txBody>
      </p:sp>
    </p:spTree>
    <p:extLst>
      <p:ext uri="{BB962C8B-B14F-4D97-AF65-F5344CB8AC3E}">
        <p14:creationId xmlns:p14="http://schemas.microsoft.com/office/powerpoint/2010/main" val="421056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Interpretation of a tree</a:t>
            </a:r>
          </a:p>
        </p:txBody>
      </p:sp>
      <p:pic>
        <p:nvPicPr>
          <p:cNvPr id="5" name="Picture 4" descr="Screen Shot 2015-03-28 at 1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769" y="1451420"/>
            <a:ext cx="6564971" cy="2729811"/>
          </a:xfrm>
          <a:prstGeom prst="rect">
            <a:avLst/>
          </a:prstGeom>
        </p:spPr>
      </p:pic>
      <p:sp>
        <p:nvSpPr>
          <p:cNvPr id="3" name="TextBox 2"/>
          <p:cNvSpPr txBox="1"/>
          <p:nvPr/>
        </p:nvSpPr>
        <p:spPr>
          <a:xfrm>
            <a:off x="1699846" y="5509846"/>
            <a:ext cx="184666" cy="369332"/>
          </a:xfrm>
          <a:prstGeom prst="rect">
            <a:avLst/>
          </a:prstGeom>
          <a:noFill/>
        </p:spPr>
        <p:txBody>
          <a:bodyPr wrap="none" rtlCol="0">
            <a:spAutoFit/>
          </a:bodyPr>
          <a:lstStyle/>
          <a:p>
            <a:endParaRPr lang="en-US" dirty="0"/>
          </a:p>
        </p:txBody>
      </p:sp>
      <p:sp>
        <p:nvSpPr>
          <p:cNvPr id="7" name="TextBox 6"/>
          <p:cNvSpPr txBox="1"/>
          <p:nvPr/>
        </p:nvSpPr>
        <p:spPr>
          <a:xfrm>
            <a:off x="288009" y="4555739"/>
            <a:ext cx="8542840" cy="954107"/>
          </a:xfrm>
          <a:prstGeom prst="rect">
            <a:avLst/>
          </a:prstGeom>
          <a:noFill/>
        </p:spPr>
        <p:txBody>
          <a:bodyPr wrap="square" rtlCol="0">
            <a:spAutoFit/>
          </a:bodyPr>
          <a:lstStyle/>
          <a:p>
            <a:r>
              <a:rPr lang="en-US" sz="2800" dirty="0"/>
              <a:t>The correct way to read a tree is as a set of hierarchically nested groups, known as </a:t>
            </a:r>
            <a:r>
              <a:rPr lang="en-US" sz="2800" b="1" i="1" dirty="0"/>
              <a:t>clades</a:t>
            </a:r>
            <a:r>
              <a:rPr lang="en-US" sz="2800" dirty="0"/>
              <a:t>.</a:t>
            </a:r>
          </a:p>
        </p:txBody>
      </p:sp>
    </p:spTree>
    <p:extLst>
      <p:ext uri="{BB962C8B-B14F-4D97-AF65-F5344CB8AC3E}">
        <p14:creationId xmlns:p14="http://schemas.microsoft.com/office/powerpoint/2010/main" val="3725897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formats for phylogenetic trees</a:t>
            </a:r>
          </a:p>
        </p:txBody>
      </p:sp>
      <p:sp>
        <p:nvSpPr>
          <p:cNvPr id="3" name="Content Placeholder 2"/>
          <p:cNvSpPr>
            <a:spLocks noGrp="1"/>
          </p:cNvSpPr>
          <p:nvPr>
            <p:ph idx="1"/>
          </p:nvPr>
        </p:nvSpPr>
        <p:spPr>
          <a:xfrm>
            <a:off x="457200" y="1255210"/>
            <a:ext cx="8229600" cy="4935763"/>
          </a:xfrm>
        </p:spPr>
        <p:txBody>
          <a:bodyPr/>
          <a:lstStyle/>
          <a:p>
            <a:r>
              <a:rPr lang="en-US" b="1" dirty="0" err="1">
                <a:solidFill>
                  <a:schemeClr val="tx2">
                    <a:lumMod val="75000"/>
                  </a:schemeClr>
                </a:solidFill>
              </a:rPr>
              <a:t>Newick</a:t>
            </a:r>
            <a:r>
              <a:rPr lang="en-US" dirty="0"/>
              <a:t>: </a:t>
            </a:r>
            <a:r>
              <a:rPr lang="en-US" dirty="0" err="1"/>
              <a:t>Newick</a:t>
            </a:r>
            <a:r>
              <a:rPr lang="en-US" dirty="0"/>
              <a:t> files are simply text files that consist of one or more tree descriptions in the </a:t>
            </a:r>
            <a:r>
              <a:rPr lang="en-US" dirty="0" err="1"/>
              <a:t>Newick</a:t>
            </a:r>
            <a:r>
              <a:rPr lang="en-US" dirty="0"/>
              <a:t> notation.</a:t>
            </a:r>
          </a:p>
          <a:p>
            <a:endParaRPr lang="en-US" dirty="0"/>
          </a:p>
          <a:p>
            <a:r>
              <a:rPr lang="en-US" b="1" dirty="0">
                <a:solidFill>
                  <a:srgbClr val="17375E"/>
                </a:solidFill>
              </a:rPr>
              <a:t>Nexus</a:t>
            </a:r>
            <a:r>
              <a:rPr lang="en-US" dirty="0"/>
              <a:t>: Nexus is widely used in </a:t>
            </a:r>
            <a:r>
              <a:rPr lang="en-US" dirty="0" err="1"/>
              <a:t>phylogenetics</a:t>
            </a:r>
            <a:r>
              <a:rPr lang="en-US" dirty="0"/>
              <a:t> and can contain trees in </a:t>
            </a:r>
            <a:r>
              <a:rPr lang="en-US" dirty="0" err="1"/>
              <a:t>Newick</a:t>
            </a:r>
            <a:r>
              <a:rPr lang="en-US" dirty="0"/>
              <a:t> notation and furthermore also information about taxa and phylogenetic data sets such as sequence alignments. </a:t>
            </a:r>
          </a:p>
          <a:p>
            <a:endParaRPr lang="en-US" dirty="0"/>
          </a:p>
          <a:p>
            <a:r>
              <a:rPr lang="en-US" b="1" dirty="0" err="1">
                <a:solidFill>
                  <a:srgbClr val="17375E"/>
                </a:solidFill>
              </a:rPr>
              <a:t>phyloXML</a:t>
            </a:r>
            <a:r>
              <a:rPr lang="en-US" dirty="0"/>
              <a:t>: </a:t>
            </a:r>
            <a:r>
              <a:rPr lang="en-US" dirty="0" err="1"/>
              <a:t>phyloXML</a:t>
            </a:r>
            <a:r>
              <a:rPr lang="en-US" dirty="0"/>
              <a:t> is a XML format for the analysis, exchange, and storage of phylogenetic trees (or networks) and associated data. It allows to store much more information about the tree nodes.</a:t>
            </a:r>
          </a:p>
        </p:txBody>
      </p:sp>
    </p:spTree>
    <p:extLst>
      <p:ext uri="{BB962C8B-B14F-4D97-AF65-F5344CB8AC3E}">
        <p14:creationId xmlns:p14="http://schemas.microsoft.com/office/powerpoint/2010/main" val="2760994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a:t>
            </a:r>
            <a:r>
              <a:rPr lang="en-US" dirty="0" err="1"/>
              <a:t>Newick</a:t>
            </a:r>
            <a:r>
              <a:rPr lang="en-US" dirty="0"/>
              <a:t> format</a:t>
            </a:r>
          </a:p>
        </p:txBody>
      </p:sp>
      <p:pic>
        <p:nvPicPr>
          <p:cNvPr id="5" name="Picture 4"/>
          <p:cNvPicPr>
            <a:picLocks noChangeAspect="1"/>
          </p:cNvPicPr>
          <p:nvPr/>
        </p:nvPicPr>
        <p:blipFill>
          <a:blip r:embed="rId3"/>
          <a:stretch>
            <a:fillRect/>
          </a:stretch>
        </p:blipFill>
        <p:spPr>
          <a:xfrm>
            <a:off x="2244725" y="1467688"/>
            <a:ext cx="4748875" cy="1626526"/>
          </a:xfrm>
          <a:prstGeom prst="rect">
            <a:avLst/>
          </a:prstGeom>
        </p:spPr>
      </p:pic>
      <p:sp>
        <p:nvSpPr>
          <p:cNvPr id="6" name="Content Placeholder 5"/>
          <p:cNvSpPr>
            <a:spLocks noGrp="1"/>
          </p:cNvSpPr>
          <p:nvPr>
            <p:ph idx="1"/>
          </p:nvPr>
        </p:nvSpPr>
        <p:spPr>
          <a:xfrm>
            <a:off x="209173" y="3777444"/>
            <a:ext cx="3946553" cy="2199688"/>
          </a:xfrm>
          <a:solidFill>
            <a:schemeClr val="accent3">
              <a:lumMod val="20000"/>
              <a:lumOff val="80000"/>
            </a:schemeClr>
          </a:solidFill>
        </p:spPr>
        <p:txBody>
          <a:bodyPr>
            <a:noAutofit/>
          </a:bodyPr>
          <a:lstStyle/>
          <a:p>
            <a:pPr marL="0" indent="0">
              <a:buNone/>
            </a:pPr>
            <a:r>
              <a:rPr lang="en-US" sz="1400" dirty="0">
                <a:latin typeface="Courier"/>
                <a:cs typeface="Courier"/>
              </a:rPr>
              <a:t>(,,(,))</a:t>
            </a:r>
          </a:p>
          <a:p>
            <a:pPr marL="0" indent="0">
              <a:buNone/>
            </a:pPr>
            <a:r>
              <a:rPr lang="en-US" sz="1400" dirty="0">
                <a:latin typeface="Courier"/>
                <a:cs typeface="Courier"/>
              </a:rPr>
              <a:t>(A,B,(C,D))</a:t>
            </a:r>
          </a:p>
          <a:p>
            <a:pPr marL="0" indent="0">
              <a:buNone/>
            </a:pPr>
            <a:r>
              <a:rPr lang="en-US" sz="1400" dirty="0">
                <a:latin typeface="Courier"/>
                <a:cs typeface="Courier"/>
              </a:rPr>
              <a:t>(A,B,(C,D)E)F</a:t>
            </a:r>
          </a:p>
          <a:p>
            <a:pPr marL="0" indent="0">
              <a:buNone/>
            </a:pPr>
            <a:r>
              <a:rPr lang="en-US" sz="1400" dirty="0">
                <a:latin typeface="Courier"/>
                <a:cs typeface="Courier"/>
              </a:rPr>
              <a:t>(:0.1,:0.2,(:0.3,:0.4):0.5)</a:t>
            </a:r>
          </a:p>
          <a:p>
            <a:pPr marL="0" indent="0">
              <a:buNone/>
            </a:pPr>
            <a:r>
              <a:rPr lang="en-US" sz="1400" dirty="0">
                <a:latin typeface="Courier"/>
                <a:cs typeface="Courier"/>
              </a:rPr>
              <a:t>(:0.1,:0.2,(:0.3,:0.4):0.5):0.0</a:t>
            </a:r>
          </a:p>
          <a:p>
            <a:pPr marL="0" indent="0">
              <a:buNone/>
            </a:pPr>
            <a:r>
              <a:rPr lang="en-US" sz="1400" dirty="0">
                <a:latin typeface="Courier"/>
                <a:cs typeface="Courier"/>
              </a:rPr>
              <a:t>(A:0.1,B:0.2,(C:0.3,D:0.4):0.5)</a:t>
            </a:r>
          </a:p>
          <a:p>
            <a:pPr marL="0" indent="0">
              <a:buNone/>
            </a:pPr>
            <a:r>
              <a:rPr lang="en-US" sz="1400" dirty="0">
                <a:latin typeface="Courier"/>
                <a:cs typeface="Courier"/>
              </a:rPr>
              <a:t>(A:0.1,B:0.2,(C:0.3,D:0.4)E:0.5)F</a:t>
            </a:r>
          </a:p>
          <a:p>
            <a:pPr marL="0" indent="0">
              <a:buNone/>
            </a:pPr>
            <a:r>
              <a:rPr lang="en-US" sz="1400" dirty="0">
                <a:latin typeface="Courier"/>
                <a:cs typeface="Courier"/>
              </a:rPr>
              <a:t>((B:0.2,(C:0.3,D:0.4)E:0.5)F:0.1)A</a:t>
            </a:r>
          </a:p>
        </p:txBody>
      </p:sp>
      <p:sp>
        <p:nvSpPr>
          <p:cNvPr id="7" name="Content Placeholder 5"/>
          <p:cNvSpPr txBox="1">
            <a:spLocks/>
          </p:cNvSpPr>
          <p:nvPr/>
        </p:nvSpPr>
        <p:spPr>
          <a:xfrm>
            <a:off x="4155726" y="3779870"/>
            <a:ext cx="4872658" cy="219726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dirty="0">
                <a:latin typeface="Courier"/>
                <a:cs typeface="Courier"/>
              </a:rPr>
              <a:t>no nodes are named</a:t>
            </a:r>
          </a:p>
          <a:p>
            <a:pPr marL="0" indent="0">
              <a:buFont typeface="Arial"/>
              <a:buNone/>
            </a:pPr>
            <a:r>
              <a:rPr lang="en-US" sz="1400" dirty="0">
                <a:latin typeface="Courier"/>
                <a:cs typeface="Courier"/>
              </a:rPr>
              <a:t>leaf nodes are named</a:t>
            </a:r>
          </a:p>
          <a:p>
            <a:pPr marL="0" indent="0">
              <a:buFont typeface="Arial"/>
              <a:buNone/>
            </a:pPr>
            <a:r>
              <a:rPr lang="en-US" sz="1400" dirty="0">
                <a:latin typeface="Courier"/>
                <a:cs typeface="Courier"/>
              </a:rPr>
              <a:t>all nodes are named</a:t>
            </a:r>
          </a:p>
          <a:p>
            <a:pPr marL="0" indent="0">
              <a:buFont typeface="Arial"/>
              <a:buNone/>
            </a:pPr>
            <a:r>
              <a:rPr lang="en-US" sz="1400" dirty="0">
                <a:latin typeface="Courier"/>
                <a:cs typeface="Courier"/>
              </a:rPr>
              <a:t>all but root node have a distance to parent</a:t>
            </a:r>
          </a:p>
          <a:p>
            <a:pPr marL="0" indent="0">
              <a:buFont typeface="Arial"/>
              <a:buNone/>
            </a:pPr>
            <a:r>
              <a:rPr lang="en-US" sz="1400" dirty="0">
                <a:latin typeface="Courier"/>
                <a:cs typeface="Courier"/>
              </a:rPr>
              <a:t>all have a distance to parent</a:t>
            </a:r>
          </a:p>
          <a:p>
            <a:pPr marL="0" indent="0">
              <a:buFont typeface="Arial"/>
              <a:buNone/>
            </a:pPr>
            <a:r>
              <a:rPr lang="en-US" sz="1400" dirty="0">
                <a:latin typeface="Courier"/>
                <a:cs typeface="Courier"/>
              </a:rPr>
              <a:t>distances and leaf names (popular)</a:t>
            </a:r>
          </a:p>
          <a:p>
            <a:pPr marL="0" indent="0">
              <a:buFont typeface="Arial"/>
              <a:buNone/>
            </a:pPr>
            <a:r>
              <a:rPr lang="en-US" sz="1400" dirty="0">
                <a:latin typeface="Courier"/>
                <a:cs typeface="Courier"/>
              </a:rPr>
              <a:t>distances and all names</a:t>
            </a:r>
          </a:p>
          <a:p>
            <a:pPr marL="0" indent="0">
              <a:buFont typeface="Arial"/>
              <a:buNone/>
            </a:pPr>
            <a:r>
              <a:rPr lang="en-US" sz="1400" dirty="0">
                <a:latin typeface="Courier"/>
                <a:cs typeface="Courier"/>
              </a:rPr>
              <a:t>a tree rooted on a leaf node (rare)</a:t>
            </a:r>
          </a:p>
        </p:txBody>
      </p:sp>
      <p:sp>
        <p:nvSpPr>
          <p:cNvPr id="8" name="TextBox 7"/>
          <p:cNvSpPr txBox="1"/>
          <p:nvPr/>
        </p:nvSpPr>
        <p:spPr>
          <a:xfrm>
            <a:off x="209173" y="3361274"/>
            <a:ext cx="1273005" cy="369332"/>
          </a:xfrm>
          <a:prstGeom prst="rect">
            <a:avLst/>
          </a:prstGeom>
          <a:noFill/>
        </p:spPr>
        <p:txBody>
          <a:bodyPr wrap="none" rtlCol="0">
            <a:spAutoFit/>
          </a:bodyPr>
          <a:lstStyle/>
          <a:p>
            <a:r>
              <a:rPr lang="en-US" dirty="0" err="1"/>
              <a:t>Newick</a:t>
            </a:r>
            <a:r>
              <a:rPr lang="en-US" dirty="0"/>
              <a:t> file:</a:t>
            </a:r>
          </a:p>
        </p:txBody>
      </p:sp>
      <p:sp>
        <p:nvSpPr>
          <p:cNvPr id="9" name="TextBox 8"/>
          <p:cNvSpPr txBox="1"/>
          <p:nvPr/>
        </p:nvSpPr>
        <p:spPr>
          <a:xfrm>
            <a:off x="4155726" y="3438702"/>
            <a:ext cx="799618" cy="369332"/>
          </a:xfrm>
          <a:prstGeom prst="rect">
            <a:avLst/>
          </a:prstGeom>
          <a:noFill/>
        </p:spPr>
        <p:txBody>
          <a:bodyPr wrap="none" rtlCol="0">
            <a:spAutoFit/>
          </a:bodyPr>
          <a:lstStyle/>
          <a:p>
            <a:r>
              <a:rPr lang="en-US" dirty="0"/>
              <a:t>Notes:</a:t>
            </a:r>
          </a:p>
        </p:txBody>
      </p:sp>
    </p:spTree>
    <p:extLst>
      <p:ext uri="{BB962C8B-B14F-4D97-AF65-F5344CB8AC3E}">
        <p14:creationId xmlns:p14="http://schemas.microsoft.com/office/powerpoint/2010/main" val="435043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Outgroup</a:t>
            </a:r>
            <a:r>
              <a:rPr lang="en-US" dirty="0"/>
              <a:t> rooting</a:t>
            </a:r>
          </a:p>
        </p:txBody>
      </p:sp>
      <p:sp>
        <p:nvSpPr>
          <p:cNvPr id="3" name="Content Placeholder 2"/>
          <p:cNvSpPr>
            <a:spLocks noGrp="1"/>
          </p:cNvSpPr>
          <p:nvPr>
            <p:ph idx="1"/>
          </p:nvPr>
        </p:nvSpPr>
        <p:spPr>
          <a:xfrm>
            <a:off x="325676" y="1147284"/>
            <a:ext cx="8492648" cy="5316147"/>
          </a:xfrm>
        </p:spPr>
        <p:txBody>
          <a:bodyPr>
            <a:noAutofit/>
          </a:bodyPr>
          <a:lstStyle/>
          <a:p>
            <a:r>
              <a:rPr lang="en-US" sz="2800" dirty="0"/>
              <a:t>Many methods (e.g., NJ) construct unrooted trees. An </a:t>
            </a:r>
            <a:r>
              <a:rPr lang="en-US" sz="2800" dirty="0" err="1"/>
              <a:t>outgroup</a:t>
            </a:r>
            <a:r>
              <a:rPr lang="en-US" sz="2800" dirty="0"/>
              <a:t> can be introduced to identify the “root”. Although the inferred tree for all species is still </a:t>
            </a:r>
            <a:r>
              <a:rPr lang="en-US" sz="2800" dirty="0" err="1"/>
              <a:t>unrooted</a:t>
            </a:r>
            <a:r>
              <a:rPr lang="en-US" sz="2800" dirty="0"/>
              <a:t>, the root is believed to be located along the branch that leads to the </a:t>
            </a:r>
            <a:r>
              <a:rPr lang="en-US" sz="2800" dirty="0" err="1"/>
              <a:t>outgroup</a:t>
            </a:r>
            <a:r>
              <a:rPr lang="en-US" sz="2800" dirty="0"/>
              <a:t> so that the tree for the </a:t>
            </a:r>
            <a:r>
              <a:rPr lang="en-US" sz="2800" dirty="0" err="1"/>
              <a:t>ingroup</a:t>
            </a:r>
            <a:r>
              <a:rPr lang="en-US" sz="2800" dirty="0"/>
              <a:t> species is rooted. This strategy is called </a:t>
            </a:r>
            <a:r>
              <a:rPr lang="en-US" sz="2800" dirty="0" err="1"/>
              <a:t>outgroup</a:t>
            </a:r>
            <a:r>
              <a:rPr lang="en-US" sz="2800" dirty="0"/>
              <a:t> rooting. </a:t>
            </a:r>
          </a:p>
          <a:p>
            <a:endParaRPr lang="en-US" sz="2800" dirty="0"/>
          </a:p>
          <a:p>
            <a:r>
              <a:rPr lang="en-US" sz="2800" dirty="0"/>
              <a:t>A good </a:t>
            </a:r>
            <a:r>
              <a:rPr lang="en-US" sz="2800" dirty="0" err="1"/>
              <a:t>outgroup</a:t>
            </a:r>
            <a:r>
              <a:rPr lang="en-US" sz="2800" dirty="0"/>
              <a:t> needs to satisfy:</a:t>
            </a:r>
          </a:p>
          <a:p>
            <a:pPr marL="457200" indent="-457200">
              <a:buFont typeface="+mj-lt"/>
              <a:buAutoNum type="arabicPeriod"/>
            </a:pPr>
            <a:r>
              <a:rPr lang="en-US" sz="2800" dirty="0"/>
              <a:t>not a member of the </a:t>
            </a:r>
            <a:r>
              <a:rPr lang="en-US" sz="2800" dirty="0" err="1"/>
              <a:t>ingroup</a:t>
            </a:r>
            <a:endParaRPr lang="en-US" sz="2800" dirty="0"/>
          </a:p>
          <a:p>
            <a:pPr marL="457200" indent="-457200">
              <a:buFont typeface="+mj-lt"/>
              <a:buAutoNum type="arabicPeriod"/>
            </a:pPr>
            <a:r>
              <a:rPr lang="en-US" sz="2800" dirty="0"/>
              <a:t>close related to the </a:t>
            </a:r>
            <a:r>
              <a:rPr lang="en-US" sz="2800" dirty="0" err="1"/>
              <a:t>ingroup</a:t>
            </a:r>
            <a:endParaRPr lang="en-US" sz="2800" dirty="0"/>
          </a:p>
        </p:txBody>
      </p:sp>
    </p:spTree>
    <p:extLst>
      <p:ext uri="{BB962C8B-B14F-4D97-AF65-F5344CB8AC3E}">
        <p14:creationId xmlns:p14="http://schemas.microsoft.com/office/powerpoint/2010/main" val="397967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evaluation: Bootstrap analysis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43" y="1565729"/>
            <a:ext cx="4726213" cy="363587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 name="Text Box 4"/>
          <p:cNvSpPr txBox="1">
            <a:spLocks noChangeArrowheads="1"/>
          </p:cNvSpPr>
          <p:nvPr/>
        </p:nvSpPr>
        <p:spPr bwMode="auto">
          <a:xfrm>
            <a:off x="4874986" y="6401934"/>
            <a:ext cx="2919186" cy="255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200" dirty="0">
                <a:latin typeface="Arial" charset="0"/>
              </a:rPr>
              <a:t>Bradley </a:t>
            </a:r>
            <a:r>
              <a:rPr lang="en-GB" sz="1200" dirty="0" err="1">
                <a:latin typeface="Arial" charset="0"/>
              </a:rPr>
              <a:t>Efron</a:t>
            </a:r>
            <a:r>
              <a:rPr lang="en-GB" sz="1200" dirty="0">
                <a:latin typeface="Arial" charset="0"/>
              </a:rPr>
              <a:t> et al. PNAS 1996;93:13429</a:t>
            </a:r>
          </a:p>
        </p:txBody>
      </p:sp>
      <p:sp>
        <p:nvSpPr>
          <p:cNvPr id="6" name="TextBox 5"/>
          <p:cNvSpPr txBox="1"/>
          <p:nvPr/>
        </p:nvSpPr>
        <p:spPr>
          <a:xfrm>
            <a:off x="449944" y="5493658"/>
            <a:ext cx="3287486" cy="369332"/>
          </a:xfrm>
          <a:prstGeom prst="rect">
            <a:avLst/>
          </a:prstGeom>
          <a:noFill/>
        </p:spPr>
        <p:txBody>
          <a:bodyPr wrap="square" rtlCol="0">
            <a:spAutoFit/>
          </a:bodyPr>
          <a:lstStyle/>
          <a:p>
            <a:r>
              <a:rPr lang="en-US" dirty="0"/>
              <a:t>* B = 200 bootstrap replications.</a:t>
            </a:r>
          </a:p>
        </p:txBody>
      </p:sp>
      <p:sp>
        <p:nvSpPr>
          <p:cNvPr id="7" name="TextBox 6"/>
          <p:cNvSpPr txBox="1"/>
          <p:nvPr/>
        </p:nvSpPr>
        <p:spPr>
          <a:xfrm>
            <a:off x="5215796" y="1367718"/>
            <a:ext cx="3810001" cy="1569660"/>
          </a:xfrm>
          <a:prstGeom prst="rect">
            <a:avLst/>
          </a:prstGeom>
          <a:noFill/>
        </p:spPr>
        <p:txBody>
          <a:bodyPr wrap="square" rtlCol="0">
            <a:spAutoFit/>
          </a:bodyPr>
          <a:lstStyle/>
          <a:p>
            <a:r>
              <a:rPr lang="en-US" sz="2400" dirty="0" err="1"/>
              <a:t>Bootrapping</a:t>
            </a:r>
            <a:r>
              <a:rPr lang="en-US" sz="2400" dirty="0"/>
              <a:t> measures how consistently the data support given taxon bipartitions (Hedges, 1992).</a:t>
            </a:r>
          </a:p>
        </p:txBody>
      </p:sp>
      <p:sp>
        <p:nvSpPr>
          <p:cNvPr id="8" name="TextBox 7"/>
          <p:cNvSpPr txBox="1"/>
          <p:nvPr/>
        </p:nvSpPr>
        <p:spPr>
          <a:xfrm>
            <a:off x="5379803" y="3813562"/>
            <a:ext cx="3481988" cy="1200329"/>
          </a:xfrm>
          <a:prstGeom prst="rect">
            <a:avLst/>
          </a:prstGeom>
          <a:noFill/>
        </p:spPr>
        <p:txBody>
          <a:bodyPr wrap="square" rtlCol="0">
            <a:spAutoFit/>
          </a:bodyPr>
          <a:lstStyle/>
          <a:p>
            <a:r>
              <a:rPr lang="en-US" sz="2400" dirty="0"/>
              <a:t>Plo6 and Pga11 are grouped together in 99% bootstrap replicates.</a:t>
            </a:r>
          </a:p>
        </p:txBody>
      </p:sp>
      <p:sp>
        <p:nvSpPr>
          <p:cNvPr id="9" name="Oval 8"/>
          <p:cNvSpPr/>
          <p:nvPr/>
        </p:nvSpPr>
        <p:spPr>
          <a:xfrm>
            <a:off x="4114800" y="3229429"/>
            <a:ext cx="1219199" cy="1284514"/>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4171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R package - ape</a:t>
            </a:r>
          </a:p>
        </p:txBody>
      </p:sp>
      <p:sp>
        <p:nvSpPr>
          <p:cNvPr id="3" name="Content Placeholder 2"/>
          <p:cNvSpPr>
            <a:spLocks noGrp="1"/>
          </p:cNvSpPr>
          <p:nvPr>
            <p:ph idx="1"/>
          </p:nvPr>
        </p:nvSpPr>
        <p:spPr>
          <a:xfrm>
            <a:off x="457200" y="1047625"/>
            <a:ext cx="8284633" cy="853943"/>
          </a:xfrm>
        </p:spPr>
        <p:txBody>
          <a:bodyPr/>
          <a:lstStyle/>
          <a:p>
            <a:pPr marL="0" indent="0">
              <a:buNone/>
            </a:pPr>
            <a:r>
              <a:rPr lang="en-US" dirty="0"/>
              <a:t>Analysis of </a:t>
            </a:r>
            <a:r>
              <a:rPr lang="en-US" dirty="0" err="1"/>
              <a:t>Phylogenetics</a:t>
            </a:r>
            <a:r>
              <a:rPr lang="en-US" dirty="0"/>
              <a:t> and Evolution ("ape") is an R software package for use in molecular evolution and </a:t>
            </a:r>
            <a:r>
              <a:rPr lang="en-US" dirty="0" err="1"/>
              <a:t>phylogenetics</a:t>
            </a:r>
            <a:r>
              <a:rPr lang="en-US" dirty="0"/>
              <a:t>.</a:t>
            </a:r>
          </a:p>
        </p:txBody>
      </p:sp>
      <p:pic>
        <p:nvPicPr>
          <p:cNvPr id="4" name="Picture 3" descr="Screen Shot 2015-04-08 at 6.03.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680" y="1901568"/>
            <a:ext cx="3737144" cy="4729891"/>
          </a:xfrm>
          <a:prstGeom prst="rect">
            <a:avLst/>
          </a:prstGeom>
        </p:spPr>
      </p:pic>
    </p:spTree>
    <p:extLst>
      <p:ext uri="{BB962C8B-B14F-4D97-AF65-F5344CB8AC3E}">
        <p14:creationId xmlns:p14="http://schemas.microsoft.com/office/powerpoint/2010/main" val="2545579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516"/>
            <a:ext cx="8229600" cy="772987"/>
          </a:xfrm>
        </p:spPr>
        <p:txBody>
          <a:bodyPr>
            <a:normAutofit/>
          </a:bodyPr>
          <a:lstStyle/>
          <a:p>
            <a:r>
              <a:rPr lang="en-US" sz="3200" dirty="0"/>
              <a:t>References</a:t>
            </a:r>
          </a:p>
        </p:txBody>
      </p:sp>
      <p:sp>
        <p:nvSpPr>
          <p:cNvPr id="3" name="Content Placeholder 2"/>
          <p:cNvSpPr>
            <a:spLocks noGrp="1"/>
          </p:cNvSpPr>
          <p:nvPr>
            <p:ph idx="1"/>
          </p:nvPr>
        </p:nvSpPr>
        <p:spPr>
          <a:xfrm>
            <a:off x="667350" y="1640053"/>
            <a:ext cx="7809300" cy="3577893"/>
          </a:xfrm>
        </p:spPr>
        <p:txBody>
          <a:bodyPr/>
          <a:lstStyle/>
          <a:p>
            <a:pPr marL="0" indent="0">
              <a:buNone/>
            </a:pPr>
            <a:r>
              <a:rPr lang="en-US" dirty="0"/>
              <a:t>Yang </a:t>
            </a:r>
            <a:r>
              <a:rPr lang="en-US" i="1" dirty="0"/>
              <a:t>et al</a:t>
            </a:r>
            <a:r>
              <a:rPr lang="en-US" dirty="0"/>
              <a:t>., 2012, Molecular </a:t>
            </a:r>
            <a:r>
              <a:rPr lang="en-US" dirty="0" err="1"/>
              <a:t>phylogenetics</a:t>
            </a:r>
            <a:r>
              <a:rPr lang="en-US" dirty="0"/>
              <a:t>: principles and practice, Nature Reviews Genetics, 13: 303-314</a:t>
            </a:r>
          </a:p>
          <a:p>
            <a:pPr marL="0" indent="0">
              <a:buNone/>
            </a:pPr>
            <a:endParaRPr lang="en-US" dirty="0"/>
          </a:p>
          <a:p>
            <a:pPr marL="0" indent="0">
              <a:buNone/>
            </a:pPr>
            <a:r>
              <a:rPr lang="en-US" dirty="0" err="1"/>
              <a:t>Paradis</a:t>
            </a:r>
            <a:r>
              <a:rPr lang="en-US" dirty="0"/>
              <a:t> </a:t>
            </a:r>
            <a:r>
              <a:rPr lang="en-US" i="1" dirty="0"/>
              <a:t>et al</a:t>
            </a:r>
            <a:r>
              <a:rPr lang="en-US" dirty="0"/>
              <a:t>., 2004, APE: Analyses of </a:t>
            </a:r>
            <a:r>
              <a:rPr lang="en-US" dirty="0" err="1"/>
              <a:t>Phylogenetics</a:t>
            </a:r>
            <a:r>
              <a:rPr lang="en-US" dirty="0"/>
              <a:t> and Evolution in R language, Bioinformatics, 20 (2): 289-290</a:t>
            </a:r>
          </a:p>
          <a:p>
            <a:pPr marL="0" indent="0">
              <a:buNone/>
            </a:pPr>
            <a:endParaRPr lang="en-US" dirty="0"/>
          </a:p>
          <a:p>
            <a:pPr marL="0" indent="0">
              <a:buNone/>
            </a:pPr>
            <a:r>
              <a:rPr lang="en-US" dirty="0"/>
              <a:t>Baum </a:t>
            </a:r>
            <a:r>
              <a:rPr lang="en-US" i="1" dirty="0"/>
              <a:t>et al</a:t>
            </a:r>
            <a:r>
              <a:rPr lang="en-US" dirty="0"/>
              <a:t>. The tree-thinking challenge, 2005, Science, 310:979-980</a:t>
            </a:r>
          </a:p>
          <a:p>
            <a:pPr marL="0" indent="0">
              <a:buNone/>
            </a:pPr>
            <a:endParaRPr lang="en-US" dirty="0"/>
          </a:p>
        </p:txBody>
      </p:sp>
    </p:spTree>
    <p:extLst>
      <p:ext uri="{BB962C8B-B14F-4D97-AF65-F5344CB8AC3E}">
        <p14:creationId xmlns:p14="http://schemas.microsoft.com/office/powerpoint/2010/main" val="3547867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25E9-500F-974D-A798-BCA65F1EBECA}"/>
              </a:ext>
            </a:extLst>
          </p:cNvPr>
          <p:cNvSpPr>
            <a:spLocks noGrp="1"/>
          </p:cNvSpPr>
          <p:nvPr>
            <p:ph type="title"/>
          </p:nvPr>
        </p:nvSpPr>
        <p:spPr>
          <a:xfrm>
            <a:off x="457200" y="345342"/>
            <a:ext cx="8229600" cy="772987"/>
          </a:xfrm>
        </p:spPr>
        <p:txBody>
          <a:bodyPr/>
          <a:lstStyle/>
          <a:p>
            <a:r>
              <a:rPr lang="en-US" dirty="0"/>
              <a:t>Other useful resources</a:t>
            </a:r>
          </a:p>
        </p:txBody>
      </p:sp>
      <p:sp>
        <p:nvSpPr>
          <p:cNvPr id="3" name="Content Placeholder 2">
            <a:extLst>
              <a:ext uri="{FF2B5EF4-FFF2-40B4-BE49-F238E27FC236}">
                <a16:creationId xmlns:a16="http://schemas.microsoft.com/office/drawing/2014/main" id="{5915DBCD-C925-A044-B905-DE949FE41C7E}"/>
              </a:ext>
            </a:extLst>
          </p:cNvPr>
          <p:cNvSpPr>
            <a:spLocks noGrp="1"/>
          </p:cNvSpPr>
          <p:nvPr>
            <p:ph idx="1"/>
          </p:nvPr>
        </p:nvSpPr>
        <p:spPr/>
        <p:txBody>
          <a:bodyPr/>
          <a:lstStyle/>
          <a:p>
            <a:r>
              <a:rPr lang="en-US" dirty="0"/>
              <a:t>Combine multiple R packages to build trees with different algorithm</a:t>
            </a:r>
          </a:p>
          <a:p>
            <a:pPr marL="0" indent="0">
              <a:buNone/>
            </a:pPr>
            <a:r>
              <a:rPr lang="en-US" dirty="0">
                <a:hlinkClick r:id="rId2"/>
              </a:rPr>
              <a:t>https://www.molecularecologist.com/2016/02/26/quick-and-dirty-tree-building-in-r/</a:t>
            </a:r>
            <a:endParaRPr lang="en-US" dirty="0"/>
          </a:p>
          <a:p>
            <a:endParaRPr lang="en-US" dirty="0"/>
          </a:p>
          <a:p>
            <a:r>
              <a:rPr lang="en-US" dirty="0"/>
              <a:t>ape manual</a:t>
            </a:r>
          </a:p>
          <a:p>
            <a:pPr marL="0" indent="0">
              <a:buNone/>
            </a:pPr>
            <a:r>
              <a:rPr lang="en-US" dirty="0">
                <a:hlinkClick r:id="rId3"/>
              </a:rPr>
              <a:t>https://cran.r-project.org/web/packages/ape/ape.pdf</a:t>
            </a:r>
            <a:endParaRPr lang="en-US" dirty="0"/>
          </a:p>
          <a:p>
            <a:endParaRPr lang="en-US" dirty="0"/>
          </a:p>
        </p:txBody>
      </p:sp>
    </p:spTree>
    <p:extLst>
      <p:ext uri="{BB962C8B-B14F-4D97-AF65-F5344CB8AC3E}">
        <p14:creationId xmlns:p14="http://schemas.microsoft.com/office/powerpoint/2010/main" val="427316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Phylogeny</a:t>
            </a:r>
          </a:p>
        </p:txBody>
      </p:sp>
      <p:sp>
        <p:nvSpPr>
          <p:cNvPr id="3" name="Content Placeholder 2"/>
          <p:cNvSpPr>
            <a:spLocks noGrp="1"/>
          </p:cNvSpPr>
          <p:nvPr>
            <p:ph idx="1"/>
          </p:nvPr>
        </p:nvSpPr>
        <p:spPr>
          <a:xfrm>
            <a:off x="694266" y="1520343"/>
            <a:ext cx="7992534" cy="3525791"/>
          </a:xfrm>
        </p:spPr>
        <p:txBody>
          <a:bodyPr>
            <a:noAutofit/>
          </a:bodyPr>
          <a:lstStyle/>
          <a:p>
            <a:r>
              <a:rPr lang="en-US" sz="2800" dirty="0"/>
              <a:t>Evolution is a process of change. At the molecular level, evolution is a process of mutation with selection.</a:t>
            </a:r>
          </a:p>
          <a:p>
            <a:endParaRPr lang="en-US" sz="2800" dirty="0"/>
          </a:p>
          <a:p>
            <a:r>
              <a:rPr lang="en-US" sz="2800" dirty="0"/>
              <a:t>Phylogeny is </a:t>
            </a:r>
            <a:r>
              <a:rPr lang="en-US" sz="2800" b="1" dirty="0"/>
              <a:t>the inference </a:t>
            </a:r>
            <a:r>
              <a:rPr lang="en-US" sz="2800" dirty="0"/>
              <a:t>of evolutionary relationships, providing </a:t>
            </a:r>
            <a:r>
              <a:rPr lang="en-US" sz="2800" b="1" dirty="0"/>
              <a:t>hypotheses</a:t>
            </a:r>
            <a:r>
              <a:rPr lang="en-US" sz="2800" dirty="0"/>
              <a:t> of past biological events.</a:t>
            </a:r>
          </a:p>
        </p:txBody>
      </p:sp>
    </p:spTree>
    <p:extLst>
      <p:ext uri="{BB962C8B-B14F-4D97-AF65-F5344CB8AC3E}">
        <p14:creationId xmlns:p14="http://schemas.microsoft.com/office/powerpoint/2010/main" val="166166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phylogenic trees (examples)</a:t>
            </a:r>
          </a:p>
        </p:txBody>
      </p:sp>
      <p:sp>
        <p:nvSpPr>
          <p:cNvPr id="5" name="TextBox 4"/>
          <p:cNvSpPr txBox="1"/>
          <p:nvPr/>
        </p:nvSpPr>
        <p:spPr>
          <a:xfrm>
            <a:off x="585032" y="1483461"/>
            <a:ext cx="7860467" cy="2739211"/>
          </a:xfrm>
          <a:prstGeom prst="rect">
            <a:avLst/>
          </a:prstGeom>
          <a:noFill/>
        </p:spPr>
        <p:txBody>
          <a:bodyPr wrap="square" rtlCol="0">
            <a:spAutoFit/>
          </a:bodyPr>
          <a:lstStyle/>
          <a:p>
            <a:pPr marL="342900" indent="-342900">
              <a:lnSpc>
                <a:spcPct val="120000"/>
              </a:lnSpc>
              <a:buFont typeface="+mj-lt"/>
              <a:buAutoNum type="arabicPeriod"/>
            </a:pPr>
            <a:r>
              <a:rPr lang="en-US" sz="2400" dirty="0"/>
              <a:t>to represent the relationships among species/isolates/varieties/genotypes/lines</a:t>
            </a:r>
          </a:p>
          <a:p>
            <a:pPr marL="342900" indent="-342900">
              <a:lnSpc>
                <a:spcPct val="120000"/>
              </a:lnSpc>
              <a:buFont typeface="+mj-lt"/>
              <a:buAutoNum type="arabicPeriod"/>
            </a:pPr>
            <a:r>
              <a:rPr lang="en-US" sz="2400" dirty="0"/>
              <a:t>to describe relationships among homologs in a gene family</a:t>
            </a:r>
          </a:p>
          <a:p>
            <a:pPr marL="342900" indent="-342900">
              <a:lnSpc>
                <a:spcPct val="120000"/>
              </a:lnSpc>
              <a:buFont typeface="+mj-lt"/>
              <a:buAutoNum type="arabicPeriod"/>
            </a:pPr>
            <a:r>
              <a:rPr lang="en-US" sz="2400" dirty="0"/>
              <a:t>to infer the evolutionary and epidemiological dynamics of pathogens</a:t>
            </a:r>
          </a:p>
          <a:p>
            <a:pPr marL="342900" indent="-342900">
              <a:lnSpc>
                <a:spcPct val="120000"/>
              </a:lnSpc>
              <a:buFont typeface="+mj-lt"/>
              <a:buAutoNum type="arabicPeriod"/>
            </a:pPr>
            <a:r>
              <a:rPr lang="en-US" sz="2400" dirty="0"/>
              <a:t>to classify </a:t>
            </a:r>
            <a:r>
              <a:rPr lang="en-US" sz="2400" dirty="0" err="1"/>
              <a:t>metagenomic</a:t>
            </a:r>
            <a:r>
              <a:rPr lang="en-US" sz="2400" dirty="0"/>
              <a:t> sequences</a:t>
            </a:r>
          </a:p>
        </p:txBody>
      </p:sp>
      <p:sp>
        <p:nvSpPr>
          <p:cNvPr id="6" name="TextBox 5"/>
          <p:cNvSpPr txBox="1"/>
          <p:nvPr/>
        </p:nvSpPr>
        <p:spPr>
          <a:xfrm>
            <a:off x="457200" y="4849178"/>
            <a:ext cx="7611746" cy="830997"/>
          </a:xfrm>
          <a:prstGeom prst="rect">
            <a:avLst/>
          </a:prstGeom>
          <a:noFill/>
        </p:spPr>
        <p:txBody>
          <a:bodyPr wrap="square" rtlCol="0">
            <a:spAutoFit/>
          </a:bodyPr>
          <a:lstStyle/>
          <a:p>
            <a:r>
              <a:rPr lang="en-US" sz="2400" dirty="0">
                <a:solidFill>
                  <a:schemeClr val="accent4">
                    <a:lumMod val="75000"/>
                  </a:schemeClr>
                </a:solidFill>
              </a:rPr>
              <a:t>Nowadays, every biologist needs to know something about phylogenetic inference!</a:t>
            </a:r>
          </a:p>
        </p:txBody>
      </p:sp>
    </p:spTree>
    <p:extLst>
      <p:ext uri="{BB962C8B-B14F-4D97-AF65-F5344CB8AC3E}">
        <p14:creationId xmlns:p14="http://schemas.microsoft.com/office/powerpoint/2010/main" val="120133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components</a:t>
            </a:r>
          </a:p>
        </p:txBody>
      </p:sp>
      <p:sp>
        <p:nvSpPr>
          <p:cNvPr id="3" name="Content Placeholder 2"/>
          <p:cNvSpPr>
            <a:spLocks noGrp="1"/>
          </p:cNvSpPr>
          <p:nvPr>
            <p:ph idx="1"/>
          </p:nvPr>
        </p:nvSpPr>
        <p:spPr>
          <a:xfrm>
            <a:off x="395077" y="1299624"/>
            <a:ext cx="4962630" cy="5282632"/>
          </a:xfrm>
        </p:spPr>
        <p:txBody>
          <a:bodyPr>
            <a:normAutofit/>
          </a:bodyPr>
          <a:lstStyle/>
          <a:p>
            <a:r>
              <a:rPr lang="en-US" dirty="0"/>
              <a:t>A phylogeny is a tree containing </a:t>
            </a:r>
            <a:r>
              <a:rPr lang="en-US" b="1" dirty="0">
                <a:solidFill>
                  <a:srgbClr val="17375E"/>
                </a:solidFill>
              </a:rPr>
              <a:t>nodes</a:t>
            </a:r>
            <a:r>
              <a:rPr lang="en-US" dirty="0"/>
              <a:t> that are connected by </a:t>
            </a:r>
            <a:r>
              <a:rPr lang="en-US" b="1" dirty="0" err="1">
                <a:solidFill>
                  <a:srgbClr val="17375E"/>
                </a:solidFill>
              </a:rPr>
              <a:t>braches</a:t>
            </a:r>
            <a:r>
              <a:rPr lang="en-US" b="1" dirty="0">
                <a:solidFill>
                  <a:srgbClr val="17375E"/>
                </a:solidFill>
              </a:rPr>
              <a:t> (edges)</a:t>
            </a:r>
            <a:r>
              <a:rPr lang="en-US" dirty="0"/>
              <a:t>. The pattern of branching determines the tree's </a:t>
            </a:r>
            <a:r>
              <a:rPr lang="en-US" b="1" dirty="0">
                <a:solidFill>
                  <a:srgbClr val="17375E"/>
                </a:solidFill>
              </a:rPr>
              <a:t>topology</a:t>
            </a:r>
            <a:r>
              <a:rPr lang="en-US" dirty="0"/>
              <a:t>.</a:t>
            </a:r>
          </a:p>
          <a:p>
            <a:r>
              <a:rPr lang="en-US" b="1" dirty="0">
                <a:solidFill>
                  <a:srgbClr val="17375E"/>
                </a:solidFill>
              </a:rPr>
              <a:t>Root</a:t>
            </a:r>
            <a:r>
              <a:rPr lang="en-US" dirty="0"/>
              <a:t> represents a common ancestor of all taxa shown in the tree. </a:t>
            </a:r>
          </a:p>
          <a:p>
            <a:r>
              <a:rPr lang="en-US" b="1" dirty="0">
                <a:solidFill>
                  <a:srgbClr val="17375E"/>
                </a:solidFill>
              </a:rPr>
              <a:t>Rooted trees </a:t>
            </a:r>
            <a:r>
              <a:rPr lang="en-US" dirty="0"/>
              <a:t>are thus directional, since all taxa evolved from the root.</a:t>
            </a:r>
          </a:p>
          <a:p>
            <a:r>
              <a:rPr lang="en-US" b="1" dirty="0" err="1">
                <a:solidFill>
                  <a:schemeClr val="tx2">
                    <a:lumMod val="75000"/>
                  </a:schemeClr>
                </a:solidFill>
              </a:rPr>
              <a:t>Unrooted</a:t>
            </a:r>
            <a:r>
              <a:rPr lang="en-US" b="1" dirty="0">
                <a:solidFill>
                  <a:schemeClr val="tx2">
                    <a:lumMod val="75000"/>
                  </a:schemeClr>
                </a:solidFill>
              </a:rPr>
              <a:t> trees </a:t>
            </a:r>
            <a:r>
              <a:rPr lang="en-US" dirty="0"/>
              <a:t>illustrate relationships only.</a:t>
            </a:r>
          </a:p>
        </p:txBody>
      </p:sp>
      <p:pic>
        <p:nvPicPr>
          <p:cNvPr id="5" name="Picture 4"/>
          <p:cNvPicPr>
            <a:picLocks noChangeAspect="1"/>
          </p:cNvPicPr>
          <p:nvPr/>
        </p:nvPicPr>
        <p:blipFill>
          <a:blip r:embed="rId2"/>
          <a:stretch>
            <a:fillRect/>
          </a:stretch>
        </p:blipFill>
        <p:spPr>
          <a:xfrm>
            <a:off x="5610701" y="1212325"/>
            <a:ext cx="3086149" cy="2098937"/>
          </a:xfrm>
          <a:prstGeom prst="rect">
            <a:avLst/>
          </a:prstGeom>
        </p:spPr>
      </p:pic>
      <p:pic>
        <p:nvPicPr>
          <p:cNvPr id="6" name="Picture 5"/>
          <p:cNvPicPr>
            <a:picLocks noChangeAspect="1"/>
          </p:cNvPicPr>
          <p:nvPr/>
        </p:nvPicPr>
        <p:blipFill>
          <a:blip r:embed="rId3"/>
          <a:stretch>
            <a:fillRect/>
          </a:stretch>
        </p:blipFill>
        <p:spPr>
          <a:xfrm>
            <a:off x="5600147" y="3547335"/>
            <a:ext cx="3097241" cy="2554033"/>
          </a:xfrm>
          <a:prstGeom prst="rect">
            <a:avLst/>
          </a:prstGeom>
        </p:spPr>
      </p:pic>
      <p:sp>
        <p:nvSpPr>
          <p:cNvPr id="7" name="TextBox 6"/>
          <p:cNvSpPr txBox="1"/>
          <p:nvPr/>
        </p:nvSpPr>
        <p:spPr>
          <a:xfrm>
            <a:off x="5834593" y="6336035"/>
            <a:ext cx="2689914" cy="246221"/>
          </a:xfrm>
          <a:prstGeom prst="rect">
            <a:avLst/>
          </a:prstGeom>
          <a:noFill/>
        </p:spPr>
        <p:txBody>
          <a:bodyPr wrap="square" rtlCol="0">
            <a:spAutoFit/>
          </a:bodyPr>
          <a:lstStyle/>
          <a:p>
            <a:r>
              <a:rPr lang="en-US" sz="1000" dirty="0" err="1"/>
              <a:t>www.talkorigins.org</a:t>
            </a:r>
            <a:r>
              <a:rPr lang="en-US" sz="1000" dirty="0"/>
              <a:t>/</a:t>
            </a:r>
            <a:r>
              <a:rPr lang="en-US" sz="1000" dirty="0" err="1"/>
              <a:t>faqs</a:t>
            </a:r>
            <a:r>
              <a:rPr lang="en-US" sz="1000" dirty="0"/>
              <a:t>/</a:t>
            </a:r>
            <a:r>
              <a:rPr lang="en-US" sz="1000" dirty="0" err="1"/>
              <a:t>comdesc</a:t>
            </a:r>
            <a:r>
              <a:rPr lang="en-US" sz="1000" dirty="0"/>
              <a:t>/</a:t>
            </a:r>
            <a:r>
              <a:rPr lang="en-US" sz="1000" dirty="0" err="1"/>
              <a:t>phylo.html</a:t>
            </a:r>
            <a:endParaRPr lang="en-US" sz="1000" dirty="0"/>
          </a:p>
        </p:txBody>
      </p:sp>
    </p:spTree>
    <p:extLst>
      <p:ext uri="{BB962C8B-B14F-4D97-AF65-F5344CB8AC3E}">
        <p14:creationId xmlns:p14="http://schemas.microsoft.com/office/powerpoint/2010/main" val="103802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dirty="0" err="1"/>
              <a:t>unrooted</a:t>
            </a:r>
            <a:r>
              <a:rPr lang="en-US" dirty="0"/>
              <a:t> tree</a:t>
            </a:r>
          </a:p>
        </p:txBody>
      </p:sp>
      <p:pic>
        <p:nvPicPr>
          <p:cNvPr id="5" name="Picture 4" descr="Screenshot 2017-03-13 21.59.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017" y="1327151"/>
            <a:ext cx="7444316" cy="5313910"/>
          </a:xfrm>
          <a:prstGeom prst="rect">
            <a:avLst/>
          </a:prstGeom>
        </p:spPr>
      </p:pic>
    </p:spTree>
    <p:extLst>
      <p:ext uri="{BB962C8B-B14F-4D97-AF65-F5344CB8AC3E}">
        <p14:creationId xmlns:p14="http://schemas.microsoft.com/office/powerpoint/2010/main" val="178503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construct phylogenic trees</a:t>
            </a:r>
          </a:p>
        </p:txBody>
      </p:sp>
      <p:sp>
        <p:nvSpPr>
          <p:cNvPr id="5" name="Rounded Rectangle 4"/>
          <p:cNvSpPr/>
          <p:nvPr/>
        </p:nvSpPr>
        <p:spPr>
          <a:xfrm>
            <a:off x="2831278" y="1841932"/>
            <a:ext cx="3042472"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Phylogenetic methods</a:t>
            </a:r>
          </a:p>
        </p:txBody>
      </p:sp>
      <p:sp>
        <p:nvSpPr>
          <p:cNvPr id="6" name="Rounded Rectangle 5"/>
          <p:cNvSpPr/>
          <p:nvPr/>
        </p:nvSpPr>
        <p:spPr>
          <a:xfrm>
            <a:off x="1674396"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Distance-based</a:t>
            </a:r>
          </a:p>
        </p:txBody>
      </p:sp>
      <p:sp>
        <p:nvSpPr>
          <p:cNvPr id="7" name="Rounded Rectangle 6"/>
          <p:cNvSpPr/>
          <p:nvPr/>
        </p:nvSpPr>
        <p:spPr>
          <a:xfrm>
            <a:off x="5031857"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Character-based</a:t>
            </a:r>
          </a:p>
        </p:txBody>
      </p:sp>
      <p:sp>
        <p:nvSpPr>
          <p:cNvPr id="8" name="Rounded Rectangle 7"/>
          <p:cNvSpPr/>
          <p:nvPr/>
        </p:nvSpPr>
        <p:spPr>
          <a:xfrm>
            <a:off x="1349399" y="3739520"/>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9" name="Rounded Rectangle 8"/>
          <p:cNvSpPr/>
          <p:nvPr/>
        </p:nvSpPr>
        <p:spPr>
          <a:xfrm>
            <a:off x="2308861" y="3739520"/>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10" name="Rounded Rectangle 9"/>
          <p:cNvSpPr/>
          <p:nvPr/>
        </p:nvSpPr>
        <p:spPr>
          <a:xfrm>
            <a:off x="3381306" y="3739520"/>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sp>
        <p:nvSpPr>
          <p:cNvPr id="11" name="Rounded Rectangle 10"/>
          <p:cNvSpPr/>
          <p:nvPr/>
        </p:nvSpPr>
        <p:spPr>
          <a:xfrm>
            <a:off x="4450119" y="3739520"/>
            <a:ext cx="1165016"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parsimony</a:t>
            </a:r>
          </a:p>
        </p:txBody>
      </p:sp>
      <p:sp>
        <p:nvSpPr>
          <p:cNvPr id="12" name="Rounded Rectangle 11"/>
          <p:cNvSpPr/>
          <p:nvPr/>
        </p:nvSpPr>
        <p:spPr>
          <a:xfrm>
            <a:off x="5642747" y="3739520"/>
            <a:ext cx="1090408"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likelihood</a:t>
            </a:r>
          </a:p>
        </p:txBody>
      </p:sp>
      <p:sp>
        <p:nvSpPr>
          <p:cNvPr id="13" name="Rounded Rectangle 12"/>
          <p:cNvSpPr/>
          <p:nvPr/>
        </p:nvSpPr>
        <p:spPr>
          <a:xfrm>
            <a:off x="6767668" y="3745962"/>
            <a:ext cx="1049169"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Bayesian inference</a:t>
            </a:r>
          </a:p>
        </p:txBody>
      </p:sp>
      <p:cxnSp>
        <p:nvCxnSpPr>
          <p:cNvPr id="15" name="Straight Connector 14"/>
          <p:cNvCxnSpPr>
            <a:stCxn id="5" idx="2"/>
            <a:endCxn id="7" idx="0"/>
          </p:cNvCxnSpPr>
          <p:nvPr/>
        </p:nvCxnSpPr>
        <p:spPr>
          <a:xfrm>
            <a:off x="4352514" y="2276758"/>
            <a:ext cx="1835501"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2"/>
            <a:endCxn id="6" idx="0"/>
          </p:cNvCxnSpPr>
          <p:nvPr/>
        </p:nvCxnSpPr>
        <p:spPr>
          <a:xfrm flipH="1">
            <a:off x="2830554" y="2276758"/>
            <a:ext cx="1521960"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2"/>
            <a:endCxn id="8" idx="0"/>
          </p:cNvCxnSpPr>
          <p:nvPr/>
        </p:nvCxnSpPr>
        <p:spPr>
          <a:xfrm flipH="1">
            <a:off x="1815326" y="3188376"/>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2"/>
            <a:endCxn id="12" idx="0"/>
          </p:cNvCxnSpPr>
          <p:nvPr/>
        </p:nvCxnSpPr>
        <p:spPr>
          <a:xfrm flipH="1">
            <a:off x="6187951" y="3188376"/>
            <a:ext cx="6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2"/>
            <a:endCxn id="9" idx="0"/>
          </p:cNvCxnSpPr>
          <p:nvPr/>
        </p:nvCxnSpPr>
        <p:spPr>
          <a:xfrm>
            <a:off x="2830554" y="3188376"/>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6188015" y="3188376"/>
            <a:ext cx="1104238" cy="557586"/>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5032627" y="3188376"/>
            <a:ext cx="115538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6" idx="2"/>
            <a:endCxn id="10" idx="0"/>
          </p:cNvCxnSpPr>
          <p:nvPr/>
        </p:nvCxnSpPr>
        <p:spPr>
          <a:xfrm>
            <a:off x="2830554" y="3188376"/>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454045" y="4503793"/>
            <a:ext cx="845905" cy="338554"/>
          </a:xfrm>
          <a:prstGeom prst="rect">
            <a:avLst/>
          </a:prstGeom>
          <a:noFill/>
        </p:spPr>
        <p:txBody>
          <a:bodyPr wrap="none" rtlCol="0">
            <a:spAutoFit/>
          </a:bodyPr>
          <a:lstStyle/>
          <a:p>
            <a:r>
              <a:rPr lang="en-US" sz="1600" dirty="0">
                <a:solidFill>
                  <a:schemeClr val="bg1">
                    <a:lumMod val="65000"/>
                  </a:schemeClr>
                </a:solidFill>
              </a:rPr>
              <a:t>UPGMA</a:t>
            </a:r>
          </a:p>
        </p:txBody>
      </p:sp>
    </p:spTree>
    <p:extLst>
      <p:ext uri="{BB962C8B-B14F-4D97-AF65-F5344CB8AC3E}">
        <p14:creationId xmlns:p14="http://schemas.microsoft.com/office/powerpoint/2010/main" val="100419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Distance-based method</a:t>
            </a:r>
          </a:p>
        </p:txBody>
      </p:sp>
      <p:sp>
        <p:nvSpPr>
          <p:cNvPr id="3" name="Content Placeholder 2"/>
          <p:cNvSpPr>
            <a:spLocks noGrp="1"/>
          </p:cNvSpPr>
          <p:nvPr>
            <p:ph idx="1"/>
          </p:nvPr>
        </p:nvSpPr>
        <p:spPr>
          <a:xfrm>
            <a:off x="526338" y="1488464"/>
            <a:ext cx="8253558" cy="934293"/>
          </a:xfrm>
        </p:spPr>
        <p:txBody>
          <a:bodyPr/>
          <a:lstStyle/>
          <a:p>
            <a:r>
              <a:rPr lang="en-US" dirty="0"/>
              <a:t>Distance calculation to build a distance matrix</a:t>
            </a:r>
          </a:p>
          <a:p>
            <a:pPr marL="0" indent="0">
              <a:buNone/>
            </a:pPr>
            <a:r>
              <a:rPr lang="en-NZ" dirty="0"/>
              <a:t>A </a:t>
            </a:r>
            <a:r>
              <a:rPr lang="en-NZ" b="1" dirty="0">
                <a:solidFill>
                  <a:srgbClr val="17375E"/>
                </a:solidFill>
              </a:rPr>
              <a:t>distance matrix </a:t>
            </a:r>
            <a:r>
              <a:rPr lang="en-NZ" dirty="0"/>
              <a:t>is a table that indicates pairwise </a:t>
            </a:r>
            <a:r>
              <a:rPr lang="en-NZ" b="1" dirty="0">
                <a:solidFill>
                  <a:srgbClr val="17375E"/>
                </a:solidFill>
              </a:rPr>
              <a:t>dissimilarity</a:t>
            </a:r>
            <a:r>
              <a:rPr lang="en-NZ" dirty="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82075623"/>
              </p:ext>
            </p:extLst>
          </p:nvPr>
        </p:nvGraphicFramePr>
        <p:xfrm>
          <a:off x="1033194" y="3067196"/>
          <a:ext cx="2892920" cy="2479600"/>
        </p:xfrm>
        <a:graphic>
          <a:graphicData uri="http://schemas.openxmlformats.org/drawingml/2006/table">
            <a:tbl>
              <a:tblPr firstRow="1" bandRow="1">
                <a:tableStyleId>{2D5ABB26-0587-4C30-8999-92F81FD0307C}</a:tableStyleId>
              </a:tblPr>
              <a:tblGrid>
                <a:gridCol w="578584">
                  <a:extLst>
                    <a:ext uri="{9D8B030D-6E8A-4147-A177-3AD203B41FA5}">
                      <a16:colId xmlns:a16="http://schemas.microsoft.com/office/drawing/2014/main" val="20000"/>
                    </a:ext>
                  </a:extLst>
                </a:gridCol>
                <a:gridCol w="578584">
                  <a:extLst>
                    <a:ext uri="{9D8B030D-6E8A-4147-A177-3AD203B41FA5}">
                      <a16:colId xmlns:a16="http://schemas.microsoft.com/office/drawing/2014/main" val="20001"/>
                    </a:ext>
                  </a:extLst>
                </a:gridCol>
                <a:gridCol w="578584">
                  <a:extLst>
                    <a:ext uri="{9D8B030D-6E8A-4147-A177-3AD203B41FA5}">
                      <a16:colId xmlns:a16="http://schemas.microsoft.com/office/drawing/2014/main" val="20002"/>
                    </a:ext>
                  </a:extLst>
                </a:gridCol>
                <a:gridCol w="578584">
                  <a:extLst>
                    <a:ext uri="{9D8B030D-6E8A-4147-A177-3AD203B41FA5}">
                      <a16:colId xmlns:a16="http://schemas.microsoft.com/office/drawing/2014/main" val="20003"/>
                    </a:ext>
                  </a:extLst>
                </a:gridCol>
                <a:gridCol w="578584">
                  <a:extLst>
                    <a:ext uri="{9D8B030D-6E8A-4147-A177-3AD203B41FA5}">
                      <a16:colId xmlns:a16="http://schemas.microsoft.com/office/drawing/2014/main" val="20004"/>
                    </a:ext>
                  </a:extLst>
                </a:gridCol>
              </a:tblGrid>
              <a:tr h="495920">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C</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0"/>
                  </a:ext>
                </a:extLst>
              </a:tr>
              <a:tr h="495920">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495920">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495920">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r h="495920">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rgbClr val="000000"/>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TextBox 20"/>
          <p:cNvSpPr txBox="1"/>
          <p:nvPr/>
        </p:nvSpPr>
        <p:spPr>
          <a:xfrm>
            <a:off x="6381947" y="6435772"/>
            <a:ext cx="2102409" cy="276999"/>
          </a:xfrm>
          <a:prstGeom prst="rect">
            <a:avLst/>
          </a:prstGeom>
          <a:noFill/>
        </p:spPr>
        <p:txBody>
          <a:bodyPr wrap="none" rtlCol="0">
            <a:spAutoFit/>
          </a:bodyPr>
          <a:lstStyle/>
          <a:p>
            <a:r>
              <a:rPr lang="en-US" sz="1200" dirty="0"/>
              <a:t>example from Barbara Holland</a:t>
            </a:r>
          </a:p>
        </p:txBody>
      </p:sp>
      <p:graphicFrame>
        <p:nvGraphicFramePr>
          <p:cNvPr id="37" name="Table 36"/>
          <p:cNvGraphicFramePr>
            <a:graphicFrameLocks noGrp="1"/>
          </p:cNvGraphicFramePr>
          <p:nvPr>
            <p:extLst>
              <p:ext uri="{D42A27DB-BD31-4B8C-83A1-F6EECF244321}">
                <p14:modId xmlns:p14="http://schemas.microsoft.com/office/powerpoint/2010/main" val="967431612"/>
              </p:ext>
            </p:extLst>
          </p:nvPr>
        </p:nvGraphicFramePr>
        <p:xfrm>
          <a:off x="4770623" y="3354908"/>
          <a:ext cx="2314336" cy="1983680"/>
        </p:xfrm>
        <a:graphic>
          <a:graphicData uri="http://schemas.openxmlformats.org/drawingml/2006/table">
            <a:tbl>
              <a:tblPr firstRow="1" bandRow="1">
                <a:tableStyleId>{2D5ABB26-0587-4C30-8999-92F81FD0307C}</a:tableStyleId>
              </a:tblPr>
              <a:tblGrid>
                <a:gridCol w="578584">
                  <a:extLst>
                    <a:ext uri="{9D8B030D-6E8A-4147-A177-3AD203B41FA5}">
                      <a16:colId xmlns:a16="http://schemas.microsoft.com/office/drawing/2014/main" val="20000"/>
                    </a:ext>
                  </a:extLst>
                </a:gridCol>
                <a:gridCol w="578584">
                  <a:extLst>
                    <a:ext uri="{9D8B030D-6E8A-4147-A177-3AD203B41FA5}">
                      <a16:colId xmlns:a16="http://schemas.microsoft.com/office/drawing/2014/main" val="20001"/>
                    </a:ext>
                  </a:extLst>
                </a:gridCol>
                <a:gridCol w="578584">
                  <a:extLst>
                    <a:ext uri="{9D8B030D-6E8A-4147-A177-3AD203B41FA5}">
                      <a16:colId xmlns:a16="http://schemas.microsoft.com/office/drawing/2014/main" val="20002"/>
                    </a:ext>
                  </a:extLst>
                </a:gridCol>
                <a:gridCol w="578584">
                  <a:extLst>
                    <a:ext uri="{9D8B030D-6E8A-4147-A177-3AD203B41FA5}">
                      <a16:colId xmlns:a16="http://schemas.microsoft.com/office/drawing/2014/main" val="20003"/>
                    </a:ext>
                  </a:extLst>
                </a:gridCol>
              </a:tblGrid>
              <a:tr h="495920">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C</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0"/>
                  </a:ext>
                </a:extLst>
              </a:tr>
              <a:tr h="495920">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495920">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495920">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20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6</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6413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35232</TotalTime>
  <Words>2963</Words>
  <Application>Microsoft Macintosh PowerPoint</Application>
  <PresentationFormat>On-screen Show (4:3)</PresentationFormat>
  <Paragraphs>660</Paragraphs>
  <Slides>38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Courier</vt:lpstr>
      <vt:lpstr>Optima</vt:lpstr>
      <vt:lpstr>Wingdings</vt:lpstr>
      <vt:lpstr>Office Theme</vt:lpstr>
      <vt:lpstr>Phylogeny   Bioinformatics Applications (PLPTH813)</vt:lpstr>
      <vt:lpstr>Outline</vt:lpstr>
      <vt:lpstr>Tree of life</vt:lpstr>
      <vt:lpstr>Evolution and Phylogeny</vt:lpstr>
      <vt:lpstr>Applications of phylogenic trees (examples)</vt:lpstr>
      <vt:lpstr>Tree components</vt:lpstr>
      <vt:lpstr>An unrooted tree</vt:lpstr>
      <vt:lpstr>Approaches to construct phylogenic trees</vt:lpstr>
      <vt:lpstr>Distance-based method</vt:lpstr>
      <vt:lpstr>Distance between DNA sequences</vt:lpstr>
      <vt:lpstr>From distance matrix to a tree</vt:lpstr>
      <vt:lpstr>Distance-based method – least squares</vt:lpstr>
      <vt:lpstr>least squares example</vt:lpstr>
      <vt:lpstr>least squares example (cont.)</vt:lpstr>
      <vt:lpstr>minimum evolution</vt:lpstr>
      <vt:lpstr>neighbor joining (overview)</vt:lpstr>
      <vt:lpstr>neighbor joining (NJ) procedure - I</vt:lpstr>
      <vt:lpstr>neighbor joining (NJ) procedure - II</vt:lpstr>
      <vt:lpstr>neighbor joining (NJ) procedure - III</vt:lpstr>
      <vt:lpstr>neighbor joining (NJ) procedure - IV</vt:lpstr>
      <vt:lpstr>neighbor joining (NJ) procedure - V</vt:lpstr>
      <vt:lpstr>neighbor joining (summary)</vt:lpstr>
      <vt:lpstr>UPGMA (unweighted pair group method with arithmetic mean)</vt:lpstr>
      <vt:lpstr>Approaches to construct phylogenic trees</vt:lpstr>
      <vt:lpstr>Character-based methods</vt:lpstr>
      <vt:lpstr>character-based method - maximum parsimony</vt:lpstr>
      <vt:lpstr>maximum likelihood</vt:lpstr>
      <vt:lpstr>Bayesian inference methods</vt:lpstr>
      <vt:lpstr>Strengths and weaknesses</vt:lpstr>
      <vt:lpstr>Which tree is correct?</vt:lpstr>
      <vt:lpstr>Interpretation of a tree</vt:lpstr>
      <vt:lpstr>Flat file formats for phylogenetic trees</vt:lpstr>
      <vt:lpstr>an example of the Newick format</vt:lpstr>
      <vt:lpstr>Outgroup rooting</vt:lpstr>
      <vt:lpstr>Tree evaluation: Bootstrap analysis</vt:lpstr>
      <vt:lpstr>An R package - ape</vt:lpstr>
      <vt:lpstr>References</vt:lpstr>
      <vt:lpstr>Other useful resources</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168</cp:revision>
  <dcterms:created xsi:type="dcterms:W3CDTF">2014-12-15T18:58:14Z</dcterms:created>
  <dcterms:modified xsi:type="dcterms:W3CDTF">2023-03-21T15:12:48Z</dcterms:modified>
</cp:coreProperties>
</file>