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98" r:id="rId4"/>
    <p:sldId id="302" r:id="rId5"/>
    <p:sldId id="257" r:id="rId6"/>
    <p:sldId id="324" r:id="rId7"/>
    <p:sldId id="300" r:id="rId8"/>
    <p:sldId id="261" r:id="rId9"/>
    <p:sldId id="270" r:id="rId10"/>
    <p:sldId id="315" r:id="rId11"/>
    <p:sldId id="314" r:id="rId12"/>
    <p:sldId id="263" r:id="rId13"/>
    <p:sldId id="281" r:id="rId14"/>
    <p:sldId id="271" r:id="rId15"/>
    <p:sldId id="265" r:id="rId16"/>
    <p:sldId id="316" r:id="rId17"/>
    <p:sldId id="295" r:id="rId18"/>
    <p:sldId id="296" r:id="rId19"/>
    <p:sldId id="317" r:id="rId20"/>
    <p:sldId id="318" r:id="rId21"/>
    <p:sldId id="260" r:id="rId22"/>
    <p:sldId id="267" r:id="rId23"/>
    <p:sldId id="274" r:id="rId24"/>
    <p:sldId id="319" r:id="rId25"/>
    <p:sldId id="320" r:id="rId26"/>
    <p:sldId id="321" r:id="rId27"/>
    <p:sldId id="278" r:id="rId28"/>
    <p:sldId id="322" r:id="rId29"/>
    <p:sldId id="323" r:id="rId30"/>
    <p:sldId id="297" r:id="rId31"/>
    <p:sldId id="303" r:id="rId32"/>
    <p:sldId id="326" r:id="rId33"/>
    <p:sldId id="327" r:id="rId34"/>
    <p:sldId id="328" r:id="rId35"/>
    <p:sldId id="329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14" autoAdjust="0"/>
    <p:restoredTop sz="86465" autoAdjust="0"/>
  </p:normalViewPr>
  <p:slideViewPr>
    <p:cSldViewPr snapToGrid="0" snapToObjects="1">
      <p:cViewPr varScale="1">
        <p:scale>
          <a:sx n="203" d="100"/>
          <a:sy n="203" d="100"/>
        </p:scale>
        <p:origin x="1688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339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D500AB-40DB-3649-A254-E91FF5C008D8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DA69C-5751-4C49-B0D9-083E10D9E7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458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4808B-C6D3-4F4E-9F6E-D9149D4F9C09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8A005-2D3D-9B42-BFBD-F7AF9A8AB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105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69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56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27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217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71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98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3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61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18A005-2D3D-9B42-BFBD-F7AF9A8AB4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417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635AB-F2BA-5949-B83E-329EC452D42A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D81A9-3597-9941-8C4D-52E6D9EC7550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ABB9B-C3AA-7749-89C6-E32B590214A2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2B88-27CB-174D-86CB-5F5162996DC4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F93A4-51B8-184E-9CDC-32F14663D043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EB62F-79A6-834F-AF89-47B413EFCD00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F3F0A-8441-A94E-9DFE-B2F200159960}" type="datetime1">
              <a:rPr lang="en-US" smtClean="0"/>
              <a:t>1/16/25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F390-AFCB-6B4C-A073-93A0E3CE1A2E}" type="datetime1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EFF7-B6EC-5E47-A88C-510064A0B03C}" type="datetime1">
              <a:rPr lang="en-US" smtClean="0"/>
              <a:t>1/16/25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DD7BC-4D9B-A741-A024-274455EB2340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3580-C820-594B-9A85-E3EBC615AD0A}" type="datetime1">
              <a:rPr lang="en-US" smtClean="0"/>
              <a:t>1/16/25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473E-7391-144A-9568-07F2D66BB230}" type="datetime1">
              <a:rPr lang="en-US" smtClean="0"/>
              <a:t>1/16/25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Newli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icrosoft.com/en-us/videoplayer/embed/RE3RKR7?pid=ocpVideo1-innerdiv-oneplayer&amp;postJsllMsg=true&amp;maskLevel=20&amp;reporting=true&amp;market=en-us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YiTIDgeja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b.iu.edu/d/afd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iu3zhenlab/teaching/tree/master/PLPTH813Bioinformatis/202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7241"/>
            <a:ext cx="7772400" cy="2204242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Overview</a:t>
            </a:r>
            <a:b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&amp;</a:t>
            </a:r>
            <a:b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sz="3600" dirty="0">
                <a:latin typeface="Calibri Light" panose="020F0302020204030204" pitchFamily="34" charset="0"/>
                <a:cs typeface="Calibri Light" panose="020F0302020204030204" pitchFamily="34" charset="0"/>
              </a:rPr>
              <a:t>Topic 1: Basis for command lines</a:t>
            </a:r>
            <a:b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b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814174"/>
            <a:ext cx="6400800" cy="120170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Sanzhen Liu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1/21/2025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87343" y="127618"/>
            <a:ext cx="8369314" cy="10727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Welcome to Bioinformatics Applications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halkduster"/>
                <a:cs typeface="Chalkduster"/>
              </a:rPr>
              <a:t>Spring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Newline – end of line (EOL)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372" y="910620"/>
            <a:ext cx="7619255" cy="37317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Two types of EOL:  linefeed (LF) and carriage return (CR):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LF: \n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CR: \r</a:t>
            </a:r>
          </a:p>
          <a:p>
            <a:pPr marL="0" indent="0">
              <a:buNone/>
            </a:pPr>
            <a:endParaRPr lang="en-US" sz="2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LF: Unix, Linux, OS X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CR: Mac OS up to version 9 and OS-9</a:t>
            </a:r>
          </a:p>
          <a:p>
            <a:pPr marL="0" indent="0">
              <a:buNone/>
            </a:pPr>
            <a:r>
              <a:rPr lang="en-US" sz="2600" dirty="0">
                <a:latin typeface="Calibri Light" panose="020F0302020204030204" pitchFamily="34" charset="0"/>
                <a:cs typeface="Calibri Light" panose="020F0302020204030204" pitchFamily="34" charset="0"/>
              </a:rPr>
              <a:t>• CR+LF: Microsoft Windows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  <a:hlinkClick r:id="" action="ppaction://noaction"/>
            </a:endParaRPr>
          </a:p>
          <a:p>
            <a:pPr marL="0" indent="0">
              <a:buNone/>
            </a:pPr>
            <a:r>
              <a:rPr lang="en-US" sz="1600" dirty="0">
                <a:latin typeface="Calibri Light" panose="020F0302020204030204" pitchFamily="34" charset="0"/>
                <a:cs typeface="Calibri Light" panose="020F0302020204030204" pitchFamily="34" charset="0"/>
                <a:hlinkClick r:id="rId2"/>
              </a:rPr>
              <a:t>http://en.wikipedia.org/wiki/Newline</a:t>
            </a:r>
            <a:endParaRPr 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E5382D-2638-4701-889A-D24D7F233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866229"/>
              </p:ext>
            </p:extLst>
          </p:nvPr>
        </p:nvGraphicFramePr>
        <p:xfrm>
          <a:off x="6207241" y="1669701"/>
          <a:ext cx="2218228" cy="1106790"/>
        </p:xfrm>
        <a:graphic>
          <a:graphicData uri="http://schemas.openxmlformats.org/drawingml/2006/table">
            <a:tbl>
              <a:tblPr/>
              <a:tblGrid>
                <a:gridCol w="575312">
                  <a:extLst>
                    <a:ext uri="{9D8B030D-6E8A-4147-A177-3AD203B41FA5}">
                      <a16:colId xmlns:a16="http://schemas.microsoft.com/office/drawing/2014/main" val="1467314594"/>
                    </a:ext>
                  </a:extLst>
                </a:gridCol>
                <a:gridCol w="1642916">
                  <a:extLst>
                    <a:ext uri="{9D8B030D-6E8A-4147-A177-3AD203B41FA5}">
                      <a16:colId xmlns:a16="http://schemas.microsoft.com/office/drawing/2014/main" val="1662306918"/>
                    </a:ext>
                  </a:extLst>
                </a:gridCol>
              </a:tblGrid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260475"/>
                  </a:ext>
                </a:extLst>
              </a:tr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linefeed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3360052"/>
                  </a:ext>
                </a:extLst>
              </a:tr>
              <a:tr h="36893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1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carriage return</a:t>
                      </a:r>
                    </a:p>
                  </a:txBody>
                  <a:tcPr marL="25119" marR="25119" marT="251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192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781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for text editing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 descr="Screenshot 2019-01-23 15.01.5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937" y="2556695"/>
            <a:ext cx="4740126" cy="2347490"/>
          </a:xfrm>
          <a:prstGeom prst="rect">
            <a:avLst/>
          </a:prstGeom>
        </p:spPr>
      </p:pic>
      <p:pic>
        <p:nvPicPr>
          <p:cNvPr id="8" name="Picture 7" descr="Screenshot 2019-01-23 15.40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552" y="838268"/>
            <a:ext cx="5400896" cy="148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0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3995" y="857968"/>
            <a:ext cx="4953189" cy="3981544"/>
          </a:xfrm>
        </p:spPr>
        <p:txBody>
          <a:bodyPr>
            <a:no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Notepad or Notepad++ (PC)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TextEdit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(Mac)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BBEdit (Mac)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vi (Unix and Linux)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Emacs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Atom</a:t>
            </a:r>
          </a:p>
          <a:p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Powershell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(PC and Mac): save as …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Excel (PC and Mac): save as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86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0958" y="891200"/>
            <a:ext cx="7925842" cy="39008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BBEdit (Mac) Notepad++ (PC):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A6A6A6"/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i="1" dirty="0">
                <a:solidFill>
                  <a:srgbClr val="A6A6A6"/>
                </a:solidFill>
              </a:rPr>
              <a:t>vi</a:t>
            </a:r>
            <a:r>
              <a:rPr lang="en-US" sz="2800" dirty="0">
                <a:solidFill>
                  <a:srgbClr val="A6A6A6"/>
                </a:solidFill>
              </a:rPr>
              <a:t>:</a:t>
            </a:r>
            <a:r>
              <a:rPr lang="en-US" sz="2800" i="1" dirty="0">
                <a:solidFill>
                  <a:srgbClr val="A6A6A6"/>
                </a:solidFill>
              </a:rPr>
              <a:t> </a:t>
            </a:r>
            <a:r>
              <a:rPr lang="en-US" sz="2800" dirty="0">
                <a:solidFill>
                  <a:srgbClr val="A6A6A6"/>
                </a:solidFill>
              </a:rPr>
              <a:t>another text editor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5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 to generate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80" y="3728169"/>
            <a:ext cx="5583740" cy="1009096"/>
          </a:xfrm>
        </p:spPr>
        <p:txBody>
          <a:bodyPr/>
          <a:lstStyle/>
          <a:p>
            <a:r>
              <a:rPr lang="en-US" dirty="0"/>
              <a:t>copy and paste to a text editor (e.g. vi)</a:t>
            </a:r>
          </a:p>
          <a:p>
            <a:r>
              <a:rPr lang="en-US" dirty="0"/>
              <a:t>save as …</a:t>
            </a:r>
          </a:p>
          <a:p>
            <a:endParaRPr lang="en-US" dirty="0"/>
          </a:p>
        </p:txBody>
      </p:sp>
      <p:pic>
        <p:nvPicPr>
          <p:cNvPr id="4" name="Picture 3" descr="Screen Shot 2015-01-19 at 3.47.3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8346" y="1091739"/>
            <a:ext cx="4067307" cy="23304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971"/>
            <a:ext cx="8229600" cy="579740"/>
          </a:xfrm>
        </p:spPr>
        <p:txBody>
          <a:bodyPr/>
          <a:lstStyle/>
          <a:p>
            <a:r>
              <a:rPr lang="en-US" dirty="0"/>
              <a:t>Excel function -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14" y="753000"/>
            <a:ext cx="4157557" cy="18431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dirty="0"/>
              <a:t>Q1: =</a:t>
            </a:r>
            <a:r>
              <a:rPr lang="en-US" sz="1800" b="1" dirty="0">
                <a:solidFill>
                  <a:srgbClr val="17375E"/>
                </a:solidFill>
              </a:rPr>
              <a:t>AVERAGE</a:t>
            </a:r>
            <a:r>
              <a:rPr lang="en-US" sz="1800" dirty="0"/>
              <a:t>(B3:B7)</a:t>
            </a:r>
          </a:p>
          <a:p>
            <a:pPr marL="0" indent="0">
              <a:buNone/>
            </a:pPr>
            <a:r>
              <a:rPr lang="en-US" sz="1800" dirty="0"/>
              <a:t>Q2: =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COUNTIF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1800" dirty="0">
                <a:solidFill>
                  <a:srgbClr val="003ECC"/>
                </a:solidFill>
                <a:ea typeface="Calibri"/>
                <a:cs typeface="Calibri"/>
              </a:rPr>
              <a:t>B3:B7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"&gt;20")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Q3: =B3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&gt;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30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Q4: search information at Table 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1. define the Table 2: gender (control + l)</a:t>
            </a:r>
          </a:p>
          <a:p>
            <a:pPr marL="0" indent="0">
              <a:buNone/>
            </a:pPr>
            <a:r>
              <a:rPr lang="en-US" sz="1800" dirty="0"/>
              <a:t>2. =</a:t>
            </a:r>
            <a:r>
              <a:rPr lang="en-US" sz="1800" b="1" dirty="0">
                <a:solidFill>
                  <a:srgbClr val="17375E"/>
                </a:solidFill>
                <a:ea typeface="Calibri"/>
                <a:cs typeface="Calibri"/>
              </a:rPr>
              <a:t>VLOOKUP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(</a:t>
            </a:r>
            <a:r>
              <a:rPr lang="en-US" sz="1800" dirty="0">
                <a:solidFill>
                  <a:srgbClr val="003ECC"/>
                </a:solidFill>
                <a:ea typeface="Calibri"/>
                <a:cs typeface="Calibri"/>
              </a:rPr>
              <a:t>A3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</a:t>
            </a:r>
            <a:r>
              <a:rPr lang="en-US" sz="1800" dirty="0">
                <a:solidFill>
                  <a:srgbClr val="005109"/>
                </a:solidFill>
                <a:ea typeface="Calibri"/>
                <a:cs typeface="Calibri"/>
              </a:rPr>
              <a:t>gender</a:t>
            </a:r>
            <a:r>
              <a:rPr lang="en-US" sz="1800" dirty="0">
                <a:solidFill>
                  <a:srgbClr val="000000"/>
                </a:solidFill>
                <a:ea typeface="Calibri"/>
                <a:cs typeface="Calibri"/>
              </a:rPr>
              <a:t>, 2, FALSE)</a:t>
            </a:r>
            <a:endParaRPr lang="en-US" sz="1800" dirty="0"/>
          </a:p>
        </p:txBody>
      </p:sp>
      <p:pic>
        <p:nvPicPr>
          <p:cNvPr id="4" name="Picture 3" descr="Screen Shot 2014-12-17 at 4.04.3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430" y="753000"/>
            <a:ext cx="3794906" cy="355627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52787" y="3807218"/>
            <a:ext cx="3964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Q1</a:t>
            </a:r>
          </a:p>
          <a:p>
            <a:r>
              <a:rPr lang="en-US" sz="1400" dirty="0">
                <a:solidFill>
                  <a:srgbClr val="FF0000"/>
                </a:solidFill>
              </a:rPr>
              <a:t>Q2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2049" y="1193183"/>
            <a:ext cx="11750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Q3              Q4</a:t>
            </a:r>
          </a:p>
        </p:txBody>
      </p:sp>
      <p:pic>
        <p:nvPicPr>
          <p:cNvPr id="7" name="Picture 6" descr="Screen Shot 2014-12-17 at 4.45.1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41" y="2651139"/>
            <a:ext cx="2393356" cy="2348735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D2AB16-121E-A74D-A979-FD3BA02E7E4A}"/>
              </a:ext>
            </a:extLst>
          </p:cNvPr>
          <p:cNvSpPr txBox="1"/>
          <p:nvPr/>
        </p:nvSpPr>
        <p:spPr>
          <a:xfrm>
            <a:off x="2980944" y="4227857"/>
            <a:ext cx="60573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VLOOKUP</a:t>
            </a:r>
            <a:r>
              <a:rPr lang="en-US" sz="1600" dirty="0"/>
              <a:t>(What you want to look up, where you want to look for it, the column number in the range containing the value to return, Approximate or Exact match – indicated as 1/TRUE, or 0/FALSE).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1815DF-97E2-F342-9929-9E3E457C0F7E}"/>
              </a:ext>
            </a:extLst>
          </p:cNvPr>
          <p:cNvSpPr txBox="1"/>
          <p:nvPr/>
        </p:nvSpPr>
        <p:spPr>
          <a:xfrm>
            <a:off x="4572000" y="5540431"/>
            <a:ext cx="1324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hlinkClick r:id="rId4"/>
              </a:rPr>
              <a:t>XLOOKUP</a:t>
            </a:r>
            <a:r>
              <a:rPr lang="en-US" dirty="0">
                <a:hlinkClick r:id="rId4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functions in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34591"/>
            <a:ext cx="5768500" cy="3337269"/>
          </a:xfrm>
        </p:spPr>
        <p:txBody>
          <a:bodyPr>
            <a:noAutofit/>
          </a:bodyPr>
          <a:lstStyle/>
          <a:p>
            <a:r>
              <a:rPr lang="en-US" sz="2800" dirty="0"/>
              <a:t>max/min/average/sum</a:t>
            </a:r>
          </a:p>
          <a:p>
            <a:r>
              <a:rPr lang="en-US" sz="2800" dirty="0" err="1"/>
              <a:t>len</a:t>
            </a:r>
            <a:r>
              <a:rPr lang="en-US" sz="2800" dirty="0"/>
              <a:t>/left/right</a:t>
            </a:r>
          </a:p>
          <a:p>
            <a:r>
              <a:rPr lang="en-US" sz="2800" dirty="0"/>
              <a:t>if/</a:t>
            </a:r>
            <a:r>
              <a:rPr lang="en-US" sz="2800" dirty="0" err="1"/>
              <a:t>countif</a:t>
            </a:r>
            <a:endParaRPr lang="en-US" sz="2800" dirty="0"/>
          </a:p>
          <a:p>
            <a:r>
              <a:rPr lang="en-US" sz="2800" dirty="0"/>
              <a:t>&gt;, &lt;, =</a:t>
            </a:r>
          </a:p>
          <a:p>
            <a:r>
              <a:rPr lang="en-US" sz="2800" dirty="0"/>
              <a:t>&amp; (concatenate)</a:t>
            </a:r>
          </a:p>
          <a:p>
            <a:r>
              <a:rPr lang="en-US" sz="2800" dirty="0" err="1"/>
              <a:t>vlookup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438844" y="4297758"/>
            <a:ext cx="4266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Functions can be combined.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578189" y="1973934"/>
            <a:ext cx="5423038" cy="1195631"/>
            <a:chOff x="3514181" y="2257617"/>
            <a:chExt cx="5423038" cy="1195631"/>
          </a:xfrm>
        </p:grpSpPr>
        <p:pic>
          <p:nvPicPr>
            <p:cNvPr id="5" name="Picture 4" descr="Screen Shot 2014-12-17 at 9.48.52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4181" y="2257617"/>
              <a:ext cx="5423038" cy="421206"/>
            </a:xfrm>
            <a:prstGeom prst="rect">
              <a:avLst/>
            </a:prstGeom>
          </p:spPr>
        </p:pic>
        <p:pic>
          <p:nvPicPr>
            <p:cNvPr id="7" name="Picture 6" descr="Screen Shot 2014-12-17 at 9.59.5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5650" y="2885049"/>
              <a:ext cx="5100099" cy="568199"/>
            </a:xfrm>
            <a:prstGeom prst="rect">
              <a:avLst/>
            </a:prstGeom>
          </p:spPr>
        </p:pic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6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" y="786529"/>
            <a:ext cx="9061704" cy="4253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cases.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1869494"/>
            <a:ext cx="49615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49338" y="4244043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675"/>
            <a:ext cx="8229600" cy="579740"/>
          </a:xfrm>
        </p:spPr>
        <p:txBody>
          <a:bodyPr/>
          <a:lstStyle/>
          <a:p>
            <a:r>
              <a:rPr lang="en-US" dirty="0"/>
              <a:t>Problem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0514"/>
            <a:ext cx="8229600" cy="8923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Replace the words containing “genome” with “XXX” regardless of letter case (e.g., Genome = genome = genomes = Genomes).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76437" y="1502903"/>
            <a:ext cx="49615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old and new charted the emergence of agriculture. Contemporary Europeans carry DNA inherited from light-skinned, brown-eyed farmers who migrated from the Middle East beginning 7,000–8,000 years ago, in addition to more-ancient ancestry. The achievements of these early farmers — domestication of crops such as wheat and barley — are also being understood through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 sequencing. In July, a consortium reported a draft copy of the gargantuan wheat </a:t>
            </a:r>
            <a:r>
              <a:rPr lang="en-US" sz="1600" dirty="0">
                <a:solidFill>
                  <a:srgbClr val="FF0000"/>
                </a:solidFill>
              </a:rPr>
              <a:t>genome</a:t>
            </a:r>
            <a:r>
              <a:rPr lang="en-US" sz="1600" dirty="0"/>
              <a:t>, which contains 124,000 genes and 17 billion nucleotides. Another group released the </a:t>
            </a:r>
            <a:r>
              <a:rPr lang="en-US" sz="1600" dirty="0">
                <a:solidFill>
                  <a:srgbClr val="FF0000"/>
                </a:solidFill>
              </a:rPr>
              <a:t>genomes</a:t>
            </a:r>
            <a:r>
              <a:rPr lang="en-US" sz="1600" dirty="0"/>
              <a:t> of 3,000 rice varieties.  - Science 2014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8940" y="4549891"/>
            <a:ext cx="6615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Which software and what trick will you use?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1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771"/>
            <a:ext cx="8229600" cy="609158"/>
          </a:xfrm>
        </p:spPr>
        <p:txBody>
          <a:bodyPr/>
          <a:lstStyle/>
          <a:p>
            <a:r>
              <a:rPr lang="en-US" dirty="0"/>
              <a:t>BBEdit</a:t>
            </a:r>
          </a:p>
        </p:txBody>
      </p:sp>
      <p:pic>
        <p:nvPicPr>
          <p:cNvPr id="6" name="Picture 5" descr="Screen Shot 2015-01-19 at 4.19.4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544" y="1068131"/>
            <a:ext cx="6302225" cy="1597852"/>
          </a:xfrm>
          <a:prstGeom prst="rect">
            <a:avLst/>
          </a:prstGeom>
        </p:spPr>
      </p:pic>
      <p:pic>
        <p:nvPicPr>
          <p:cNvPr id="8" name="Picture 7" descr="Screen Shot 2015-01-19 at 4.28.1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6657" y="2752209"/>
            <a:ext cx="4950686" cy="228493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91095" y="588261"/>
            <a:ext cx="7746791" cy="4367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 flexible text editor with powerful functions of searching and editing.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8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59408"/>
            <a:ext cx="8229600" cy="8525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Goals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599" y="946092"/>
            <a:ext cx="8686801" cy="1234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The course will cover the basic computational skills, principles of regular bioinformatics applications and emphasize the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practice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of bioinformatics.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AC009-5277-E638-919A-125C1A053F62}"/>
              </a:ext>
            </a:extLst>
          </p:cNvPr>
          <p:cNvSpPr txBox="1"/>
          <p:nvPr/>
        </p:nvSpPr>
        <p:spPr>
          <a:xfrm>
            <a:off x="2410969" y="2454905"/>
            <a:ext cx="3928383" cy="19645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 skills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Computational algorithms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Biological applications</a:t>
            </a:r>
          </a:p>
        </p:txBody>
      </p:sp>
    </p:spTree>
    <p:extLst>
      <p:ext uri="{BB962C8B-B14F-4D97-AF65-F5344CB8AC3E}">
        <p14:creationId xmlns:p14="http://schemas.microsoft.com/office/powerpoint/2010/main" val="1838263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0872"/>
            <a:ext cx="7710515" cy="927108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Regular expression </a:t>
            </a:r>
            <a:r>
              <a:rPr lang="en-US" dirty="0"/>
              <a:t>(regex or </a:t>
            </a:r>
            <a:r>
              <a:rPr lang="en-US" dirty="0" err="1"/>
              <a:t>regexp</a:t>
            </a:r>
            <a:r>
              <a:rPr lang="en-US" dirty="0"/>
              <a:t>) is a sequence of characters that forms a search pattern.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8367" y="1963133"/>
            <a:ext cx="379818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Search Genome or genomes: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[</a:t>
            </a:r>
            <a:r>
              <a:rPr lang="en-US" sz="3600" dirty="0" err="1"/>
              <a:t>gG</a:t>
            </a:r>
            <a:r>
              <a:rPr lang="en-US" sz="3600" dirty="0"/>
              <a:t>]</a:t>
            </a:r>
            <a:r>
              <a:rPr lang="en-US" sz="3600" dirty="0" err="1"/>
              <a:t>enomes</a:t>
            </a:r>
            <a:r>
              <a:rPr lang="en-US" sz="36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341" y="3865284"/>
            <a:ext cx="8503317" cy="830997"/>
          </a:xfrm>
          <a:prstGeom prst="rect">
            <a:avLst/>
          </a:prstGeom>
          <a:solidFill>
            <a:srgbClr val="DBEEF4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[] </a:t>
            </a:r>
            <a:r>
              <a:rPr lang="en-US" sz="2400" dirty="0">
                <a:solidFill>
                  <a:srgbClr val="17375E"/>
                </a:solidFill>
              </a:rPr>
              <a:t>: a single character of a range indicated in the square brackets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?</a:t>
            </a:r>
            <a:r>
              <a:rPr lang="en-US" sz="2400" dirty="0">
                <a:solidFill>
                  <a:srgbClr val="17375E"/>
                </a:solidFill>
              </a:rPr>
              <a:t>: no matches or just one match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06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BBEdit – more examples</a:t>
            </a:r>
          </a:p>
        </p:txBody>
      </p:sp>
      <p:pic>
        <p:nvPicPr>
          <p:cNvPr id="6" name="Picture 5" descr="Screen Shot 2014-12-18 at 1.55.3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54940"/>
            <a:ext cx="6839537" cy="1603246"/>
          </a:xfrm>
          <a:prstGeom prst="rect">
            <a:avLst/>
          </a:prstGeom>
        </p:spPr>
      </p:pic>
      <p:pic>
        <p:nvPicPr>
          <p:cNvPr id="7" name="Picture 6" descr="Screen Shot 2014-12-18 at 2.05.0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87" y="1062556"/>
            <a:ext cx="3946968" cy="1292314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311804" y="975070"/>
            <a:ext cx="7393827" cy="0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1" y="2397772"/>
            <a:ext cx="3942005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\n</a:t>
            </a:r>
            <a:r>
              <a:rPr lang="en-US" dirty="0"/>
              <a:t>: end of line character (line separator)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1106" y="3072425"/>
            <a:ext cx="7936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Class participation 15.01%, Homework 15.03%, Midterm Exam 20.10%, Project 20.10%, Final Exam 30.01%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81684" y="3553402"/>
            <a:ext cx="7454602" cy="1283774"/>
            <a:chOff x="481684" y="4748854"/>
            <a:chExt cx="7454602" cy="1283774"/>
          </a:xfrm>
        </p:grpSpPr>
        <p:pic>
          <p:nvPicPr>
            <p:cNvPr id="4" name="Picture 3" descr="Screen Shot 2014-12-18 at 2.03.2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3392" y="4748854"/>
              <a:ext cx="3832894" cy="1283774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44277" y="4802354"/>
              <a:ext cx="12245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\.[0-9][0-9]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1684" y="5330365"/>
              <a:ext cx="2263848" cy="6463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17375E"/>
                  </a:solidFill>
                </a:rPr>
                <a:t>\.</a:t>
              </a:r>
              <a:r>
                <a:rPr lang="en-US" dirty="0"/>
                <a:t>: the character of “.”</a:t>
              </a:r>
            </a:p>
            <a:p>
              <a:r>
                <a:rPr lang="en-US" b="1" dirty="0">
                  <a:solidFill>
                    <a:srgbClr val="17375E"/>
                  </a:solidFill>
                </a:rPr>
                <a:t>.</a:t>
              </a:r>
              <a:r>
                <a:rPr lang="en-US" dirty="0"/>
                <a:t>  : any character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68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More regex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AEA82-CF65-AA4E-BD2F-DED56FBB771C}"/>
              </a:ext>
            </a:extLst>
          </p:cNvPr>
          <p:cNvSpPr txBox="1"/>
          <p:nvPr/>
        </p:nvSpPr>
        <p:spPr>
          <a:xfrm>
            <a:off x="877825" y="615409"/>
            <a:ext cx="72174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\w	: letters, numbers, and _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	: any character except \n \r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?	: no matches or just one match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+	: one or more matches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*	: any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\d	: numerical digits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\t	: Tab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\r	: return; also used as the generic end-of-line in BBEdit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\n	: line-feed character; also used as the generic end-of-line in Notepad++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\s	: space, tab, or end of line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[A-Z]: a single character of the ranges indicated in square brackets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[^A-Z]: a single character including all characters not in the brackets.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Note that this will include \n unless otherwise specified.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E68-1E9A-AD46-89CF-E7726C812046}"/>
              </a:ext>
            </a:extLst>
          </p:cNvPr>
          <p:cNvSpPr txBox="1"/>
          <p:nvPr/>
        </p:nvSpPr>
        <p:spPr>
          <a:xfrm>
            <a:off x="457201" y="77528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Wildcard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BE26-418D-3C4E-BB15-79E974E32C3D}"/>
              </a:ext>
            </a:extLst>
          </p:cNvPr>
          <p:cNvSpPr txBox="1"/>
          <p:nvPr/>
        </p:nvSpPr>
        <p:spPr>
          <a:xfrm>
            <a:off x="877824" y="4344174"/>
            <a:ext cx="714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^	: match the start of the line, i.e., the position before the first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$	: match the last position before the end-of-line character</a:t>
            </a:r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2406"/>
            <a:ext cx="8229600" cy="579740"/>
          </a:xfrm>
        </p:spPr>
        <p:txBody>
          <a:bodyPr/>
          <a:lstStyle/>
          <a:p>
            <a:r>
              <a:rPr lang="en-US" dirty="0"/>
              <a:t>Regular expression (I)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87399" y="1004246"/>
            <a:ext cx="3784602" cy="1112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\t</a:t>
            </a:r>
            <a:r>
              <a:rPr lang="en-US" sz="2800" dirty="0"/>
              <a:t>  : a tab character</a:t>
            </a:r>
          </a:p>
          <a:p>
            <a:pPr>
              <a:lnSpc>
                <a:spcPct val="120000"/>
              </a:lnSpc>
            </a:pPr>
            <a:r>
              <a:rPr lang="en-US" sz="2800" b="1" dirty="0">
                <a:solidFill>
                  <a:srgbClr val="17375E"/>
                </a:solidFill>
              </a:rPr>
              <a:t>\r (or \n)</a:t>
            </a:r>
            <a:r>
              <a:rPr lang="en-US" sz="2800" dirty="0"/>
              <a:t>: end-of-line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82100" y="2617991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98273"/>
              </p:ext>
            </p:extLst>
          </p:nvPr>
        </p:nvGraphicFramePr>
        <p:xfrm>
          <a:off x="709675" y="3345313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,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133552"/>
              </p:ext>
            </p:extLst>
          </p:nvPr>
        </p:nvGraphicFramePr>
        <p:xfrm>
          <a:off x="4934203" y="2084332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4806628" y="1196172"/>
            <a:ext cx="3328552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Potato	apple	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806628" y="3112242"/>
            <a:ext cx="3328552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Potato</a:t>
            </a:r>
          </a:p>
          <a:p>
            <a:pPr marL="0" indent="0">
              <a:buNone/>
            </a:pPr>
            <a:r>
              <a:rPr lang="en-US" dirty="0"/>
              <a:t>apple</a:t>
            </a:r>
          </a:p>
          <a:p>
            <a:pPr marL="0" indent="0">
              <a:buNone/>
            </a:pPr>
            <a:r>
              <a:rPr lang="en-US" dirty="0"/>
              <a:t>orange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12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9403"/>
            <a:ext cx="8229600" cy="579740"/>
          </a:xfrm>
        </p:spPr>
        <p:txBody>
          <a:bodyPr/>
          <a:lstStyle/>
          <a:p>
            <a:r>
              <a:rPr lang="en-US" dirty="0"/>
              <a:t>Regular expression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6969"/>
            <a:ext cx="8229600" cy="91868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^</a:t>
            </a:r>
            <a:r>
              <a:rPr lang="en-US" dirty="0"/>
              <a:t> beginnings</a:t>
            </a:r>
          </a:p>
          <a:p>
            <a:r>
              <a:rPr lang="en-US" b="1" dirty="0">
                <a:solidFill>
                  <a:srgbClr val="17375E"/>
                </a:solidFill>
              </a:rPr>
              <a:t>$</a:t>
            </a:r>
            <a:r>
              <a:rPr lang="en-US" dirty="0"/>
              <a:t> endings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762000" y="1667271"/>
            <a:ext cx="2806700" cy="1114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Potato</a:t>
            </a:r>
          </a:p>
          <a:p>
            <a:pPr marL="0" indent="0">
              <a:buNone/>
            </a:pPr>
            <a:r>
              <a:rPr lang="en-US" sz="2000" dirty="0"/>
              <a:t>apple</a:t>
            </a:r>
          </a:p>
          <a:p>
            <a:pPr marL="0" indent="0">
              <a:buNone/>
            </a:pPr>
            <a:r>
              <a:rPr lang="en-US" sz="2000" dirty="0"/>
              <a:t>orange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54996"/>
              </p:ext>
            </p:extLst>
          </p:nvPr>
        </p:nvGraphicFramePr>
        <p:xfrm>
          <a:off x="762000" y="2880673"/>
          <a:ext cx="3098800" cy="676344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72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762000" y="3699236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-Potato</a:t>
            </a:r>
          </a:p>
          <a:p>
            <a:pPr marL="0" indent="0">
              <a:buNone/>
            </a:pPr>
            <a:r>
              <a:rPr lang="en-US" sz="2000" dirty="0"/>
              <a:t>-apple</a:t>
            </a:r>
          </a:p>
          <a:p>
            <a:pPr marL="0" indent="0">
              <a:buNone/>
            </a:pPr>
            <a:r>
              <a:rPr lang="en-US" sz="2000" dirty="0"/>
              <a:t>-orange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686300" y="1667271"/>
            <a:ext cx="2806700" cy="1114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Potato</a:t>
            </a:r>
          </a:p>
          <a:p>
            <a:pPr marL="0" indent="0">
              <a:buNone/>
            </a:pPr>
            <a:r>
              <a:rPr lang="en-US" sz="2000" dirty="0"/>
              <a:t>apple</a:t>
            </a:r>
          </a:p>
          <a:p>
            <a:pPr marL="0" indent="0">
              <a:buNone/>
            </a:pPr>
            <a:r>
              <a:rPr lang="en-US" sz="2000" dirty="0"/>
              <a:t>orange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83435"/>
              </p:ext>
            </p:extLst>
          </p:nvPr>
        </p:nvGraphicFramePr>
        <p:xfrm>
          <a:off x="4737100" y="2880673"/>
          <a:ext cx="3098800" cy="676344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17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72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$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s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ontent Placeholder 2"/>
          <p:cNvSpPr txBox="1">
            <a:spLocks/>
          </p:cNvSpPr>
          <p:nvPr/>
        </p:nvSpPr>
        <p:spPr>
          <a:xfrm>
            <a:off x="4686300" y="3699236"/>
            <a:ext cx="2806700" cy="13436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err="1"/>
              <a:t>Potatos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apples</a:t>
            </a:r>
          </a:p>
          <a:p>
            <a:pPr marL="0" indent="0">
              <a:buNone/>
            </a:pPr>
            <a:r>
              <a:rPr lang="en-US" sz="2000" dirty="0"/>
              <a:t>oranges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4578"/>
            <a:ext cx="8229600" cy="15997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\w </a:t>
            </a:r>
            <a:r>
              <a:rPr lang="en-US" dirty="0"/>
              <a:t>a </a:t>
            </a:r>
            <a:r>
              <a:rPr lang="en-US" b="1" i="1" dirty="0"/>
              <a:t>w</a:t>
            </a:r>
            <a:r>
              <a:rPr lang="en-US" dirty="0"/>
              <a:t>ord character, including letters, numbers and underscore</a:t>
            </a:r>
          </a:p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\d</a:t>
            </a:r>
            <a:r>
              <a:rPr lang="en-US" dirty="0"/>
              <a:t>  : numerical </a:t>
            </a:r>
            <a:r>
              <a:rPr lang="en-US" b="1" i="1" dirty="0"/>
              <a:t>d</a:t>
            </a:r>
            <a:r>
              <a:rPr lang="en-US" dirty="0"/>
              <a:t>igits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2300" y="2460143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5 apples.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432300" y="3345508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\d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a lot of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1028700" y="3335891"/>
          <a:ext cx="3098800" cy="762000"/>
        </p:xfrm>
        <a:graphic>
          <a:graphicData uri="http://schemas.openxmlformats.org/drawingml/2006/table">
            <a:tbl>
              <a:tblPr/>
              <a:tblGrid>
                <a:gridCol w="166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^\w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We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 txBox="1">
            <a:spLocks/>
          </p:cNvSpPr>
          <p:nvPr/>
        </p:nvSpPr>
        <p:spPr>
          <a:xfrm>
            <a:off x="4432300" y="4440229"/>
            <a:ext cx="32385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a lot of apples.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028700" y="2450526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 have 5 apples.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1028700" y="4430612"/>
            <a:ext cx="2806700" cy="5247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We have 5 apples.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17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(IV)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05840" y="912682"/>
            <a:ext cx="7426960" cy="139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+</a:t>
            </a:r>
            <a:r>
              <a:rPr lang="en-US" sz="2400" dirty="0"/>
              <a:t> : 1 or more previous regular expression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?</a:t>
            </a:r>
            <a:r>
              <a:rPr lang="en-US" sz="2400" dirty="0"/>
              <a:t> :  0 or 1 previous regular expression</a:t>
            </a:r>
            <a:endParaRPr lang="en-US" sz="2400" b="1" dirty="0">
              <a:solidFill>
                <a:srgbClr val="17375E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17375E"/>
                </a:solidFill>
              </a:rPr>
              <a:t>.</a:t>
            </a:r>
            <a:r>
              <a:rPr lang="en-US" sz="2400" dirty="0"/>
              <a:t>  : any character except \n \r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238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p+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2794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794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otato,a-le,orange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829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p?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32385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32385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--o-t-a-t-o-,-a---l-e-,-o-r-a-n-g-e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229350" y="3182926"/>
          <a:ext cx="2667001" cy="762000"/>
        </p:xfrm>
        <a:graphic>
          <a:graphicData uri="http://schemas.openxmlformats.org/drawingml/2006/table">
            <a:tbl>
              <a:tblPr/>
              <a:tblGrid>
                <a:gridCol w="13716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Regexp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ourier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Replace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ctr"/>
                      <a:r>
                        <a:rPr lang="pl-PL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p.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</a:rPr>
                        <a:t>-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6184900" y="23917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/>
              <a:t>potato,apple,orange</a:t>
            </a:r>
            <a:endParaRPr lang="en-US" dirty="0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184900" y="4144348"/>
            <a:ext cx="2755901" cy="59606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-</a:t>
            </a:r>
            <a:r>
              <a:rPr lang="en-US" dirty="0" err="1"/>
              <a:t>tato,a-le,orange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36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6599" y="767722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letter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211" y="1685448"/>
            <a:ext cx="2198160" cy="56726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37424" y="1206561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NspI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4123890" y="1676692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[AG]CATG[CT]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8159" y="2269808"/>
            <a:ext cx="16019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201[2-4]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26824" y="2331365"/>
            <a:ext cx="3219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 2012, 2013, 2014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89464" y="3544365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28130" y="3605922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(12 A in a row)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9830" y="2852287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{}</a:t>
            </a:r>
            <a:r>
              <a:rPr lang="en-US" dirty="0"/>
              <a:t>  : specify a range of numbers to repeat the match of the immediately preceding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89464" y="4067585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28129" y="4129142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(10-12 A in a row)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2164" y="4562885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740829" y="4624442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(&gt;=10 A in a row)</a:t>
            </a:r>
          </a:p>
        </p:txBody>
      </p:sp>
    </p:spTree>
    <p:extLst>
      <p:ext uri="{BB962C8B-B14F-4D97-AF65-F5344CB8AC3E}">
        <p14:creationId xmlns:p14="http://schemas.microsoft.com/office/powerpoint/2010/main" val="2950225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457"/>
            <a:ext cx="8229600" cy="579740"/>
          </a:xfrm>
        </p:spPr>
        <p:txBody>
          <a:bodyPr/>
          <a:lstStyle/>
          <a:p>
            <a:r>
              <a:rPr lang="en-US" dirty="0"/>
              <a:t>Regular expression (VI)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123163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31" y="18536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|: 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30" y="293363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hello|hi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0FC5-3112-2C4E-A1DF-D2AF30181B7A}"/>
              </a:ext>
            </a:extLst>
          </p:cNvPr>
          <p:cNvSpPr txBox="1"/>
          <p:nvPr/>
        </p:nvSpPr>
        <p:spPr>
          <a:xfrm>
            <a:off x="2665110" y="2981731"/>
            <a:ext cx="447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either hello or hi in the text</a:t>
            </a:r>
          </a:p>
        </p:txBody>
      </p:sp>
    </p:spTree>
    <p:extLst>
      <p:ext uri="{BB962C8B-B14F-4D97-AF65-F5344CB8AC3E}">
        <p14:creationId xmlns:p14="http://schemas.microsoft.com/office/powerpoint/2010/main" val="1687974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447359"/>
            <a:ext cx="8229600" cy="772987"/>
          </a:xfrm>
        </p:spPr>
        <p:txBody>
          <a:bodyPr>
            <a:normAutofit/>
          </a:bodyPr>
          <a:lstStyle/>
          <a:p>
            <a:r>
              <a:rPr lang="en-US" sz="3600" dirty="0"/>
              <a:t>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95C02-CFE0-0342-AC4C-1E093D0ABFD6}"/>
              </a:ext>
            </a:extLst>
          </p:cNvPr>
          <p:cNvSpPr txBox="1"/>
          <p:nvPr/>
        </p:nvSpPr>
        <p:spPr>
          <a:xfrm>
            <a:off x="3104769" y="1769733"/>
            <a:ext cx="2934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K-[Ss]</a:t>
            </a:r>
            <a:r>
              <a:rPr lang="en-US" sz="3600" dirty="0" err="1"/>
              <a:t>tate|KSU</a:t>
            </a:r>
            <a:endParaRPr lang="en-US" sz="3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B44FE-C0DA-434C-B521-21ECA2361811}"/>
              </a:ext>
            </a:extLst>
          </p:cNvPr>
          <p:cNvSpPr txBox="1"/>
          <p:nvPr/>
        </p:nvSpPr>
        <p:spPr>
          <a:xfrm>
            <a:off x="3594582" y="3004822"/>
            <a:ext cx="1954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^[AGCT]+</a:t>
            </a:r>
          </a:p>
        </p:txBody>
      </p:sp>
    </p:spTree>
    <p:extLst>
      <p:ext uri="{BB962C8B-B14F-4D97-AF65-F5344CB8AC3E}">
        <p14:creationId xmlns:p14="http://schemas.microsoft.com/office/powerpoint/2010/main" val="2402557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topics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09521" y="844093"/>
            <a:ext cx="681236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Unix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Basic R, Python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Introduction of NGS and NGS bioinformatics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NCBI 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DNA and protein sequence alignments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variants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Phylogeny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QTL and GWAS,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Genomic selection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Protein structure – Alphafold3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Genome 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Comparative genomics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RNA-seq, </a:t>
            </a:r>
            <a:r>
              <a:rPr lang="en-US" sz="2000" dirty="0" err="1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scRNA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-seq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Applications of LLM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81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9427"/>
            <a:ext cx="8229600" cy="2082224"/>
          </a:xfrm>
        </p:spPr>
        <p:txBody>
          <a:bodyPr/>
          <a:lstStyle/>
          <a:p>
            <a:r>
              <a:rPr lang="en-US" dirty="0"/>
              <a:t>Regular expression is for pattern searches</a:t>
            </a:r>
          </a:p>
          <a:p>
            <a:r>
              <a:rPr lang="en-US" dirty="0"/>
              <a:t>It is commonly employed in programming languages</a:t>
            </a:r>
          </a:p>
          <a:p>
            <a:r>
              <a:rPr lang="en-US" dirty="0"/>
              <a:t>The rules vary depending on the specific implementation (or programming languages or versions) in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8501" y="3041651"/>
            <a:ext cx="6945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2"/>
              </a:rPr>
              <a:t>Does Google provide search with regular expressions?</a:t>
            </a: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2422748" y="4038084"/>
            <a:ext cx="36605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"genome * sequencing"</a:t>
            </a:r>
          </a:p>
        </p:txBody>
      </p:sp>
    </p:spTree>
    <p:extLst>
      <p:ext uri="{BB962C8B-B14F-4D97-AF65-F5344CB8AC3E}">
        <p14:creationId xmlns:p14="http://schemas.microsoft.com/office/powerpoint/2010/main" val="18413212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13718" y="1061055"/>
            <a:ext cx="5944382" cy="29256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BBEdit (Mac) Notepad++ (PC):</a:t>
            </a:r>
            <a:r>
              <a:rPr lang="en-US" sz="2100" i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text editor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bg1">
                    <a:lumMod val="85000"/>
                  </a:schemeClr>
                </a:solidFill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100" i="1" dirty="0"/>
              <a:t>vi</a:t>
            </a:r>
            <a:r>
              <a:rPr lang="en-US" sz="2100" dirty="0"/>
              <a:t>:</a:t>
            </a:r>
            <a:r>
              <a:rPr lang="en-US" sz="2100" i="1" dirty="0"/>
              <a:t> </a:t>
            </a:r>
            <a:r>
              <a:rPr lang="en-US" sz="2100" dirty="0"/>
              <a:t>another text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54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C4F5-3FD9-0C4D-BE25-CB0041D5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vi</a:t>
            </a:r>
            <a:r>
              <a:rPr lang="en-US" dirty="0"/>
              <a:t> is a text editor created for the Unix operating system.</a:t>
            </a:r>
            <a:br>
              <a:rPr lang="en-US" dirty="0"/>
            </a:br>
            <a:r>
              <a:rPr lang="en-US" dirty="0"/>
              <a:t> - fast and powerful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7141-49E6-AC41-9D3D-86BFDC1A3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44D11438-A89E-134C-BC73-2AAFB0249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22" y="987639"/>
            <a:ext cx="2331485" cy="15841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39DA7-383B-FE4B-B99F-FBDFE1035E5B}"/>
              </a:ext>
            </a:extLst>
          </p:cNvPr>
          <p:cNvSpPr txBox="1"/>
          <p:nvPr/>
        </p:nvSpPr>
        <p:spPr>
          <a:xfrm>
            <a:off x="3541845" y="1327250"/>
            <a:ext cx="4665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Unix/Linux system, any “words” typed are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24DDE7-AE57-7440-92EA-81C100EFD4AD}"/>
              </a:ext>
            </a:extLst>
          </p:cNvPr>
          <p:cNvSpPr txBox="1"/>
          <p:nvPr/>
        </p:nvSpPr>
        <p:spPr>
          <a:xfrm>
            <a:off x="607101" y="2571751"/>
            <a:ext cx="6434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can we do if we need to type data or codes?</a:t>
            </a:r>
          </a:p>
        </p:txBody>
      </p:sp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193FD8DE-64A7-F249-8856-9AC6916CE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228" y="3100587"/>
            <a:ext cx="2366671" cy="159688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22C76-CAD8-B745-B728-B7B3BB4B4C27}"/>
              </a:ext>
            </a:extLst>
          </p:cNvPr>
          <p:cNvSpPr txBox="1"/>
          <p:nvPr/>
        </p:nvSpPr>
        <p:spPr>
          <a:xfrm>
            <a:off x="607101" y="4752855"/>
            <a:ext cx="374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vi</a:t>
            </a:r>
            <a:r>
              <a:rPr lang="en-US" dirty="0"/>
              <a:t> is a command to execute a program</a:t>
            </a:r>
          </a:p>
        </p:txBody>
      </p:sp>
      <p:pic>
        <p:nvPicPr>
          <p:cNvPr id="19" name="Picture 1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AF6C25D9-3F02-A946-BA7A-6BA4D85669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361" y="3100586"/>
            <a:ext cx="2366671" cy="159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2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5062"/>
            <a:ext cx="8229600" cy="477454"/>
          </a:xfrm>
        </p:spPr>
        <p:txBody>
          <a:bodyPr>
            <a:normAutofit fontScale="90000"/>
          </a:bodyPr>
          <a:lstStyle/>
          <a:p>
            <a:r>
              <a:rPr lang="en-US" sz="3600" i="1" dirty="0"/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68" y="662015"/>
            <a:ext cx="8229600" cy="3357092"/>
          </a:xfrm>
        </p:spPr>
        <p:txBody>
          <a:bodyPr>
            <a:normAutofit/>
          </a:bodyPr>
          <a:lstStyle/>
          <a:p>
            <a:r>
              <a:rPr lang="en-US" i="1" dirty="0"/>
              <a:t>vi</a:t>
            </a:r>
            <a:r>
              <a:rPr lang="en-US" dirty="0"/>
              <a:t> has two modes:</a:t>
            </a:r>
          </a:p>
          <a:p>
            <a:pPr indent="0">
              <a:buAutoNum type="arabicPeriod"/>
            </a:pPr>
            <a:r>
              <a:rPr lang="en-US" dirty="0"/>
              <a:t> insert mode (edit as other text editors)</a:t>
            </a:r>
          </a:p>
          <a:p>
            <a:pPr indent="0">
              <a:buAutoNum type="arabicPeriod"/>
            </a:pPr>
            <a:r>
              <a:rPr lang="en-US" dirty="0"/>
              <a:t> command mode (commands that control the edit session).</a:t>
            </a:r>
          </a:p>
          <a:p>
            <a:pPr indent="0">
              <a:buNone/>
            </a:pPr>
            <a:r>
              <a:rPr lang="en-US" dirty="0">
                <a:solidFill>
                  <a:srgbClr val="FF0000"/>
                </a:solidFill>
              </a:rPr>
              <a:t>switch modes by using “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rgbClr val="FF0000"/>
                </a:solidFill>
              </a:rPr>
              <a:t>” and “ESC” key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Your keyboard controls</a:t>
            </a:r>
          </a:p>
          <a:p>
            <a:pPr marL="0" indent="0">
              <a:buNone/>
            </a:pPr>
            <a:r>
              <a:rPr lang="en-US" sz="2800" dirty="0"/>
              <a:t>“everything”.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25D2757B-3E5F-FE46-9C85-B9E030CB1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868" y="2463393"/>
            <a:ext cx="3821795" cy="259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6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Actions in command mode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559426" y="1669631"/>
            <a:ext cx="5016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/&lt;text or regular expression&gt;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1727" y="1037915"/>
            <a:ext cx="7775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Search</a:t>
            </a:r>
            <a:r>
              <a:rPr lang="en-US" sz="2800" dirty="0"/>
              <a:t>: to search content using “/”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11727" y="2951381"/>
            <a:ext cx="7292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Delete</a:t>
            </a:r>
            <a:r>
              <a:rPr lang="en-US" b="0" dirty="0">
                <a:solidFill>
                  <a:schemeClr val="tx1"/>
                </a:solidFill>
              </a:rPr>
              <a:t> contents for example by lines</a:t>
            </a:r>
          </a:p>
          <a:p>
            <a:r>
              <a:rPr lang="en-US" b="0" dirty="0">
                <a:solidFill>
                  <a:schemeClr val="tx1"/>
                </a:solidFill>
              </a:rPr>
              <a:t>	</a:t>
            </a:r>
          </a:p>
          <a:p>
            <a:endParaRPr lang="en-US" b="0" dirty="0">
              <a:solidFill>
                <a:schemeClr val="tx1"/>
              </a:solidFill>
            </a:endParaRPr>
          </a:p>
          <a:p>
            <a:r>
              <a:rPr lang="en-US" dirty="0"/>
              <a:t>Copy</a:t>
            </a:r>
            <a:r>
              <a:rPr lang="en-US" b="0" dirty="0">
                <a:solidFill>
                  <a:schemeClr val="tx1"/>
                </a:solidFill>
              </a:rPr>
              <a:t> and </a:t>
            </a:r>
            <a:r>
              <a:rPr lang="en-US" dirty="0"/>
              <a:t>paste</a:t>
            </a:r>
          </a:p>
        </p:txBody>
      </p:sp>
    </p:spTree>
    <p:extLst>
      <p:ext uri="{BB962C8B-B14F-4D97-AF65-F5344CB8AC3E}">
        <p14:creationId xmlns:p14="http://schemas.microsoft.com/office/powerpoint/2010/main" val="2307464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BCF19-D607-C04F-8853-72739092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30" y="53579"/>
            <a:ext cx="8229600" cy="639762"/>
          </a:xfrm>
        </p:spPr>
        <p:txBody>
          <a:bodyPr/>
          <a:lstStyle/>
          <a:p>
            <a:r>
              <a:rPr lang="en-US" dirty="0"/>
              <a:t>Command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FE57-8965-C84F-80D6-1924DF06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6B4A7A2-4624-8C49-B62B-798CBB1A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19" y="808074"/>
            <a:ext cx="4005281" cy="4244402"/>
          </a:xfrm>
          <a:prstGeom prst="rect">
            <a:avLst/>
          </a:prstGeom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33B5C3F-6D4D-D242-9ED9-B9639AD8C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781" y="1831725"/>
            <a:ext cx="3365500" cy="2197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AC8F2E-745C-D64C-B3A5-C46E95520779}"/>
              </a:ext>
            </a:extLst>
          </p:cNvPr>
          <p:cNvSpPr txBox="1"/>
          <p:nvPr/>
        </p:nvSpPr>
        <p:spPr>
          <a:xfrm>
            <a:off x="5211781" y="1462393"/>
            <a:ext cx="1656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exit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E784D-232B-724E-9D29-63529F529698}"/>
              </a:ext>
            </a:extLst>
          </p:cNvPr>
          <p:cNvSpPr txBox="1"/>
          <p:nvPr/>
        </p:nvSpPr>
        <p:spPr>
          <a:xfrm>
            <a:off x="566719" y="1616281"/>
            <a:ext cx="1951500" cy="2154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sz="8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979DEC-A035-934B-8330-DCB9D6474842}"/>
              </a:ext>
            </a:extLst>
          </p:cNvPr>
          <p:cNvCxnSpPr/>
          <p:nvPr/>
        </p:nvCxnSpPr>
        <p:spPr>
          <a:xfrm>
            <a:off x="2983043" y="3272540"/>
            <a:ext cx="154398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AB2EF8-A1E7-974E-91AF-C9988FC6F96B}"/>
              </a:ext>
            </a:extLst>
          </p:cNvPr>
          <p:cNvCxnSpPr>
            <a:cxnSpLocks/>
          </p:cNvCxnSpPr>
          <p:nvPr/>
        </p:nvCxnSpPr>
        <p:spPr>
          <a:xfrm>
            <a:off x="5211781" y="2394377"/>
            <a:ext cx="33655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B122BA-1128-6E44-97D4-384046844C9E}"/>
              </a:ext>
            </a:extLst>
          </p:cNvPr>
          <p:cNvCxnSpPr>
            <a:cxnSpLocks/>
          </p:cNvCxnSpPr>
          <p:nvPr/>
        </p:nvCxnSpPr>
        <p:spPr>
          <a:xfrm>
            <a:off x="5211781" y="3408711"/>
            <a:ext cx="2624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90D523B6-CAD7-8440-BEAC-5E709FC40BD5}"/>
              </a:ext>
            </a:extLst>
          </p:cNvPr>
          <p:cNvSpPr/>
          <p:nvPr/>
        </p:nvSpPr>
        <p:spPr>
          <a:xfrm>
            <a:off x="5791536" y="4184114"/>
            <a:ext cx="220598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hlinkClick r:id="rId4"/>
              </a:rPr>
              <a:t>https://kb.iu.edu/d/afdc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980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9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materials are online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0712" y="996696"/>
            <a:ext cx="8229600" cy="889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Course site at GitHub</a:t>
            </a:r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https://</a:t>
            </a:r>
            <a:r>
              <a:rPr lang="en-US" sz="18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github.com</a:t>
            </a:r>
            <a:r>
              <a:rPr lang="en-US" sz="1800" dirty="0">
                <a:latin typeface="Calibri Light" panose="020F0302020204030204" pitchFamily="34" charset="0"/>
                <a:cs typeface="Calibri Light" panose="020F0302020204030204" pitchFamily="34" charset="0"/>
              </a:rPr>
              <a:t>/liu3zhenlab/teaching/tree/master/PLPTH813Bioinformatis/2025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2181" y="2187343"/>
            <a:ext cx="4211019" cy="160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Course information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Lecture slides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Labs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76A9CD-15DA-F144-98E4-331CE260D781}"/>
              </a:ext>
            </a:extLst>
          </p:cNvPr>
          <p:cNvSpPr txBox="1">
            <a:spLocks/>
          </p:cNvSpPr>
          <p:nvPr/>
        </p:nvSpPr>
        <p:spPr>
          <a:xfrm>
            <a:off x="457200" y="4042903"/>
            <a:ext cx="7742576" cy="539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K-State Canvas</a:t>
            </a:r>
          </a:p>
        </p:txBody>
      </p:sp>
    </p:spTree>
    <p:extLst>
      <p:ext uri="{BB962C8B-B14F-4D97-AF65-F5344CB8AC3E}">
        <p14:creationId xmlns:p14="http://schemas.microsoft.com/office/powerpoint/2010/main" val="287574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852550"/>
          </a:xfrm>
        </p:spPr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Grading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51076" y="1073283"/>
            <a:ext cx="7457001" cy="3575640"/>
          </a:xfrm>
        </p:spPr>
        <p:txBody>
          <a:bodyPr>
            <a:normAutofit/>
          </a:bodyPr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Grading</a:t>
            </a: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Participation 5%, Homework 30%, Midterm Exam 20%, Project 15%, final Exam 30%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Two exams</a:t>
            </a:r>
          </a:p>
          <a:p>
            <a:pPr marL="0" indent="0">
              <a:buNone/>
            </a:pP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Midterm (March 13</a:t>
            </a:r>
            <a:r>
              <a:rPr lang="en-US" b="0" i="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, in class)</a:t>
            </a:r>
          </a:p>
          <a:p>
            <a:pPr marL="0" indent="0">
              <a:buNone/>
            </a:pP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Final exam (the week of May 12</a:t>
            </a:r>
            <a:r>
              <a:rPr lang="en-US" b="0" i="0" baseline="30000" dirty="0">
                <a:latin typeface="Calibri Light" panose="020F0302020204030204" pitchFamily="34" charset="0"/>
                <a:cs typeface="Calibri Light" panose="020F0302020204030204" pitchFamily="34" charset="0"/>
              </a:rPr>
              <a:t>th</a:t>
            </a:r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F454-8784-EA1F-1EB3-2761037A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C81BF-5B9C-5284-277A-20D1480E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558"/>
            <a:ext cx="8229600" cy="579740"/>
          </a:xfrm>
        </p:spPr>
        <p:txBody>
          <a:bodyPr/>
          <a:lstStyle/>
          <a:p>
            <a:r>
              <a:rPr lang="en-US" dirty="0"/>
              <a:t>Outline of topic I – basis for command-lines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C9F8B-3C15-C646-C288-4DBE1B39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8" y="983292"/>
            <a:ext cx="7925842" cy="3808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BBEdit (Mac) / Notepad++ (PC): 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vi: another text editor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E66CE-EEEE-206F-1F27-12FFF1A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0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0" i="0" dirty="0">
                <a:latin typeface="Calibri Light" panose="020F0302020204030204" pitchFamily="34" charset="0"/>
                <a:cs typeface="Calibri Light" panose="020F0302020204030204" pitchFamily="34" charset="0"/>
              </a:rPr>
              <a:t>Reasons</a:t>
            </a:r>
            <a:r>
              <a:rPr lang="en-US" b="0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for </a:t>
            </a:r>
            <a:r>
              <a:rPr lang="en-US" b="1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command-lines</a:t>
            </a:r>
            <a:r>
              <a:rPr lang="en-US" b="0" i="0" baseline="0" dirty="0">
                <a:latin typeface="Calibri Light" panose="020F0302020204030204" pitchFamily="34" charset="0"/>
                <a:cs typeface="Calibri Light" panose="020F0302020204030204" pitchFamily="34" charset="0"/>
              </a:rPr>
              <a:t> analyses</a:t>
            </a:r>
            <a:endParaRPr lang="en-US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93198" y="957739"/>
            <a:ext cx="7957604" cy="193899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perform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efficient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en-US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reproducible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data analyses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use advanced tools in research projects (most genomic software packages are run in the Unix system)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To access to powerful computer servers (e.g.,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Beocat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9CB62150-80D9-FF4A-9319-78E33989C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915" y="3052045"/>
            <a:ext cx="4231589" cy="15696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1B67F4-5072-1F40-BB1F-16237ACBB5A4}"/>
              </a:ext>
            </a:extLst>
          </p:cNvPr>
          <p:cNvSpPr txBox="1"/>
          <p:nvPr/>
        </p:nvSpPr>
        <p:spPr>
          <a:xfrm>
            <a:off x="6015010" y="2965193"/>
            <a:ext cx="194982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R program: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mean(group1)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mean(group2)</a:t>
            </a:r>
          </a:p>
          <a:p>
            <a:endParaRPr lang="en-US" sz="2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22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5035463" cy="579740"/>
          </a:xfrm>
        </p:spPr>
        <p:txBody>
          <a:bodyPr/>
          <a:lstStyle/>
          <a:p>
            <a:r>
              <a:rPr lang="en-US" dirty="0"/>
              <a:t>flat file (text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288" y="1074753"/>
            <a:ext cx="5757838" cy="31856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Simple format, consisting of readable characters</a:t>
            </a:r>
          </a:p>
          <a:p>
            <a:pPr>
              <a:buFontTx/>
              <a:buChar char="-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ASCII (American Standard Code for Information Interchange, 128 characters) </a:t>
            </a:r>
          </a:p>
          <a:p>
            <a:pPr>
              <a:buFontTx/>
              <a:buChar char="-"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No rich format control (e.g. bold or Italics, </a:t>
            </a: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etc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>
              <a:buFontTx/>
              <a:buChar char="-"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457200" indent="-457200">
              <a:buAutoNum type="arabicPeriod" startAt="2"/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Easy for 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C719B-5701-22B7-93F1-733101D2A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66830"/>
              </p:ext>
            </p:extLst>
          </p:nvPr>
        </p:nvGraphicFramePr>
        <p:xfrm>
          <a:off x="5956126" y="243390"/>
          <a:ext cx="3002722" cy="4548225"/>
        </p:xfrm>
        <a:graphic>
          <a:graphicData uri="http://schemas.openxmlformats.org/drawingml/2006/table">
            <a:tbl>
              <a:tblPr/>
              <a:tblGrid>
                <a:gridCol w="214925">
                  <a:extLst>
                    <a:ext uri="{9D8B030D-6E8A-4147-A177-3AD203B41FA5}">
                      <a16:colId xmlns:a16="http://schemas.microsoft.com/office/drawing/2014/main" val="4031740848"/>
                    </a:ext>
                  </a:extLst>
                </a:gridCol>
                <a:gridCol w="872159">
                  <a:extLst>
                    <a:ext uri="{9D8B030D-6E8A-4147-A177-3AD203B41FA5}">
                      <a16:colId xmlns:a16="http://schemas.microsoft.com/office/drawing/2014/main" val="1199063701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1339986750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1071760668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3815345389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1771817230"/>
                    </a:ext>
                  </a:extLst>
                </a:gridCol>
                <a:gridCol w="214925">
                  <a:extLst>
                    <a:ext uri="{9D8B030D-6E8A-4147-A177-3AD203B41FA5}">
                      <a16:colId xmlns:a16="http://schemas.microsoft.com/office/drawing/2014/main" val="3680722623"/>
                    </a:ext>
                  </a:extLst>
                </a:gridCol>
                <a:gridCol w="423621">
                  <a:extLst>
                    <a:ext uri="{9D8B030D-6E8A-4147-A177-3AD203B41FA5}">
                      <a16:colId xmlns:a16="http://schemas.microsoft.com/office/drawing/2014/main" val="3742127644"/>
                    </a:ext>
                  </a:extLst>
                </a:gridCol>
              </a:tblGrid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ASCII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19765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null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space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@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`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06175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start of header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!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056471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start of text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"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32763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text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#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90368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transmission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$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82425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enquire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%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808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acknowledge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&amp;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85964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bell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'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797521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backspace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(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38216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horizontal tab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)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i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87337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linefeed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J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j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121602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vertical tab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65367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form feed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,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590591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carriage return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109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54993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shift out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3107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shift in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/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O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o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1187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data link escape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P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p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16188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1/Xon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Q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q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36185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045284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3/Xoff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688491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device control 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t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8449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negative acknowledge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446908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synchronous idle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v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4160107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transmission block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119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w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42396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cancel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x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51998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medium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89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y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37869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end of file/ substitute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z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1525402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escape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59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[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{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25985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28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file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&lt;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\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|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971750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29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group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=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]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}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7019644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30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record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62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&gt;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94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126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14179"/>
                  </a:ext>
                </a:extLst>
              </a:tr>
              <a:tr h="1378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31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6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unit separator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63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?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95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_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127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0" i="0" u="none" strike="noStrike" dirty="0">
                          <a:solidFill>
                            <a:srgbClr val="161616"/>
                          </a:solidFill>
                          <a:effectLst/>
                          <a:latin typeface="Inherit"/>
                        </a:rPr>
                        <a:t>DEL</a:t>
                      </a:r>
                    </a:p>
                  </a:txBody>
                  <a:tcPr marL="9384" marR="9384" marT="93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31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368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56" y="1097218"/>
            <a:ext cx="3938144" cy="3474782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Tab separated file (.txt)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name	age	&gt;30?	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	23	FALSE	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	35	TRUE	female</a:t>
            </a:r>
          </a:p>
          <a:p>
            <a:pPr marL="0" indent="0">
              <a:buNone/>
            </a:pPr>
            <a:endParaRPr lang="en-US" sz="20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Comma-separated file (.csv)</a:t>
            </a:r>
          </a:p>
          <a:p>
            <a:pPr marL="0" indent="0">
              <a:buNone/>
            </a:pPr>
            <a:r>
              <a:rPr lang="en-US" sz="2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name,age</a:t>
            </a: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,&gt;30?,gender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Josh,23,FALSE,male</a:t>
            </a:r>
          </a:p>
          <a:p>
            <a:pPr marL="0" indent="0"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Rose,35,TRUE,female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4984243-1481-28CC-D96A-CF81AC76CE40}"/>
              </a:ext>
            </a:extLst>
          </p:cNvPr>
          <p:cNvSpPr txBox="1">
            <a:spLocks/>
          </p:cNvSpPr>
          <p:nvPr/>
        </p:nvSpPr>
        <p:spPr>
          <a:xfrm>
            <a:off x="4584128" y="1097218"/>
            <a:ext cx="3938144" cy="19568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FASTA (.fa, .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, .</a:t>
            </a:r>
            <a:r>
              <a:rPr lang="en-US" sz="2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fasta</a:t>
            </a:r>
            <a:r>
              <a:rPr lang="en-US" sz="20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&gt;Aa1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CCATCTCATCCCTGCGTGTCTCCGAAG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&gt;Aa2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CTGAGTCGGAGACACGCAGGGAT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707B0-383A-7CA7-463B-76955F4FB90A}"/>
              </a:ext>
            </a:extLst>
          </p:cNvPr>
          <p:cNvSpPr txBox="1"/>
          <p:nvPr/>
        </p:nvSpPr>
        <p:spPr>
          <a:xfrm>
            <a:off x="1847589" y="635553"/>
            <a:ext cx="592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tab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A2DE40-5785-1165-6858-4C91C9B4FB7F}"/>
              </a:ext>
            </a:extLst>
          </p:cNvPr>
          <p:cNvSpPr txBox="1"/>
          <p:nvPr/>
        </p:nvSpPr>
        <p:spPr>
          <a:xfrm>
            <a:off x="5798025" y="3449014"/>
            <a:ext cx="1510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End of line</a:t>
            </a:r>
          </a:p>
        </p:txBody>
      </p:sp>
    </p:spTree>
    <p:extLst>
      <p:ext uri="{BB962C8B-B14F-4D97-AF65-F5344CB8AC3E}">
        <p14:creationId xmlns:p14="http://schemas.microsoft.com/office/powerpoint/2010/main" val="182295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2128</Words>
  <Application>Microsoft Macintosh PowerPoint</Application>
  <PresentationFormat>On-screen Show (16:9)</PresentationFormat>
  <Paragraphs>614</Paragraphs>
  <Slides>35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Inherit</vt:lpstr>
      <vt:lpstr>Arial</vt:lpstr>
      <vt:lpstr>Calibri</vt:lpstr>
      <vt:lpstr>Calibri Light</vt:lpstr>
      <vt:lpstr>Chalkduster</vt:lpstr>
      <vt:lpstr>Courier</vt:lpstr>
      <vt:lpstr>Office Theme</vt:lpstr>
      <vt:lpstr>Overview &amp; Topic 1: Basis for command lines  Bioinformatics Applications (PLPTH813)</vt:lpstr>
      <vt:lpstr>Goals</vt:lpstr>
      <vt:lpstr>Lecture topics</vt:lpstr>
      <vt:lpstr>Course materials are online</vt:lpstr>
      <vt:lpstr>Grading</vt:lpstr>
      <vt:lpstr>Outline of topic I – basis for command-lines analysis</vt:lpstr>
      <vt:lpstr>Reasons for command-lines analyses</vt:lpstr>
      <vt:lpstr>flat file (text file)</vt:lpstr>
      <vt:lpstr>File formats</vt:lpstr>
      <vt:lpstr>Newline – end of line (EOL)</vt:lpstr>
      <vt:lpstr>Software for text editing</vt:lpstr>
      <vt:lpstr>Text editors</vt:lpstr>
      <vt:lpstr>Outline</vt:lpstr>
      <vt:lpstr>Excel to generate a text file</vt:lpstr>
      <vt:lpstr>Excel function - examples</vt:lpstr>
      <vt:lpstr>Useful functions in Excel</vt:lpstr>
      <vt:lpstr>Problem 1</vt:lpstr>
      <vt:lpstr>Problem 2</vt:lpstr>
      <vt:lpstr>BBEdit</vt:lpstr>
      <vt:lpstr>Regular expression</vt:lpstr>
      <vt:lpstr>BBEdit – more examples</vt:lpstr>
      <vt:lpstr>More regex characters</vt:lpstr>
      <vt:lpstr>Regular expression (I)</vt:lpstr>
      <vt:lpstr>Regular expression (II)</vt:lpstr>
      <vt:lpstr>Regular expression (III)</vt:lpstr>
      <vt:lpstr>Regular expression (IV)</vt:lpstr>
      <vt:lpstr>Regular expression (V)</vt:lpstr>
      <vt:lpstr>Regular expression (VI)</vt:lpstr>
      <vt:lpstr>Questions</vt:lpstr>
      <vt:lpstr>Regular expression</vt:lpstr>
      <vt:lpstr>Outline</vt:lpstr>
      <vt:lpstr>vi is a text editor created for the Unix operating system.  - fast and powerful</vt:lpstr>
      <vt:lpstr>vi</vt:lpstr>
      <vt:lpstr>Actions in command mode</vt:lpstr>
      <vt:lpstr>Command list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127</cp:revision>
  <dcterms:created xsi:type="dcterms:W3CDTF">2014-12-15T18:58:14Z</dcterms:created>
  <dcterms:modified xsi:type="dcterms:W3CDTF">2025-01-16T23:46:10Z</dcterms:modified>
</cp:coreProperties>
</file>