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8" r:id="rId3"/>
    <p:sldId id="258" r:id="rId4"/>
    <p:sldId id="259" r:id="rId5"/>
    <p:sldId id="261" r:id="rId6"/>
    <p:sldId id="260" r:id="rId7"/>
    <p:sldId id="267" r:id="rId8"/>
    <p:sldId id="269" r:id="rId9"/>
    <p:sldId id="282" r:id="rId10"/>
    <p:sldId id="276" r:id="rId11"/>
    <p:sldId id="277" r:id="rId12"/>
    <p:sldId id="275" r:id="rId13"/>
    <p:sldId id="274" r:id="rId14"/>
    <p:sldId id="273" r:id="rId15"/>
    <p:sldId id="272" r:id="rId16"/>
    <p:sldId id="271" r:id="rId17"/>
    <p:sldId id="270" r:id="rId18"/>
    <p:sldId id="280" r:id="rId19"/>
    <p:sldId id="279" r:id="rId20"/>
    <p:sldId id="281" r:id="rId21"/>
    <p:sldId id="25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8"/>
    <p:restoredTop sz="76327"/>
  </p:normalViewPr>
  <p:slideViewPr>
    <p:cSldViewPr snapToGrid="0" snapToObjects="1">
      <p:cViewPr varScale="1">
        <p:scale>
          <a:sx n="92" d="100"/>
          <a:sy n="92" d="100"/>
        </p:scale>
        <p:origin x="2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4/9/23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4/13/2023</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32083" y="1746607"/>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330278"/>
          </a:xfrm>
        </p:spPr>
        <p:txBody>
          <a:bodyPr>
            <a:normAutofit/>
          </a:bodyPr>
          <a:lstStyle/>
          <a:p>
            <a:pPr algn="ctr"/>
            <a:r>
              <a:rPr lang="en-US" sz="3200" dirty="0"/>
              <a:t>1-ref: reference indexing</a:t>
            </a:r>
            <a:br>
              <a:rPr lang="en-US" sz="3200" dirty="0"/>
            </a:br>
            <a:r>
              <a:rPr lang="en-US" sz="2400" dirty="0" err="1">
                <a:solidFill>
                  <a:srgbClr val="2FB41D"/>
                </a:solidFill>
                <a:effectLst/>
                <a:latin typeface="Monaco" pitchFamily="2" charset="77"/>
              </a:rPr>
              <a:t>bwa.index.sbatch</a:t>
            </a:r>
            <a:br>
              <a:rPr lang="en-US" sz="2400" dirty="0">
                <a:solidFill>
                  <a:srgbClr val="F2F2F2"/>
                </a:solidFill>
                <a:latin typeface="Monaco" pitchFamily="2" charset="77"/>
              </a:rPr>
            </a:br>
            <a:r>
              <a:rPr lang="en-US" sz="2400" dirty="0" err="1">
                <a:solidFill>
                  <a:srgbClr val="2FB41D"/>
                </a:solidFill>
                <a:effectLst/>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073990"/>
            <a:ext cx="7886700" cy="452063"/>
          </a:xfrm>
        </p:spPr>
        <p:txBody>
          <a:bodyPr>
            <a:normAutofit lnSpcReduction="10000"/>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951946"/>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95586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393878" y="1530849"/>
            <a:ext cx="4643919" cy="4646114"/>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6"/>
            <a:ext cx="7886700" cy="1083529"/>
          </a:xfrm>
        </p:spPr>
        <p:txBody>
          <a:bodyPr>
            <a:normAutofit/>
          </a:bodyPr>
          <a:lstStyle/>
          <a:p>
            <a:pPr algn="ctr"/>
            <a:r>
              <a:rPr lang="en-US" sz="3200" dirty="0"/>
              <a:t>3_aln (I)</a:t>
            </a:r>
            <a:br>
              <a:rPr lang="en-US" sz="3200" dirty="0"/>
            </a:br>
            <a:r>
              <a:rPr lang="en-US" sz="2400" dirty="0">
                <a:solidFill>
                  <a:srgbClr val="2FB41D"/>
                </a:solidFill>
                <a:effectLst/>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0849"/>
            <a:ext cx="7886700" cy="4119938"/>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6580"/>
            <a:ext cx="7886700" cy="1017141"/>
          </a:xfrm>
        </p:spPr>
        <p:txBody>
          <a:bodyPr>
            <a:normAutofit/>
          </a:bodyPr>
          <a:lstStyle/>
          <a:p>
            <a:pPr algn="ctr"/>
            <a:r>
              <a:rPr lang="en-US" sz="3200" dirty="0"/>
              <a:t>3_aln (II)</a:t>
            </a:r>
            <a:br>
              <a:rPr lang="en-US" sz="3200" dirty="0"/>
            </a:br>
            <a:r>
              <a:rPr lang="en-US" sz="2400" dirty="0">
                <a:solidFill>
                  <a:srgbClr val="2FB41D"/>
                </a:solidFill>
                <a:effectLst/>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69204"/>
            <a:ext cx="7808358" cy="4646114"/>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110"/>
            <a:ext cx="7886700" cy="1114351"/>
          </a:xfrm>
        </p:spPr>
        <p:txBody>
          <a:bodyPr>
            <a:normAutofit/>
          </a:bodyPr>
          <a:lstStyle/>
          <a:p>
            <a:pPr algn="ctr"/>
            <a:r>
              <a:rPr lang="en-US" sz="3200" dirty="0"/>
              <a:t>4_snp (I) – GATK</a:t>
            </a:r>
            <a:br>
              <a:rPr lang="en-US" sz="3200" dirty="0"/>
            </a:br>
            <a:r>
              <a:rPr lang="en-US" sz="2400" dirty="0">
                <a:solidFill>
                  <a:srgbClr val="2FB41D"/>
                </a:solidFill>
                <a:effectLst/>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15783"/>
            <a:ext cx="7886700" cy="4646114"/>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26030"/>
            <a:ext cx="7886700" cy="945223"/>
          </a:xfrm>
        </p:spPr>
        <p:txBody>
          <a:bodyPr>
            <a:normAutofit/>
          </a:bodyPr>
          <a:lstStyle/>
          <a:p>
            <a:pPr algn="ctr"/>
            <a:r>
              <a:rPr lang="en-US" sz="3200" dirty="0"/>
              <a:t>4_snp (II) – GATK filtering</a:t>
            </a:r>
            <a:br>
              <a:rPr lang="en-US" sz="3200" dirty="0"/>
            </a:br>
            <a:r>
              <a:rPr lang="en-US" sz="2700" dirty="0">
                <a:solidFill>
                  <a:srgbClr val="2FB41D"/>
                </a:solidFill>
                <a:effectLst/>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387011"/>
            <a:ext cx="7886700" cy="464611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 generate a bam list</a:t>
            </a:r>
          </a:p>
          <a:p>
            <a:pPr marL="0" indent="0">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=covid_SunApr91345362023/</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a:latin typeface="Courier New" panose="02070309020205020404" pitchFamily="49" charset="0"/>
                <a:cs typeface="Courier New" panose="02070309020205020404" pitchFamily="49" charset="0"/>
              </a:rPr>
              <a:t>out=covid</a:t>
            </a:r>
          </a:p>
          <a:p>
            <a:pPr marL="0" indent="0">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 $ref \</a:t>
            </a:r>
          </a:p>
          <a:p>
            <a:pPr marL="0" indent="0">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-select 'DP &gt;= 20' \</a:t>
            </a:r>
          </a:p>
          <a:p>
            <a:pPr marL="0" indent="0">
              <a:buNone/>
            </a:pPr>
            <a:r>
              <a:rPr lang="en-US" dirty="0">
                <a:latin typeface="Courier New" panose="02070309020205020404" pitchFamily="49" charset="0"/>
                <a:cs typeface="Courier New" panose="02070309020205020404" pitchFamily="49" charset="0"/>
              </a:rPr>
              <a:t>-select 'DP &lt;= 500' \</a:t>
            </a:r>
          </a:p>
          <a:p>
            <a:pPr marL="0" indent="0">
              <a:buNone/>
            </a:pPr>
            <a:r>
              <a:rPr lang="en-US" dirty="0">
                <a:latin typeface="Courier New" panose="02070309020205020404" pitchFamily="49" charset="0"/>
                <a:cs typeface="Courier New" panose="02070309020205020404" pitchFamily="49" charset="0"/>
              </a:rPr>
              <a:t>--restrict-alleles-to BIALLELIC \</a:t>
            </a:r>
          </a:p>
          <a:p>
            <a:pPr marL="0" indent="0">
              <a:buNone/>
            </a:pPr>
            <a:r>
              <a:rPr lang="en-US" dirty="0">
                <a:latin typeface="Courier New" panose="02070309020205020404" pitchFamily="49" charset="0"/>
                <a:cs typeface="Courier New" panose="02070309020205020404" pitchFamily="49" charset="0"/>
              </a:rPr>
              <a:t>-O ${out}.1.vcf &amp;&gt;${out}.1.log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258190"/>
          </a:xfrm>
        </p:spPr>
        <p:txBody>
          <a:bodyPr>
            <a:normAutofit/>
          </a:bodyPr>
          <a:lstStyle/>
          <a:p>
            <a:pPr algn="ctr"/>
            <a:r>
              <a:rPr lang="en-US" sz="3200" dirty="0"/>
              <a:t>4_snp (III) – formatting</a:t>
            </a:r>
            <a:br>
              <a:rPr lang="en-US" sz="3200" dirty="0"/>
            </a:br>
            <a:r>
              <a:rPr lang="en-US" sz="2400" dirty="0">
                <a:solidFill>
                  <a:srgbClr val="2FB41D"/>
                </a:solidFill>
                <a:effectLst/>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203413"/>
            <a:ext cx="7886700" cy="2044558"/>
          </a:xfrm>
        </p:spPr>
        <p:txBody>
          <a:bodyPr/>
          <a:lstStyle/>
          <a:p>
            <a:pPr marL="0" indent="0">
              <a:buNone/>
            </a:pPr>
            <a:r>
              <a:rPr lang="en-US" dirty="0">
                <a:latin typeface="Courier New" panose="02070309020205020404" pitchFamily="49" charset="0"/>
                <a:cs typeface="Courier New" panose="02070309020205020404" pitchFamily="49" charset="0"/>
              </a:rPr>
              <a:t>in=covid.1.vcf</a:t>
            </a:r>
          </a:p>
          <a:p>
            <a:pPr marL="0" indent="0">
              <a:buNone/>
            </a:pP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/vcf2phylip.py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-f -m 3</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3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64262" y="1453399"/>
            <a:ext cx="8051088" cy="4115194"/>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56535" y="5897734"/>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effectLst/>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61624"/>
            <a:ext cx="7886700" cy="356039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5543510"/>
            <a:ext cx="3547381" cy="954107"/>
          </a:xfrm>
          <a:prstGeom prst="rect">
            <a:avLst/>
          </a:prstGeom>
          <a:noFill/>
        </p:spPr>
        <p:txBody>
          <a:bodyPr wrap="none" rtlCol="0">
            <a:spAutoFit/>
          </a:bodyPr>
          <a:lstStyle/>
          <a:p>
            <a:r>
              <a:rPr lang="en-US" sz="2800" dirty="0" err="1">
                <a:solidFill>
                  <a:schemeClr val="tx1">
                    <a:lumMod val="95000"/>
                    <a:lumOff val="5000"/>
                  </a:schemeClr>
                </a:solidFill>
                <a:effectLst/>
              </a:rPr>
              <a:t>maxium</a:t>
            </a:r>
            <a:r>
              <a:rPr lang="en-US" sz="2800" dirty="0">
                <a:solidFill>
                  <a:schemeClr val="tx1">
                    <a:lumMod val="95000"/>
                    <a:lumOff val="5000"/>
                  </a:schemeClr>
                </a:solidFill>
              </a:rPr>
              <a:t> likelihood tree</a:t>
            </a:r>
            <a:endParaRPr lang="en-US" sz="2800" dirty="0">
              <a:solidFill>
                <a:schemeClr val="tx1">
                  <a:lumMod val="95000"/>
                  <a:lumOff val="5000"/>
                </a:schemeClr>
              </a:solidFill>
              <a:effectLst/>
            </a:endParaRPr>
          </a:p>
          <a:p>
            <a:r>
              <a:rPr lang="en-US" sz="2800" dirty="0">
                <a:solidFill>
                  <a:schemeClr val="tx1">
                    <a:lumMod val="95000"/>
                    <a:lumOff val="5000"/>
                  </a:schemeClr>
                </a:solidFill>
                <a:effectLst/>
              </a:rPr>
              <a:t>covid.2.treefile </a:t>
            </a:r>
          </a:p>
        </p:txBody>
      </p:sp>
    </p:spTree>
    <p:extLst>
      <p:ext uri="{BB962C8B-B14F-4D97-AF65-F5344CB8AC3E}">
        <p14:creationId xmlns:p14="http://schemas.microsoft.com/office/powerpoint/2010/main" val="251677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Built a tree through SNP discovery and </a:t>
            </a:r>
            <a:r>
              <a:rPr lang="en-US" dirty="0" err="1"/>
              <a:t>iqtree</a:t>
            </a:r>
            <a:endParaRPr lang="en-US"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a:bodyPr>
          <a:lstStyle/>
          <a:p>
            <a:pPr algn="ctr"/>
            <a:r>
              <a:rPr lang="en-US" sz="3200" dirty="0" err="1">
                <a:solidFill>
                  <a:schemeClr val="tx1">
                    <a:lumMod val="95000"/>
                    <a:lumOff val="5000"/>
                  </a:schemeClr>
                </a:solidFill>
                <a:effectLst/>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effectLst/>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3" y="2069849"/>
            <a:ext cx="8733033" cy="3560390"/>
          </a:xfrm>
        </p:spPr>
        <p:txBody>
          <a:bodyPr>
            <a:normAutofit fontScale="92500" lnSpcReduction="20000"/>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1"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t>
            </a:r>
            <a:r>
              <a:rPr lang="en-US" dirty="0" err="1"/>
              <a:t>iqtree</a:t>
            </a:r>
            <a:endParaRPr lang="en-US" dirty="0"/>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t>
            </a:r>
            <a:r>
              <a:rPr lang="en-US" dirty="0" err="1"/>
              <a:t>iqtree</a:t>
            </a:r>
            <a:r>
              <a:rPr lang="en-US" dirty="0"/>
              <a:t>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258679" y="3151188"/>
            <a:ext cx="8626641" cy="388186"/>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wget</a:t>
            </a:r>
            <a:r>
              <a:rPr lang="en-US" sz="20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rPr>
              <a:t>https://</a:t>
            </a:r>
            <a:r>
              <a:rPr lang="en-US" sz="1100" dirty="0" err="1">
                <a:latin typeface="Courier New" panose="02070309020205020404" pitchFamily="49" charset="0"/>
                <a:cs typeface="Courier New" panose="02070309020205020404" pitchFamily="49" charset="0"/>
              </a:rPr>
              <a:t>people.beocat.ksu.edu</a:t>
            </a:r>
            <a:r>
              <a:rPr lang="en-US" sz="1100" dirty="0">
                <a:latin typeface="Courier New" panose="02070309020205020404" pitchFamily="49" charset="0"/>
                <a:cs typeface="Courier New" panose="02070309020205020404" pitchFamily="49" charset="0"/>
              </a:rPr>
              <a:t>/~liu3zhen/PLPTH813/</a:t>
            </a:r>
            <a:r>
              <a:rPr lang="en-US" sz="1100" dirty="0" err="1">
                <a:latin typeface="Courier New" panose="02070309020205020404" pitchFamily="49" charset="0"/>
                <a:cs typeface="Courier New" panose="02070309020205020404" pitchFamily="49" charset="0"/>
              </a:rPr>
              <a:t>inclass_project</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tree_data_codes.tar.gz</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8273</TotalTime>
  <Words>1042</Words>
  <Application>Microsoft Macintosh PowerPoint</Application>
  <PresentationFormat>On-screen Show (4:3)</PresentationFormat>
  <Paragraphs>144</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Monaco</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vt:lpstr>
      <vt:lpstr>Data and codes downloading</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30</cp:revision>
  <dcterms:created xsi:type="dcterms:W3CDTF">2021-03-20T23:01:46Z</dcterms:created>
  <dcterms:modified xsi:type="dcterms:W3CDTF">2023-04-13T03:49:58Z</dcterms:modified>
</cp:coreProperties>
</file>