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56" r:id="rId2"/>
    <p:sldId id="307" r:id="rId3"/>
    <p:sldId id="381" r:id="rId4"/>
    <p:sldId id="322" r:id="rId5"/>
    <p:sldId id="271" r:id="rId6"/>
    <p:sldId id="306" r:id="rId7"/>
    <p:sldId id="337" r:id="rId8"/>
    <p:sldId id="308" r:id="rId9"/>
    <p:sldId id="309" r:id="rId10"/>
    <p:sldId id="336" r:id="rId11"/>
    <p:sldId id="312" r:id="rId12"/>
    <p:sldId id="323" r:id="rId13"/>
    <p:sldId id="319" r:id="rId14"/>
    <p:sldId id="334" r:id="rId15"/>
    <p:sldId id="326" r:id="rId16"/>
    <p:sldId id="327" r:id="rId17"/>
    <p:sldId id="328" r:id="rId18"/>
    <p:sldId id="377" r:id="rId19"/>
    <p:sldId id="378" r:id="rId20"/>
    <p:sldId id="379" r:id="rId21"/>
    <p:sldId id="329" r:id="rId22"/>
    <p:sldId id="314" r:id="rId23"/>
    <p:sldId id="330" r:id="rId24"/>
    <p:sldId id="380" r:id="rId25"/>
    <p:sldId id="331" r:id="rId26"/>
    <p:sldId id="332" r:id="rId27"/>
    <p:sldId id="339" r:id="rId28"/>
    <p:sldId id="335" r:id="rId29"/>
    <p:sldId id="338" r:id="rId3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83" autoAdjust="0"/>
    <p:restoredTop sz="84521" autoAdjust="0"/>
  </p:normalViewPr>
  <p:slideViewPr>
    <p:cSldViewPr snapToGrid="0" snapToObjects="1">
      <p:cViewPr varScale="1">
        <p:scale>
          <a:sx n="136" d="100"/>
          <a:sy n="136" d="100"/>
        </p:scale>
        <p:origin x="1128" y="18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E6E0A8-E17C-C949-B17E-7A1A6494483A}" type="datetimeFigureOut">
              <a:rPr lang="en-US" smtClean="0"/>
              <a:t>5/1/25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2B8C24-ACAE-AE41-B565-178ED93271F0}" type="slidenum">
              <a:rPr lang="en-US" smtClean="0"/>
              <a:t>‹#›</a:t>
            </a:fld>
            <a:endParaRPr lang="en-US"/>
          </a:p>
        </p:txBody>
      </p:sp>
    </p:spTree>
    <p:extLst>
      <p:ext uri="{BB962C8B-B14F-4D97-AF65-F5344CB8AC3E}">
        <p14:creationId xmlns:p14="http://schemas.microsoft.com/office/powerpoint/2010/main" val="162118091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rgbClr val="F2F2F2"/>
                </a:solidFill>
                <a:effectLst/>
                <a:latin typeface="Monaco" pitchFamily="2" charset="77"/>
              </a:rPr>
              <a:t>9714251  MG1655.soa  </a:t>
            </a:r>
            <a:r>
              <a:rPr lang="en-US" dirty="0">
                <a:solidFill>
                  <a:srgbClr val="BE6365"/>
                </a:solidFill>
                <a:effectLst/>
                <a:latin typeface="Monaco" pitchFamily="2" charset="77"/>
              </a:rPr>
              <a:t>hero46           </a:t>
            </a:r>
            <a:r>
              <a:rPr lang="en-US" dirty="0">
                <a:solidFill>
                  <a:srgbClr val="F2F2F2"/>
                </a:solidFill>
                <a:effectLst/>
                <a:latin typeface="Monaco" pitchFamily="2" charset="77"/>
              </a:rPr>
              <a:t> 1 n   1 c    3.94gb/ 12gb    00:03:30  COMPLETED</a:t>
            </a:r>
          </a:p>
          <a:p>
            <a:endParaRPr lang="en-US" dirty="0"/>
          </a:p>
          <a:p>
            <a:r>
              <a:rPr lang="en-US" sz="1200" dirty="0"/>
              <a:t>-s &lt;string&gt;    </a:t>
            </a:r>
            <a:r>
              <a:rPr lang="en-US" sz="1200" dirty="0" err="1"/>
              <a:t>configFile</a:t>
            </a:r>
            <a:r>
              <a:rPr lang="en-US" sz="1200" dirty="0"/>
              <a:t>: the config file of </a:t>
            </a:r>
            <a:r>
              <a:rPr lang="en-US" sz="1200" dirty="0" err="1"/>
              <a:t>solexa</a:t>
            </a:r>
            <a:r>
              <a:rPr lang="en-US" sz="1200" dirty="0"/>
              <a:t> reads</a:t>
            </a:r>
          </a:p>
          <a:p>
            <a:r>
              <a:rPr lang="en-US" sz="1200" dirty="0"/>
              <a:t>-o &lt;string&gt;    </a:t>
            </a:r>
            <a:r>
              <a:rPr lang="en-US" sz="1200" dirty="0" err="1"/>
              <a:t>outputGraph</a:t>
            </a:r>
            <a:r>
              <a:rPr lang="en-US" sz="1200" dirty="0"/>
              <a:t>: prefix of output graph file name</a:t>
            </a:r>
          </a:p>
          <a:p>
            <a:r>
              <a:rPr lang="en-US" sz="1200" dirty="0"/>
              <a:t>-K &lt;int&gt;       </a:t>
            </a:r>
            <a:r>
              <a:rPr lang="en-US" sz="1200" dirty="0" err="1"/>
              <a:t>kmer</a:t>
            </a:r>
            <a:r>
              <a:rPr lang="en-US" sz="1200" dirty="0"/>
              <a:t>(min 13, max 63/127): </a:t>
            </a:r>
            <a:r>
              <a:rPr lang="en-US" sz="1200" dirty="0" err="1"/>
              <a:t>kmer</a:t>
            </a:r>
            <a:r>
              <a:rPr lang="en-US" sz="1200" dirty="0"/>
              <a:t> size, [23]</a:t>
            </a:r>
          </a:p>
          <a:p>
            <a:r>
              <a:rPr lang="en-US" sz="1200" dirty="0"/>
              <a:t>-p &lt;int&gt;       </a:t>
            </a:r>
            <a:r>
              <a:rPr lang="en-US" sz="1200" dirty="0" err="1"/>
              <a:t>n_cpu</a:t>
            </a:r>
            <a:r>
              <a:rPr lang="en-US" sz="1200" dirty="0"/>
              <a:t>: number of </a:t>
            </a:r>
            <a:r>
              <a:rPr lang="en-US" sz="1200" dirty="0" err="1"/>
              <a:t>cpu</a:t>
            </a:r>
            <a:r>
              <a:rPr lang="en-US" sz="1200" dirty="0"/>
              <a:t> for use, [8]</a:t>
            </a:r>
          </a:p>
          <a:p>
            <a:r>
              <a:rPr lang="en-US" sz="1200" dirty="0"/>
              <a:t>-a &lt;int&gt;       </a:t>
            </a:r>
            <a:r>
              <a:rPr lang="en-US" sz="1200" dirty="0" err="1"/>
              <a:t>initMemoryAssumption</a:t>
            </a:r>
            <a:r>
              <a:rPr lang="en-US" sz="1200" dirty="0"/>
              <a:t>: memory assumption initialized to avoid further reallocation, unit G, [0]</a:t>
            </a:r>
          </a:p>
          <a:p>
            <a:r>
              <a:rPr lang="en-US" sz="1200" dirty="0"/>
              <a:t>-d &lt;int&gt;       </a:t>
            </a:r>
            <a:r>
              <a:rPr lang="en-US" sz="1200" dirty="0" err="1"/>
              <a:t>KmerFreqCutoff</a:t>
            </a:r>
            <a:r>
              <a:rPr lang="en-US" sz="1200" dirty="0"/>
              <a:t>: </a:t>
            </a:r>
            <a:r>
              <a:rPr lang="en-US" sz="1200" dirty="0" err="1"/>
              <a:t>kmers</a:t>
            </a:r>
            <a:r>
              <a:rPr lang="en-US" sz="1200" dirty="0"/>
              <a:t> with frequency no larger than </a:t>
            </a:r>
            <a:r>
              <a:rPr lang="en-US" sz="1200" dirty="0" err="1"/>
              <a:t>KmerFreqCutoff</a:t>
            </a:r>
            <a:r>
              <a:rPr lang="en-US" sz="1200" dirty="0"/>
              <a:t> will be deleted, [0]</a:t>
            </a:r>
          </a:p>
          <a:p>
            <a:r>
              <a:rPr lang="en-US" sz="1200" dirty="0"/>
              <a:t>-R (optional)  resolve repeats by reads, [NO]</a:t>
            </a:r>
          </a:p>
          <a:p>
            <a:r>
              <a:rPr lang="en-US" sz="1200" dirty="0"/>
              <a:t>-D &lt;int&gt;       </a:t>
            </a:r>
            <a:r>
              <a:rPr lang="en-US" sz="1200" dirty="0" err="1"/>
              <a:t>EdgeCovCutoff</a:t>
            </a:r>
            <a:r>
              <a:rPr lang="en-US" sz="1200" dirty="0"/>
              <a:t>: edges with coverage no larger than </a:t>
            </a:r>
            <a:r>
              <a:rPr lang="en-US" sz="1200" dirty="0" err="1"/>
              <a:t>EdgeCovCutoff</a:t>
            </a:r>
            <a:r>
              <a:rPr lang="en-US" sz="1200" dirty="0"/>
              <a:t> will be deleted, [1]</a:t>
            </a:r>
          </a:p>
          <a:p>
            <a:r>
              <a:rPr lang="en-US" sz="1200" dirty="0"/>
              <a:t>-M &lt;int&gt;       </a:t>
            </a:r>
            <a:r>
              <a:rPr lang="en-US" sz="1200" dirty="0" err="1"/>
              <a:t>mergeLevel</a:t>
            </a:r>
            <a:r>
              <a:rPr lang="en-US" sz="1200" dirty="0"/>
              <a:t>(min 0, max 3): the strength of merging similar sequences during </a:t>
            </a:r>
            <a:r>
              <a:rPr lang="en-US" sz="1200" dirty="0" err="1"/>
              <a:t>contiging</a:t>
            </a:r>
            <a:r>
              <a:rPr lang="en-US" sz="1200" dirty="0"/>
              <a:t>, [1]</a:t>
            </a:r>
          </a:p>
          <a:p>
            <a:r>
              <a:rPr lang="en-US" sz="1200" dirty="0"/>
              <a:t>-m &lt;int&gt;       max k when using multi </a:t>
            </a:r>
            <a:r>
              <a:rPr lang="en-US" sz="1200" dirty="0" err="1"/>
              <a:t>kmer</a:t>
            </a:r>
            <a:endParaRPr lang="en-US" sz="1200" dirty="0"/>
          </a:p>
          <a:p>
            <a:r>
              <a:rPr lang="en-US" sz="1200" dirty="0"/>
              <a:t>-e &lt;int&gt;       weight to filter arc when linearize two edges(default 0)</a:t>
            </a:r>
          </a:p>
          <a:p>
            <a:r>
              <a:rPr lang="en-US" sz="1200" dirty="0"/>
              <a:t>-r (optional)  keep available read(*.read)</a:t>
            </a:r>
          </a:p>
          <a:p>
            <a:r>
              <a:rPr lang="en-US" sz="1200" dirty="0"/>
              <a:t>-E (optional)  merge clean bubble before iterate</a:t>
            </a:r>
          </a:p>
          <a:p>
            <a:r>
              <a:rPr lang="en-US" sz="1200" dirty="0"/>
              <a:t>-f (optional)  output gap related reads in map step for using </a:t>
            </a:r>
            <a:r>
              <a:rPr lang="en-US" sz="1200" dirty="0" err="1"/>
              <a:t>SRkgf</a:t>
            </a:r>
            <a:r>
              <a:rPr lang="en-US" sz="1200" dirty="0"/>
              <a:t> to fill gap, [NO]</a:t>
            </a:r>
          </a:p>
          <a:p>
            <a:r>
              <a:rPr lang="en-US" sz="1200" dirty="0"/>
              <a:t>-k &lt;int&gt;       kmer_R2C(min 13, max 63): </a:t>
            </a:r>
            <a:r>
              <a:rPr lang="en-US" sz="1200" dirty="0" err="1"/>
              <a:t>kmer</a:t>
            </a:r>
            <a:r>
              <a:rPr lang="en-US" sz="1200" dirty="0"/>
              <a:t> size used for mapping read to contig, [K]</a:t>
            </a:r>
          </a:p>
          <a:p>
            <a:r>
              <a:rPr lang="en-US" sz="1200" dirty="0"/>
              <a:t>-F (optional)  fill gaps in scaffold, [NO]</a:t>
            </a:r>
          </a:p>
          <a:p>
            <a:r>
              <a:rPr lang="en-US" sz="1200" dirty="0"/>
              <a:t>-u (optional)  un-mask contigs with high/low coverage before scaffolding, [mask]</a:t>
            </a:r>
          </a:p>
          <a:p>
            <a:r>
              <a:rPr lang="en-US" sz="1200" dirty="0"/>
              <a:t>-w (optional)  keep contigs weakly connected to other contigs in scaffold, [NO]</a:t>
            </a:r>
          </a:p>
          <a:p>
            <a:r>
              <a:rPr lang="en-US" sz="1200" dirty="0"/>
              <a:t>-G &lt;int&gt;       </a:t>
            </a:r>
            <a:r>
              <a:rPr lang="en-US" sz="1200" dirty="0" err="1"/>
              <a:t>gapLenDiff</a:t>
            </a:r>
            <a:r>
              <a:rPr lang="en-US" sz="1200" dirty="0"/>
              <a:t>: allowed length difference between estimated and filled gap, [50]</a:t>
            </a:r>
          </a:p>
          <a:p>
            <a:r>
              <a:rPr lang="en-US" sz="1200" dirty="0"/>
              <a:t>-L &lt;int&gt;       </a:t>
            </a:r>
            <a:r>
              <a:rPr lang="en-US" sz="1200" dirty="0" err="1"/>
              <a:t>minContigLen</a:t>
            </a:r>
            <a:r>
              <a:rPr lang="en-US" sz="1200" dirty="0"/>
              <a:t>: shortest contig for scaffolding, [K+2]</a:t>
            </a:r>
          </a:p>
          <a:p>
            <a:r>
              <a:rPr lang="en-US" sz="1200" dirty="0"/>
              <a:t>-c &lt;float&gt;     </a:t>
            </a:r>
            <a:r>
              <a:rPr lang="en-US" sz="1200" dirty="0" err="1"/>
              <a:t>minContigCvg</a:t>
            </a:r>
            <a:r>
              <a:rPr lang="en-US" sz="1200" dirty="0"/>
              <a:t>: minimum contig coverage (c*</a:t>
            </a:r>
            <a:r>
              <a:rPr lang="en-US" sz="1200" dirty="0" err="1"/>
              <a:t>avgCvg</a:t>
            </a:r>
            <a:r>
              <a:rPr lang="en-US" sz="1200" dirty="0"/>
              <a:t>), contigs shorter than 100bp with coverage smaller </a:t>
            </a:r>
          </a:p>
          <a:p>
            <a:r>
              <a:rPr lang="en-US" sz="1200" dirty="0"/>
              <a:t>than c*</a:t>
            </a:r>
            <a:r>
              <a:rPr lang="en-US" sz="1200" dirty="0" err="1"/>
              <a:t>avgCvg</a:t>
            </a:r>
            <a:r>
              <a:rPr lang="en-US" sz="1200" dirty="0"/>
              <a:t> will be masked before scaffolding unless -u is set, [0.1]</a:t>
            </a:r>
          </a:p>
          <a:p>
            <a:r>
              <a:rPr lang="en-US" sz="1200" dirty="0"/>
              <a:t>-C &lt;float&gt;     </a:t>
            </a:r>
            <a:r>
              <a:rPr lang="en-US" sz="1200" dirty="0" err="1"/>
              <a:t>maxContigCvg</a:t>
            </a:r>
            <a:r>
              <a:rPr lang="en-US" sz="1200" dirty="0"/>
              <a:t>: maximum contig coverage (C*</a:t>
            </a:r>
            <a:r>
              <a:rPr lang="en-US" sz="1200" dirty="0" err="1"/>
              <a:t>avgCvg</a:t>
            </a:r>
            <a:r>
              <a:rPr lang="en-US" sz="1200" dirty="0"/>
              <a:t>), contigs with coverage larger than C*</a:t>
            </a:r>
            <a:r>
              <a:rPr lang="en-US" sz="1200" dirty="0" err="1"/>
              <a:t>avgCvg</a:t>
            </a:r>
            <a:r>
              <a:rPr lang="en-US" sz="1200" dirty="0"/>
              <a:t> or </a:t>
            </a:r>
          </a:p>
          <a:p>
            <a:r>
              <a:rPr lang="en-US" sz="1200" dirty="0"/>
              <a:t>contigs shorter than 100bp with coverage larger than 0.8*C*</a:t>
            </a:r>
            <a:r>
              <a:rPr lang="en-US" sz="1200" dirty="0" err="1"/>
              <a:t>avgCvg</a:t>
            </a:r>
            <a:r>
              <a:rPr lang="en-US" sz="1200" dirty="0"/>
              <a:t> will be masked before scaffolding unless -u is </a:t>
            </a:r>
          </a:p>
          <a:p>
            <a:r>
              <a:rPr lang="en-US" sz="1200" dirty="0"/>
              <a:t>set, [2]</a:t>
            </a:r>
          </a:p>
          <a:p>
            <a:r>
              <a:rPr lang="en-US" sz="1200" dirty="0"/>
              <a:t>-b &lt;float&gt;     </a:t>
            </a:r>
            <a:r>
              <a:rPr lang="en-US" sz="1200" dirty="0" err="1"/>
              <a:t>insertSizeUpperBound</a:t>
            </a:r>
            <a:r>
              <a:rPr lang="en-US" sz="1200" dirty="0"/>
              <a:t>: (b*</a:t>
            </a:r>
            <a:r>
              <a:rPr lang="en-US" sz="1200" dirty="0" err="1"/>
              <a:t>avg_ins</a:t>
            </a:r>
            <a:r>
              <a:rPr lang="en-US" sz="1200" dirty="0"/>
              <a:t>) will be used as upper bound of insert size for large insert size</a:t>
            </a:r>
          </a:p>
          <a:p>
            <a:r>
              <a:rPr lang="en-US" sz="1200" dirty="0"/>
              <a:t>( &gt; 1000) when handling pair-end connections between contigs if b is set to larger than 1, [1.5]</a:t>
            </a:r>
          </a:p>
          <a:p>
            <a:r>
              <a:rPr lang="en-US" sz="1200" dirty="0"/>
              <a:t>-B &lt;float&gt;     </a:t>
            </a:r>
            <a:r>
              <a:rPr lang="en-US" sz="1200" dirty="0" err="1"/>
              <a:t>bubbleCoverage</a:t>
            </a:r>
            <a:r>
              <a:rPr lang="en-US" sz="1200" dirty="0"/>
              <a:t>: remove contig with lower </a:t>
            </a:r>
            <a:r>
              <a:rPr lang="en-US" sz="1200" dirty="0" err="1"/>
              <a:t>cvoerage</a:t>
            </a:r>
            <a:r>
              <a:rPr lang="en-US" sz="1200" dirty="0"/>
              <a:t> in bubble structure if both contigs' coverage are </a:t>
            </a:r>
          </a:p>
          <a:p>
            <a:r>
              <a:rPr lang="en-US" sz="1200" dirty="0"/>
              <a:t>smaller than </a:t>
            </a:r>
            <a:r>
              <a:rPr lang="en-US" sz="1200" dirty="0" err="1"/>
              <a:t>bubbleCoverage</a:t>
            </a:r>
            <a:r>
              <a:rPr lang="en-US" sz="1200" dirty="0"/>
              <a:t>*</a:t>
            </a:r>
            <a:r>
              <a:rPr lang="en-US" sz="1200" dirty="0" err="1"/>
              <a:t>avgCvg</a:t>
            </a:r>
            <a:r>
              <a:rPr lang="en-US" sz="1200" dirty="0"/>
              <a:t>, [0.6]</a:t>
            </a:r>
          </a:p>
          <a:p>
            <a:r>
              <a:rPr lang="en-US" sz="1200" dirty="0"/>
              <a:t>-N &lt;int&gt;       </a:t>
            </a:r>
            <a:r>
              <a:rPr lang="en-US" sz="1200" dirty="0" err="1"/>
              <a:t>genomeSize</a:t>
            </a:r>
            <a:r>
              <a:rPr lang="en-US" sz="1200" dirty="0"/>
              <a:t>: genome size for statistics, [0]</a:t>
            </a:r>
          </a:p>
          <a:p>
            <a:r>
              <a:rPr lang="en-US" sz="1200" dirty="0"/>
              <a:t>-V (optional)  output visualization information of assembly, [NO]</a:t>
            </a:r>
            <a:endParaRPr lang="en-US" dirty="0"/>
          </a:p>
        </p:txBody>
      </p:sp>
      <p:sp>
        <p:nvSpPr>
          <p:cNvPr id="4" name="Slide Number Placeholder 3"/>
          <p:cNvSpPr>
            <a:spLocks noGrp="1"/>
          </p:cNvSpPr>
          <p:nvPr>
            <p:ph type="sldNum" sz="quarter" idx="10"/>
          </p:nvPr>
        </p:nvSpPr>
        <p:spPr/>
        <p:txBody>
          <a:bodyPr/>
          <a:lstStyle/>
          <a:p>
            <a:fld id="{DC2B8C24-ACAE-AE41-B565-178ED93271F0}" type="slidenum">
              <a:rPr lang="en-US" smtClean="0"/>
              <a:t>9</a:t>
            </a:fld>
            <a:endParaRPr lang="en-US"/>
          </a:p>
        </p:txBody>
      </p:sp>
    </p:spTree>
    <p:extLst>
      <p:ext uri="{BB962C8B-B14F-4D97-AF65-F5344CB8AC3E}">
        <p14:creationId xmlns:p14="http://schemas.microsoft.com/office/powerpoint/2010/main" val="1728887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2B8C24-ACAE-AE41-B565-178ED93271F0}" type="slidenum">
              <a:rPr lang="en-US" smtClean="0"/>
              <a:t>12</a:t>
            </a:fld>
            <a:endParaRPr lang="en-US"/>
          </a:p>
        </p:txBody>
      </p:sp>
    </p:spTree>
    <p:extLst>
      <p:ext uri="{BB962C8B-B14F-4D97-AF65-F5344CB8AC3E}">
        <p14:creationId xmlns:p14="http://schemas.microsoft.com/office/powerpoint/2010/main" val="2141908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ECEE8D-54D1-BC43-A706-E1390DB9DFE1}" type="slidenum">
              <a:rPr lang="en-US" smtClean="0"/>
              <a:t>18</a:t>
            </a:fld>
            <a:endParaRPr lang="en-US"/>
          </a:p>
        </p:txBody>
      </p:sp>
    </p:spTree>
    <p:extLst>
      <p:ext uri="{BB962C8B-B14F-4D97-AF65-F5344CB8AC3E}">
        <p14:creationId xmlns:p14="http://schemas.microsoft.com/office/powerpoint/2010/main" val="4414628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rgbClr val="F2F2F2"/>
                </a:solidFill>
                <a:effectLst/>
                <a:latin typeface="Monaco" pitchFamily="2" charset="77"/>
              </a:rPr>
              <a:t>1c_aln.sh   </a:t>
            </a:r>
            <a:r>
              <a:rPr lang="en-US" dirty="0">
                <a:solidFill>
                  <a:srgbClr val="FED915"/>
                </a:solidFill>
                <a:effectLst/>
                <a:latin typeface="Monaco" pitchFamily="2" charset="77"/>
              </a:rPr>
              <a:t>wizard24         </a:t>
            </a:r>
            <a:r>
              <a:rPr lang="en-US" dirty="0">
                <a:solidFill>
                  <a:srgbClr val="F2F2F2"/>
                </a:solidFill>
                <a:effectLst/>
                <a:latin typeface="Monaco" pitchFamily="2" charset="77"/>
              </a:rPr>
              <a:t> 1 n   1 c    0.51gb/  4gb    00:02:44  COMPLETED</a:t>
            </a:r>
          </a:p>
          <a:p>
            <a:endParaRPr lang="en-US" dirty="0"/>
          </a:p>
        </p:txBody>
      </p:sp>
      <p:sp>
        <p:nvSpPr>
          <p:cNvPr id="4" name="Slide Number Placeholder 3"/>
          <p:cNvSpPr>
            <a:spLocks noGrp="1"/>
          </p:cNvSpPr>
          <p:nvPr>
            <p:ph type="sldNum" sz="quarter" idx="5"/>
          </p:nvPr>
        </p:nvSpPr>
        <p:spPr/>
        <p:txBody>
          <a:bodyPr/>
          <a:lstStyle/>
          <a:p>
            <a:fld id="{DC2B8C24-ACAE-AE41-B565-178ED93271F0}" type="slidenum">
              <a:rPr lang="en-US" smtClean="0"/>
              <a:t>23</a:t>
            </a:fld>
            <a:endParaRPr lang="en-US"/>
          </a:p>
        </p:txBody>
      </p:sp>
    </p:spTree>
    <p:extLst>
      <p:ext uri="{BB962C8B-B14F-4D97-AF65-F5344CB8AC3E}">
        <p14:creationId xmlns:p14="http://schemas.microsoft.com/office/powerpoint/2010/main" val="3407460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A435DC-4094-3B71-14DD-2EF6F50D50A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159C13-F759-013E-3BF8-9905A8D155AC}"/>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43CAC5C0-FB24-17B3-67FB-34304AE5B764}"/>
              </a:ext>
            </a:extLst>
          </p:cNvPr>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rgbClr val="F2F2F2"/>
                </a:solidFill>
                <a:effectLst/>
                <a:latin typeface="Monaco" pitchFamily="2" charset="77"/>
              </a:rPr>
              <a:t>1c_aln.sh   </a:t>
            </a:r>
            <a:r>
              <a:rPr lang="en-US" dirty="0">
                <a:solidFill>
                  <a:srgbClr val="FED915"/>
                </a:solidFill>
                <a:effectLst/>
                <a:latin typeface="Monaco" pitchFamily="2" charset="77"/>
              </a:rPr>
              <a:t>wizard24         </a:t>
            </a:r>
            <a:r>
              <a:rPr lang="en-US" dirty="0">
                <a:solidFill>
                  <a:srgbClr val="F2F2F2"/>
                </a:solidFill>
                <a:effectLst/>
                <a:latin typeface="Monaco" pitchFamily="2" charset="77"/>
              </a:rPr>
              <a:t> 1 n   1 c    0.51gb/  4gb    00:02:44  COMPLETED</a:t>
            </a:r>
          </a:p>
          <a:p>
            <a:endParaRPr lang="en-US" dirty="0"/>
          </a:p>
        </p:txBody>
      </p:sp>
      <p:sp>
        <p:nvSpPr>
          <p:cNvPr id="4" name="Slide Number Placeholder 3">
            <a:extLst>
              <a:ext uri="{FF2B5EF4-FFF2-40B4-BE49-F238E27FC236}">
                <a16:creationId xmlns:a16="http://schemas.microsoft.com/office/drawing/2014/main" id="{0D15E964-04F8-44AB-82EA-98D1BF5865F7}"/>
              </a:ext>
            </a:extLst>
          </p:cNvPr>
          <p:cNvSpPr>
            <a:spLocks noGrp="1"/>
          </p:cNvSpPr>
          <p:nvPr>
            <p:ph type="sldNum" sz="quarter" idx="5"/>
          </p:nvPr>
        </p:nvSpPr>
        <p:spPr/>
        <p:txBody>
          <a:bodyPr/>
          <a:lstStyle/>
          <a:p>
            <a:fld id="{DC2B8C24-ACAE-AE41-B565-178ED93271F0}" type="slidenum">
              <a:rPr lang="en-US" smtClean="0"/>
              <a:t>24</a:t>
            </a:fld>
            <a:endParaRPr lang="en-US"/>
          </a:p>
        </p:txBody>
      </p:sp>
    </p:spTree>
    <p:extLst>
      <p:ext uri="{BB962C8B-B14F-4D97-AF65-F5344CB8AC3E}">
        <p14:creationId xmlns:p14="http://schemas.microsoft.com/office/powerpoint/2010/main" val="36162550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rgbClr val="F2F2F2"/>
                </a:solidFill>
                <a:effectLst/>
                <a:latin typeface="Monaco" pitchFamily="2" charset="77"/>
              </a:rPr>
              <a:t>2c_pilon.s  </a:t>
            </a:r>
            <a:r>
              <a:rPr lang="en-US" dirty="0">
                <a:solidFill>
                  <a:srgbClr val="F62218"/>
                </a:solidFill>
                <a:effectLst/>
                <a:latin typeface="Monaco" pitchFamily="2" charset="77"/>
              </a:rPr>
              <a:t>warlock05        </a:t>
            </a:r>
            <a:r>
              <a:rPr lang="en-US" dirty="0">
                <a:solidFill>
                  <a:srgbClr val="F2F2F2"/>
                </a:solidFill>
                <a:effectLst/>
                <a:latin typeface="Monaco" pitchFamily="2" charset="77"/>
              </a:rPr>
              <a:t> 1 n   1 c    1.40gb/  4gb    00:00:34  COMPLETED</a:t>
            </a:r>
          </a:p>
          <a:p>
            <a:endParaRPr lang="en-US" dirty="0"/>
          </a:p>
        </p:txBody>
      </p:sp>
      <p:sp>
        <p:nvSpPr>
          <p:cNvPr id="4" name="Slide Number Placeholder 3"/>
          <p:cNvSpPr>
            <a:spLocks noGrp="1"/>
          </p:cNvSpPr>
          <p:nvPr>
            <p:ph type="sldNum" sz="quarter" idx="5"/>
          </p:nvPr>
        </p:nvSpPr>
        <p:spPr/>
        <p:txBody>
          <a:bodyPr/>
          <a:lstStyle/>
          <a:p>
            <a:fld id="{DC2B8C24-ACAE-AE41-B565-178ED93271F0}" type="slidenum">
              <a:rPr lang="en-US" smtClean="0"/>
              <a:t>25</a:t>
            </a:fld>
            <a:endParaRPr lang="en-US"/>
          </a:p>
        </p:txBody>
      </p:sp>
    </p:spTree>
    <p:extLst>
      <p:ext uri="{BB962C8B-B14F-4D97-AF65-F5344CB8AC3E}">
        <p14:creationId xmlns:p14="http://schemas.microsoft.com/office/powerpoint/2010/main" val="12014150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01829"/>
            <a:ext cx="7772400" cy="1102519"/>
          </a:xfrm>
        </p:spPr>
        <p:txBody>
          <a:bodyPr/>
          <a:lstStyle/>
          <a:p>
            <a:r>
              <a:rPr lang="en-US" dirty="0"/>
              <a:t>Click to edit Master title style</a:t>
            </a:r>
          </a:p>
        </p:txBody>
      </p:sp>
      <p:sp>
        <p:nvSpPr>
          <p:cNvPr id="3" name="Subtitle 2"/>
          <p:cNvSpPr>
            <a:spLocks noGrp="1"/>
          </p:cNvSpPr>
          <p:nvPr>
            <p:ph type="subTitle" idx="1"/>
          </p:nvPr>
        </p:nvSpPr>
        <p:spPr>
          <a:xfrm>
            <a:off x="1371600" y="2812399"/>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2B8B0BE-C8D7-EB48-AD68-71DB5002F24B}" type="datetimeFigureOut">
              <a:rPr lang="en-US" smtClean="0"/>
              <a:t>5/1/25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416043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B8B0BE-C8D7-EB48-AD68-71DB5002F24B}" type="datetimeFigureOut">
              <a:rPr lang="en-US" smtClean="0"/>
              <a:t>5/1/25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416851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B8B0BE-C8D7-EB48-AD68-71DB5002F24B}" type="datetimeFigureOut">
              <a:rPr lang="en-US" smtClean="0"/>
              <a:t>5/1/25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4240953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B8B0BE-C8D7-EB48-AD68-71DB5002F24B}" type="datetimeFigureOut">
              <a:rPr lang="en-US" smtClean="0"/>
              <a:t>5/1/25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3262682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B8B0BE-C8D7-EB48-AD68-71DB5002F24B}" type="datetimeFigureOut">
              <a:rPr lang="en-US" smtClean="0"/>
              <a:t>5/1/25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693367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B8B0BE-C8D7-EB48-AD68-71DB5002F24B}" type="datetimeFigureOut">
              <a:rPr lang="en-US" smtClean="0"/>
              <a:t>5/1/25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270054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B8B0BE-C8D7-EB48-AD68-71DB5002F24B}" type="datetimeFigureOut">
              <a:rPr lang="en-US" smtClean="0"/>
              <a:t>5/1/25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391496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2B8B0BE-C8D7-EB48-AD68-71DB5002F24B}" type="datetimeFigureOut">
              <a:rPr lang="en-US" smtClean="0"/>
              <a:t>5/1/25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3397010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B8B0BE-C8D7-EB48-AD68-71DB5002F24B}" type="datetimeFigureOut">
              <a:rPr lang="en-US" smtClean="0"/>
              <a:t>5/1/25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974166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B8B0BE-C8D7-EB48-AD68-71DB5002F24B}" type="datetimeFigureOut">
              <a:rPr lang="en-US" smtClean="0"/>
              <a:t>5/1/25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372291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B8B0BE-C8D7-EB48-AD68-71DB5002F24B}" type="datetimeFigureOut">
              <a:rPr lang="en-US" smtClean="0"/>
              <a:t>5/1/25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100749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57974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038657"/>
            <a:ext cx="8229600" cy="35559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42B8B0BE-C8D7-EB48-AD68-71DB5002F24B}" type="datetimeFigureOut">
              <a:rPr lang="en-US" smtClean="0"/>
              <a:t>5/1/25</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9DA039C4-C5F2-1743-BB7A-5D831266C61E}" type="slidenum">
              <a:rPr lang="en-US" smtClean="0"/>
              <a:t>‹#›</a:t>
            </a:fld>
            <a:endParaRPr lang="en-US"/>
          </a:p>
        </p:txBody>
      </p:sp>
    </p:spTree>
    <p:extLst>
      <p:ext uri="{BB962C8B-B14F-4D97-AF65-F5344CB8AC3E}">
        <p14:creationId xmlns:p14="http://schemas.microsoft.com/office/powerpoint/2010/main" val="34820708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28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48490"/>
            <a:ext cx="7772400" cy="1470025"/>
          </a:xfrm>
        </p:spPr>
        <p:txBody>
          <a:bodyPr>
            <a:normAutofit/>
          </a:bodyPr>
          <a:lstStyle/>
          <a:p>
            <a:r>
              <a:rPr lang="en-US" sz="3200" dirty="0"/>
              <a:t>Genomic Assembly (lab)</a:t>
            </a:r>
            <a:br>
              <a:rPr lang="en-US" sz="3200" dirty="0"/>
            </a:br>
            <a:br>
              <a:rPr lang="en-US" sz="3200" dirty="0"/>
            </a:br>
            <a:r>
              <a:rPr lang="en-US" sz="2000" dirty="0"/>
              <a:t>Bioinformatics Applications (PLPTH813)</a:t>
            </a:r>
          </a:p>
        </p:txBody>
      </p:sp>
      <p:sp>
        <p:nvSpPr>
          <p:cNvPr id="3" name="Subtitle 2"/>
          <p:cNvSpPr>
            <a:spLocks noGrp="1"/>
          </p:cNvSpPr>
          <p:nvPr>
            <p:ph type="subTitle" idx="1"/>
          </p:nvPr>
        </p:nvSpPr>
        <p:spPr>
          <a:xfrm>
            <a:off x="1424516" y="3263282"/>
            <a:ext cx="6400800" cy="1752600"/>
          </a:xfrm>
        </p:spPr>
        <p:txBody>
          <a:bodyPr>
            <a:normAutofit/>
          </a:bodyPr>
          <a:lstStyle/>
          <a:p>
            <a:r>
              <a:rPr lang="en-US" sz="2800" dirty="0"/>
              <a:t>Sanzhen Liu</a:t>
            </a:r>
          </a:p>
          <a:p>
            <a:endParaRPr lang="en-US" sz="2800" dirty="0"/>
          </a:p>
          <a:p>
            <a:r>
              <a:rPr lang="en-US" sz="2800" dirty="0"/>
              <a:t>5/1/2025</a:t>
            </a:r>
          </a:p>
        </p:txBody>
      </p:sp>
    </p:spTree>
    <p:extLst>
      <p:ext uri="{BB962C8B-B14F-4D97-AF65-F5344CB8AC3E}">
        <p14:creationId xmlns:p14="http://schemas.microsoft.com/office/powerpoint/2010/main" val="1195214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86305-DAF4-F238-F7D6-F7207E4E7C41}"/>
              </a:ext>
            </a:extLst>
          </p:cNvPr>
          <p:cNvSpPr>
            <a:spLocks noGrp="1"/>
          </p:cNvSpPr>
          <p:nvPr>
            <p:ph type="title"/>
          </p:nvPr>
        </p:nvSpPr>
        <p:spPr>
          <a:xfrm>
            <a:off x="457200" y="253112"/>
            <a:ext cx="8229600" cy="698995"/>
          </a:xfrm>
        </p:spPr>
        <p:txBody>
          <a:bodyPr>
            <a:normAutofit/>
          </a:bodyPr>
          <a:lstStyle/>
          <a:p>
            <a:r>
              <a:rPr lang="en-US" sz="3200" dirty="0" err="1"/>
              <a:t>Slurm</a:t>
            </a:r>
            <a:r>
              <a:rPr lang="en-US" sz="3200" dirty="0"/>
              <a:t>: job scheduler</a:t>
            </a:r>
          </a:p>
        </p:txBody>
      </p:sp>
      <p:sp>
        <p:nvSpPr>
          <p:cNvPr id="4" name="AutoShape 2" descr="On remote">
            <a:extLst>
              <a:ext uri="{FF2B5EF4-FFF2-40B4-BE49-F238E27FC236}">
                <a16:creationId xmlns:a16="http://schemas.microsoft.com/office/drawing/2014/main" id="{5B5F2A39-4965-A7AE-3F4C-3EA40694E06F}"/>
              </a:ext>
            </a:extLst>
          </p:cNvPr>
          <p:cNvSpPr>
            <a:spLocks noGrp="1" noChangeAspect="1" noChangeArrowheads="1"/>
          </p:cNvSpPr>
          <p:nvPr>
            <p:ph idx="1"/>
          </p:nvPr>
        </p:nvSpPr>
        <p:spPr bwMode="auto">
          <a:xfrm>
            <a:off x="663137" y="2027186"/>
            <a:ext cx="8108503" cy="108912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normAutofit/>
          </a:bodyPr>
          <a:lstStyle/>
          <a:p>
            <a:pPr marL="0" indent="0">
              <a:buNone/>
            </a:pPr>
            <a:r>
              <a:rPr lang="en-US" sz="2800" b="1" dirty="0" err="1">
                <a:solidFill>
                  <a:schemeClr val="accent1">
                    <a:lumMod val="75000"/>
                  </a:schemeClr>
                </a:solidFill>
                <a:latin typeface="Courier New" panose="02070309020205020404" pitchFamily="49" charset="0"/>
                <a:cs typeface="Courier New" panose="02070309020205020404" pitchFamily="49" charset="0"/>
              </a:rPr>
              <a:t>sbatch</a:t>
            </a:r>
            <a:r>
              <a:rPr lang="en-US" sz="2800" b="1" dirty="0">
                <a:solidFill>
                  <a:schemeClr val="accent1">
                    <a:lumMod val="75000"/>
                  </a:schemeClr>
                </a:solidFill>
                <a:latin typeface="Courier New" panose="02070309020205020404" pitchFamily="49" charset="0"/>
                <a:cs typeface="Courier New" panose="02070309020205020404" pitchFamily="49" charset="0"/>
              </a:rPr>
              <a:t> </a:t>
            </a:r>
            <a:r>
              <a:rPr lang="en-US" sz="2800" b="1" dirty="0" err="1">
                <a:solidFill>
                  <a:schemeClr val="accent1">
                    <a:lumMod val="75000"/>
                  </a:schemeClr>
                </a:solidFill>
                <a:latin typeface="Courier New" panose="02070309020205020404" pitchFamily="49" charset="0"/>
                <a:cs typeface="Courier New" panose="02070309020205020404" pitchFamily="49" charset="0"/>
              </a:rPr>
              <a:t>xxx.sbatch</a:t>
            </a:r>
            <a:r>
              <a:rPr lang="en-US" sz="2800" dirty="0">
                <a:latin typeface="Courier New" panose="02070309020205020404" pitchFamily="49" charset="0"/>
                <a:cs typeface="Courier New" panose="02070309020205020404" pitchFamily="49" charset="0"/>
              </a:rPr>
              <a:t> # to submit jobs</a:t>
            </a:r>
          </a:p>
          <a:p>
            <a:pPr marL="0" indent="0">
              <a:buNone/>
            </a:pPr>
            <a:r>
              <a:rPr lang="en-US" sz="2800" b="1" dirty="0" err="1">
                <a:solidFill>
                  <a:schemeClr val="accent1">
                    <a:lumMod val="75000"/>
                  </a:schemeClr>
                </a:solidFill>
                <a:latin typeface="Courier New" panose="02070309020205020404" pitchFamily="49" charset="0"/>
                <a:cs typeface="Courier New" panose="02070309020205020404" pitchFamily="49" charset="0"/>
              </a:rPr>
              <a:t>kstat</a:t>
            </a:r>
            <a:r>
              <a:rPr lang="en-US" sz="2800" b="1" dirty="0">
                <a:solidFill>
                  <a:schemeClr val="accent1">
                    <a:lumMod val="75000"/>
                  </a:schemeClr>
                </a:solidFill>
                <a:latin typeface="Courier New" panose="02070309020205020404" pitchFamily="49" charset="0"/>
                <a:cs typeface="Courier New" panose="02070309020205020404" pitchFamily="49" charset="0"/>
              </a:rPr>
              <a:t> -d 1 </a:t>
            </a:r>
            <a:r>
              <a:rPr lang="en-US" sz="2800" dirty="0">
                <a:latin typeface="Courier New" panose="02070309020205020404" pitchFamily="49" charset="0"/>
                <a:cs typeface="Courier New" panose="02070309020205020404" pitchFamily="49" charset="0"/>
              </a:rPr>
              <a:t># to monitor jobs</a:t>
            </a:r>
          </a:p>
        </p:txBody>
      </p:sp>
    </p:spTree>
    <p:extLst>
      <p:ext uri="{BB962C8B-B14F-4D97-AF65-F5344CB8AC3E}">
        <p14:creationId xmlns:p14="http://schemas.microsoft.com/office/powerpoint/2010/main" val="2395388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7390"/>
            <a:ext cx="8229600" cy="743553"/>
          </a:xfrm>
        </p:spPr>
        <p:txBody>
          <a:bodyPr>
            <a:normAutofit/>
          </a:bodyPr>
          <a:lstStyle/>
          <a:p>
            <a:r>
              <a:rPr lang="en-US" sz="3200" dirty="0"/>
              <a:t>MG1655 k-mer31 assembled result</a:t>
            </a:r>
          </a:p>
        </p:txBody>
      </p:sp>
      <p:sp>
        <p:nvSpPr>
          <p:cNvPr id="3" name="Content Placeholder 2"/>
          <p:cNvSpPr>
            <a:spLocks noGrp="1"/>
          </p:cNvSpPr>
          <p:nvPr>
            <p:ph idx="1"/>
          </p:nvPr>
        </p:nvSpPr>
        <p:spPr>
          <a:xfrm>
            <a:off x="914400" y="1431710"/>
            <a:ext cx="7593874" cy="2706657"/>
          </a:xfrm>
        </p:spPr>
        <p:txBody>
          <a:bodyPr>
            <a:noAutofit/>
          </a:bodyPr>
          <a:lstStyle/>
          <a:p>
            <a:r>
              <a:rPr lang="en-US" sz="2800" dirty="0"/>
              <a:t>MG1655kmer31.contig</a:t>
            </a:r>
          </a:p>
          <a:p>
            <a:r>
              <a:rPr lang="en-US" sz="2800" dirty="0"/>
              <a:t>MG1655kmer31.scafSeq</a:t>
            </a:r>
          </a:p>
          <a:p>
            <a:r>
              <a:rPr lang="en-US" sz="2800" dirty="0"/>
              <a:t>MG1655kmer31.scafStatistics</a:t>
            </a:r>
          </a:p>
          <a:p>
            <a:endParaRPr lang="en-US" sz="2800" dirty="0"/>
          </a:p>
          <a:p>
            <a:pPr marL="0" indent="0">
              <a:buNone/>
            </a:pPr>
            <a:r>
              <a:rPr lang="en-US" sz="2800" dirty="0">
                <a:latin typeface="Courier"/>
                <a:cs typeface="Courier"/>
              </a:rPr>
              <a:t>more MG1655kmer31.scafStatistics</a:t>
            </a:r>
          </a:p>
        </p:txBody>
      </p:sp>
    </p:spTree>
    <p:extLst>
      <p:ext uri="{BB962C8B-B14F-4D97-AF65-F5344CB8AC3E}">
        <p14:creationId xmlns:p14="http://schemas.microsoft.com/office/powerpoint/2010/main" val="1277516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52"/>
            <a:ext cx="8229600" cy="624380"/>
          </a:xfrm>
        </p:spPr>
        <p:txBody>
          <a:bodyPr>
            <a:normAutofit/>
          </a:bodyPr>
          <a:lstStyle/>
          <a:p>
            <a:r>
              <a:rPr lang="en-US" dirty="0" err="1"/>
              <a:t>SOAPdenovo</a:t>
            </a:r>
            <a:r>
              <a:rPr lang="en-US" dirty="0"/>
              <a:t> guide</a:t>
            </a:r>
          </a:p>
        </p:txBody>
      </p:sp>
      <p:sp>
        <p:nvSpPr>
          <p:cNvPr id="4" name="Content Placeholder 3"/>
          <p:cNvSpPr txBox="1">
            <a:spLocks noGrp="1"/>
          </p:cNvSpPr>
          <p:nvPr>
            <p:ph idx="1"/>
          </p:nvPr>
        </p:nvSpPr>
        <p:spPr>
          <a:xfrm>
            <a:off x="4730444" y="691032"/>
            <a:ext cx="4141413" cy="338554"/>
          </a:xfrm>
          <a:prstGeom prst="rect">
            <a:avLst/>
          </a:prstGeom>
          <a:noFill/>
        </p:spPr>
        <p:txBody>
          <a:bodyPr wrap="square" rtlCol="0">
            <a:spAutoFit/>
          </a:bodyPr>
          <a:lstStyle/>
          <a:p>
            <a:pPr marL="0" indent="0">
              <a:buNone/>
            </a:pPr>
            <a:r>
              <a:rPr lang="en-US" sz="1600" dirty="0"/>
              <a:t>http://</a:t>
            </a:r>
            <a:r>
              <a:rPr lang="en-US" sz="1600" dirty="0" err="1"/>
              <a:t>soap.genomics.org.cn</a:t>
            </a:r>
            <a:r>
              <a:rPr lang="en-US" sz="1600" dirty="0"/>
              <a:t>/</a:t>
            </a:r>
            <a:r>
              <a:rPr lang="en-US" sz="1600" dirty="0" err="1"/>
              <a:t>soapdenovo.html</a:t>
            </a:r>
            <a:endParaRPr lang="en-US" sz="1600" dirty="0"/>
          </a:p>
        </p:txBody>
      </p:sp>
      <p:sp>
        <p:nvSpPr>
          <p:cNvPr id="5" name="TextBox 4"/>
          <p:cNvSpPr txBox="1"/>
          <p:nvPr/>
        </p:nvSpPr>
        <p:spPr>
          <a:xfrm>
            <a:off x="610303" y="691032"/>
            <a:ext cx="7659446" cy="4385816"/>
          </a:xfrm>
          <a:prstGeom prst="rect">
            <a:avLst/>
          </a:prstGeom>
          <a:noFill/>
        </p:spPr>
        <p:txBody>
          <a:bodyPr wrap="square" rtlCol="0">
            <a:spAutoFit/>
          </a:bodyPr>
          <a:lstStyle/>
          <a:p>
            <a:r>
              <a:rPr lang="en-US" sz="900" dirty="0"/>
              <a:t>-s &lt;string&gt;    </a:t>
            </a:r>
            <a:r>
              <a:rPr lang="en-US" sz="900" dirty="0" err="1"/>
              <a:t>configFile</a:t>
            </a:r>
            <a:r>
              <a:rPr lang="en-US" sz="900" dirty="0"/>
              <a:t>: the </a:t>
            </a:r>
            <a:r>
              <a:rPr lang="en-US" sz="900" dirty="0" err="1"/>
              <a:t>config</a:t>
            </a:r>
            <a:r>
              <a:rPr lang="en-US" sz="900" dirty="0"/>
              <a:t> file of </a:t>
            </a:r>
            <a:r>
              <a:rPr lang="en-US" sz="900" dirty="0" err="1"/>
              <a:t>solexa</a:t>
            </a:r>
            <a:r>
              <a:rPr lang="en-US" sz="900" dirty="0"/>
              <a:t> reads</a:t>
            </a:r>
          </a:p>
          <a:p>
            <a:r>
              <a:rPr lang="en-US" sz="900" dirty="0"/>
              <a:t>-o &lt;string&gt;    </a:t>
            </a:r>
            <a:r>
              <a:rPr lang="en-US" sz="900" dirty="0" err="1"/>
              <a:t>outputGraph</a:t>
            </a:r>
            <a:r>
              <a:rPr lang="en-US" sz="900" dirty="0"/>
              <a:t>: prefix of output graph file name</a:t>
            </a:r>
          </a:p>
          <a:p>
            <a:r>
              <a:rPr lang="en-US" sz="900" dirty="0"/>
              <a:t>-K &lt;</a:t>
            </a:r>
            <a:r>
              <a:rPr lang="en-US" sz="900" dirty="0" err="1"/>
              <a:t>int</a:t>
            </a:r>
            <a:r>
              <a:rPr lang="en-US" sz="900" dirty="0"/>
              <a:t>&gt;       </a:t>
            </a:r>
            <a:r>
              <a:rPr lang="en-US" sz="900" dirty="0" err="1"/>
              <a:t>kmer</a:t>
            </a:r>
            <a:r>
              <a:rPr lang="en-US" sz="900" dirty="0"/>
              <a:t>(min 13, max 63/127): </a:t>
            </a:r>
            <a:r>
              <a:rPr lang="en-US" sz="900" dirty="0" err="1"/>
              <a:t>kmer</a:t>
            </a:r>
            <a:r>
              <a:rPr lang="en-US" sz="900" dirty="0"/>
              <a:t> size, [23]</a:t>
            </a:r>
          </a:p>
          <a:p>
            <a:r>
              <a:rPr lang="en-US" sz="900" dirty="0"/>
              <a:t>-p &lt;</a:t>
            </a:r>
            <a:r>
              <a:rPr lang="en-US" sz="900" dirty="0" err="1"/>
              <a:t>int</a:t>
            </a:r>
            <a:r>
              <a:rPr lang="en-US" sz="900" dirty="0"/>
              <a:t>&gt;       </a:t>
            </a:r>
            <a:r>
              <a:rPr lang="en-US" sz="900" dirty="0" err="1"/>
              <a:t>n_cpu</a:t>
            </a:r>
            <a:r>
              <a:rPr lang="en-US" sz="900" dirty="0"/>
              <a:t>: number of </a:t>
            </a:r>
            <a:r>
              <a:rPr lang="en-US" sz="900" dirty="0" err="1"/>
              <a:t>cpu</a:t>
            </a:r>
            <a:r>
              <a:rPr lang="en-US" sz="900" dirty="0"/>
              <a:t> for use, [8]</a:t>
            </a:r>
          </a:p>
          <a:p>
            <a:r>
              <a:rPr lang="en-US" sz="900" dirty="0"/>
              <a:t>-a &lt;</a:t>
            </a:r>
            <a:r>
              <a:rPr lang="en-US" sz="900" dirty="0" err="1"/>
              <a:t>int</a:t>
            </a:r>
            <a:r>
              <a:rPr lang="en-US" sz="900" dirty="0"/>
              <a:t>&gt;       </a:t>
            </a:r>
            <a:r>
              <a:rPr lang="en-US" sz="900" dirty="0" err="1"/>
              <a:t>initMemoryAssumption</a:t>
            </a:r>
            <a:r>
              <a:rPr lang="en-US" sz="900" dirty="0"/>
              <a:t>: memory assumption initialized to avoid further reallocation, unit G, [0]</a:t>
            </a:r>
          </a:p>
          <a:p>
            <a:r>
              <a:rPr lang="en-US" sz="900" dirty="0"/>
              <a:t>-d &lt;</a:t>
            </a:r>
            <a:r>
              <a:rPr lang="en-US" sz="900" dirty="0" err="1"/>
              <a:t>int</a:t>
            </a:r>
            <a:r>
              <a:rPr lang="en-US" sz="900" dirty="0"/>
              <a:t>&gt;       </a:t>
            </a:r>
            <a:r>
              <a:rPr lang="en-US" sz="900" dirty="0" err="1"/>
              <a:t>KmerFreqCutoff</a:t>
            </a:r>
            <a:r>
              <a:rPr lang="en-US" sz="900" dirty="0"/>
              <a:t>: </a:t>
            </a:r>
            <a:r>
              <a:rPr lang="en-US" sz="900" dirty="0" err="1"/>
              <a:t>kmers</a:t>
            </a:r>
            <a:r>
              <a:rPr lang="en-US" sz="900" dirty="0"/>
              <a:t> with frequency no larger than </a:t>
            </a:r>
            <a:r>
              <a:rPr lang="en-US" sz="900" dirty="0" err="1"/>
              <a:t>KmerFreqCutoff</a:t>
            </a:r>
            <a:r>
              <a:rPr lang="en-US" sz="900" dirty="0"/>
              <a:t> will be deleted, [0]</a:t>
            </a:r>
          </a:p>
          <a:p>
            <a:r>
              <a:rPr lang="en-US" sz="900" dirty="0"/>
              <a:t>-R (optional)  resolve repeats by reads, [NO]</a:t>
            </a:r>
          </a:p>
          <a:p>
            <a:r>
              <a:rPr lang="en-US" sz="900" dirty="0"/>
              <a:t>-D &lt;</a:t>
            </a:r>
            <a:r>
              <a:rPr lang="en-US" sz="900" dirty="0" err="1"/>
              <a:t>int</a:t>
            </a:r>
            <a:r>
              <a:rPr lang="en-US" sz="900" dirty="0"/>
              <a:t>&gt;       </a:t>
            </a:r>
            <a:r>
              <a:rPr lang="en-US" sz="900" dirty="0" err="1"/>
              <a:t>EdgeCovCutoff</a:t>
            </a:r>
            <a:r>
              <a:rPr lang="en-US" sz="900" dirty="0"/>
              <a:t>: edges with coverage no larger than </a:t>
            </a:r>
            <a:r>
              <a:rPr lang="en-US" sz="900" dirty="0" err="1"/>
              <a:t>EdgeCovCutoff</a:t>
            </a:r>
            <a:r>
              <a:rPr lang="en-US" sz="900" dirty="0"/>
              <a:t> will be deleted, [1]</a:t>
            </a:r>
          </a:p>
          <a:p>
            <a:r>
              <a:rPr lang="en-US" sz="900" dirty="0"/>
              <a:t>-M &lt;</a:t>
            </a:r>
            <a:r>
              <a:rPr lang="en-US" sz="900" dirty="0" err="1"/>
              <a:t>int</a:t>
            </a:r>
            <a:r>
              <a:rPr lang="en-US" sz="900" dirty="0"/>
              <a:t>&gt;       </a:t>
            </a:r>
            <a:r>
              <a:rPr lang="en-US" sz="900" dirty="0" err="1"/>
              <a:t>mergeLevel</a:t>
            </a:r>
            <a:r>
              <a:rPr lang="en-US" sz="900" dirty="0"/>
              <a:t>(min 0, max 3): the strength of merging similar sequences during </a:t>
            </a:r>
            <a:r>
              <a:rPr lang="en-US" sz="900" dirty="0" err="1"/>
              <a:t>contiging</a:t>
            </a:r>
            <a:r>
              <a:rPr lang="en-US" sz="900" dirty="0"/>
              <a:t>, [1]</a:t>
            </a:r>
          </a:p>
          <a:p>
            <a:r>
              <a:rPr lang="en-US" sz="900" dirty="0"/>
              <a:t>-m &lt;</a:t>
            </a:r>
            <a:r>
              <a:rPr lang="en-US" sz="900" dirty="0" err="1"/>
              <a:t>int</a:t>
            </a:r>
            <a:r>
              <a:rPr lang="en-US" sz="900" dirty="0"/>
              <a:t>&gt;       max k when using multi </a:t>
            </a:r>
            <a:r>
              <a:rPr lang="en-US" sz="900" dirty="0" err="1"/>
              <a:t>kmer</a:t>
            </a:r>
            <a:endParaRPr lang="en-US" sz="900" dirty="0"/>
          </a:p>
          <a:p>
            <a:r>
              <a:rPr lang="en-US" sz="900" dirty="0"/>
              <a:t>-e &lt;</a:t>
            </a:r>
            <a:r>
              <a:rPr lang="en-US" sz="900" dirty="0" err="1"/>
              <a:t>int</a:t>
            </a:r>
            <a:r>
              <a:rPr lang="en-US" sz="900" dirty="0"/>
              <a:t>&gt;       weight to filter arc when linearize two edges(default 0)</a:t>
            </a:r>
          </a:p>
          <a:p>
            <a:r>
              <a:rPr lang="en-US" sz="900" dirty="0"/>
              <a:t>-r (optional)  keep available read(*.read)</a:t>
            </a:r>
          </a:p>
          <a:p>
            <a:r>
              <a:rPr lang="en-US" sz="900" dirty="0"/>
              <a:t>-E (optional)  merge clean bubble before iterate</a:t>
            </a:r>
          </a:p>
          <a:p>
            <a:r>
              <a:rPr lang="en-US" sz="900" dirty="0"/>
              <a:t>-f (optional)  output gap related reads in map step for using </a:t>
            </a:r>
            <a:r>
              <a:rPr lang="en-US" sz="900" dirty="0" err="1"/>
              <a:t>SRkgf</a:t>
            </a:r>
            <a:r>
              <a:rPr lang="en-US" sz="900" dirty="0"/>
              <a:t> to fill gap, [NO]</a:t>
            </a:r>
          </a:p>
          <a:p>
            <a:r>
              <a:rPr lang="en-US" sz="900" dirty="0"/>
              <a:t>-k &lt;</a:t>
            </a:r>
            <a:r>
              <a:rPr lang="en-US" sz="900" dirty="0" err="1"/>
              <a:t>int</a:t>
            </a:r>
            <a:r>
              <a:rPr lang="en-US" sz="900" dirty="0"/>
              <a:t>&gt;       kmer_R2C(min 13, max 63): </a:t>
            </a:r>
            <a:r>
              <a:rPr lang="en-US" sz="900" dirty="0" err="1"/>
              <a:t>kmer</a:t>
            </a:r>
            <a:r>
              <a:rPr lang="en-US" sz="900" dirty="0"/>
              <a:t> size used for mapping read to </a:t>
            </a:r>
            <a:r>
              <a:rPr lang="en-US" sz="900" dirty="0" err="1"/>
              <a:t>contig</a:t>
            </a:r>
            <a:r>
              <a:rPr lang="en-US" sz="900" dirty="0"/>
              <a:t>, [K]</a:t>
            </a:r>
          </a:p>
          <a:p>
            <a:r>
              <a:rPr lang="en-US" sz="900" dirty="0"/>
              <a:t>-F (optional)  fill gaps in scaffold, [NO]</a:t>
            </a:r>
          </a:p>
          <a:p>
            <a:r>
              <a:rPr lang="en-US" sz="900" dirty="0"/>
              <a:t>-u (optional)  un-mask </a:t>
            </a:r>
            <a:r>
              <a:rPr lang="en-US" sz="900" dirty="0" err="1"/>
              <a:t>contigs</a:t>
            </a:r>
            <a:r>
              <a:rPr lang="en-US" sz="900" dirty="0"/>
              <a:t> with high/low coverage before scaffolding, [mask]</a:t>
            </a:r>
          </a:p>
          <a:p>
            <a:r>
              <a:rPr lang="en-US" sz="900" dirty="0"/>
              <a:t>-w (optional)  keep </a:t>
            </a:r>
            <a:r>
              <a:rPr lang="en-US" sz="900" dirty="0" err="1"/>
              <a:t>contigs</a:t>
            </a:r>
            <a:r>
              <a:rPr lang="en-US" sz="900" dirty="0"/>
              <a:t> weakly connected to other </a:t>
            </a:r>
            <a:r>
              <a:rPr lang="en-US" sz="900" dirty="0" err="1"/>
              <a:t>contigs</a:t>
            </a:r>
            <a:r>
              <a:rPr lang="en-US" sz="900" dirty="0"/>
              <a:t> in scaffold, [NO]</a:t>
            </a:r>
          </a:p>
          <a:p>
            <a:r>
              <a:rPr lang="en-US" sz="900" dirty="0"/>
              <a:t>-G &lt;</a:t>
            </a:r>
            <a:r>
              <a:rPr lang="en-US" sz="900" dirty="0" err="1"/>
              <a:t>int</a:t>
            </a:r>
            <a:r>
              <a:rPr lang="en-US" sz="900" dirty="0"/>
              <a:t>&gt;       </a:t>
            </a:r>
            <a:r>
              <a:rPr lang="en-US" sz="900" dirty="0" err="1"/>
              <a:t>gapLenDiff</a:t>
            </a:r>
            <a:r>
              <a:rPr lang="en-US" sz="900" dirty="0"/>
              <a:t>: allowed length difference between estimated and filled gap, [50]</a:t>
            </a:r>
          </a:p>
          <a:p>
            <a:r>
              <a:rPr lang="en-US" sz="900" dirty="0"/>
              <a:t>-L &lt;</a:t>
            </a:r>
            <a:r>
              <a:rPr lang="en-US" sz="900" dirty="0" err="1"/>
              <a:t>int</a:t>
            </a:r>
            <a:r>
              <a:rPr lang="en-US" sz="900" dirty="0"/>
              <a:t>&gt;       </a:t>
            </a:r>
            <a:r>
              <a:rPr lang="en-US" sz="900" dirty="0" err="1"/>
              <a:t>minContigLen</a:t>
            </a:r>
            <a:r>
              <a:rPr lang="en-US" sz="900" dirty="0"/>
              <a:t>: shortest </a:t>
            </a:r>
            <a:r>
              <a:rPr lang="en-US" sz="900" dirty="0" err="1"/>
              <a:t>contig</a:t>
            </a:r>
            <a:r>
              <a:rPr lang="en-US" sz="900" dirty="0"/>
              <a:t> for scaffolding, [K+2]</a:t>
            </a:r>
          </a:p>
          <a:p>
            <a:r>
              <a:rPr lang="en-US" sz="900" dirty="0"/>
              <a:t>-c &lt;float&gt;     </a:t>
            </a:r>
            <a:r>
              <a:rPr lang="en-US" sz="900" dirty="0" err="1"/>
              <a:t>minContigCvg</a:t>
            </a:r>
            <a:r>
              <a:rPr lang="en-US" sz="900" dirty="0"/>
              <a:t>: minimum </a:t>
            </a:r>
            <a:r>
              <a:rPr lang="en-US" sz="900" dirty="0" err="1"/>
              <a:t>contig</a:t>
            </a:r>
            <a:r>
              <a:rPr lang="en-US" sz="900" dirty="0"/>
              <a:t> coverage (c*</a:t>
            </a:r>
            <a:r>
              <a:rPr lang="en-US" sz="900" dirty="0" err="1"/>
              <a:t>avgCvg</a:t>
            </a:r>
            <a:r>
              <a:rPr lang="en-US" sz="900" dirty="0"/>
              <a:t>), </a:t>
            </a:r>
            <a:r>
              <a:rPr lang="en-US" sz="900" dirty="0" err="1"/>
              <a:t>contigs</a:t>
            </a:r>
            <a:r>
              <a:rPr lang="en-US" sz="900" dirty="0"/>
              <a:t> shorter than 100bp with coverage smaller </a:t>
            </a:r>
          </a:p>
          <a:p>
            <a:r>
              <a:rPr lang="en-US" sz="900" dirty="0"/>
              <a:t>than c*</a:t>
            </a:r>
            <a:r>
              <a:rPr lang="en-US" sz="900" dirty="0" err="1"/>
              <a:t>avgCvg</a:t>
            </a:r>
            <a:r>
              <a:rPr lang="en-US" sz="900" dirty="0"/>
              <a:t> will be masked before scaffolding unless -u is set, [0.1]</a:t>
            </a:r>
          </a:p>
          <a:p>
            <a:r>
              <a:rPr lang="en-US" sz="900" dirty="0"/>
              <a:t>-C &lt;float&gt;     </a:t>
            </a:r>
            <a:r>
              <a:rPr lang="en-US" sz="900" dirty="0" err="1"/>
              <a:t>maxContigCvg</a:t>
            </a:r>
            <a:r>
              <a:rPr lang="en-US" sz="900" dirty="0"/>
              <a:t>: maximum </a:t>
            </a:r>
            <a:r>
              <a:rPr lang="en-US" sz="900" dirty="0" err="1"/>
              <a:t>contig</a:t>
            </a:r>
            <a:r>
              <a:rPr lang="en-US" sz="900" dirty="0"/>
              <a:t> coverage (C*</a:t>
            </a:r>
            <a:r>
              <a:rPr lang="en-US" sz="900" dirty="0" err="1"/>
              <a:t>avgCvg</a:t>
            </a:r>
            <a:r>
              <a:rPr lang="en-US" sz="900" dirty="0"/>
              <a:t>), </a:t>
            </a:r>
            <a:r>
              <a:rPr lang="en-US" sz="900" dirty="0" err="1"/>
              <a:t>contigs</a:t>
            </a:r>
            <a:r>
              <a:rPr lang="en-US" sz="900" dirty="0"/>
              <a:t> with coverage larger than C*</a:t>
            </a:r>
            <a:r>
              <a:rPr lang="en-US" sz="900" dirty="0" err="1"/>
              <a:t>avgCvg</a:t>
            </a:r>
            <a:r>
              <a:rPr lang="en-US" sz="900" dirty="0"/>
              <a:t> or </a:t>
            </a:r>
          </a:p>
          <a:p>
            <a:r>
              <a:rPr lang="en-US" sz="900" dirty="0" err="1"/>
              <a:t>contigs</a:t>
            </a:r>
            <a:r>
              <a:rPr lang="en-US" sz="900" dirty="0"/>
              <a:t> shorter than 100bp with coverage larger than 0.8*C*</a:t>
            </a:r>
            <a:r>
              <a:rPr lang="en-US" sz="900" dirty="0" err="1"/>
              <a:t>avgCvg</a:t>
            </a:r>
            <a:r>
              <a:rPr lang="en-US" sz="900" dirty="0"/>
              <a:t> will be masked before scaffolding unless -u is </a:t>
            </a:r>
          </a:p>
          <a:p>
            <a:r>
              <a:rPr lang="en-US" sz="900" dirty="0"/>
              <a:t>set, [2]</a:t>
            </a:r>
          </a:p>
          <a:p>
            <a:r>
              <a:rPr lang="en-US" sz="900" dirty="0"/>
              <a:t>-b &lt;float&gt;     </a:t>
            </a:r>
            <a:r>
              <a:rPr lang="en-US" sz="900" dirty="0" err="1"/>
              <a:t>insertSizeUpperBound</a:t>
            </a:r>
            <a:r>
              <a:rPr lang="en-US" sz="900" dirty="0"/>
              <a:t>: (b*</a:t>
            </a:r>
            <a:r>
              <a:rPr lang="en-US" sz="900" dirty="0" err="1"/>
              <a:t>avg_ins</a:t>
            </a:r>
            <a:r>
              <a:rPr lang="en-US" sz="900" dirty="0"/>
              <a:t>) will be used as upper bound of insert size for large insert size</a:t>
            </a:r>
          </a:p>
          <a:p>
            <a:r>
              <a:rPr lang="en-US" sz="900" dirty="0"/>
              <a:t>( &gt; 1000) when handling pair-end connections between </a:t>
            </a:r>
            <a:r>
              <a:rPr lang="en-US" sz="900" dirty="0" err="1"/>
              <a:t>contigs</a:t>
            </a:r>
            <a:r>
              <a:rPr lang="en-US" sz="900" dirty="0"/>
              <a:t> if b is set to larger than 1, [1.5]</a:t>
            </a:r>
          </a:p>
          <a:p>
            <a:r>
              <a:rPr lang="en-US" sz="900" dirty="0"/>
              <a:t>-B &lt;float&gt;     </a:t>
            </a:r>
            <a:r>
              <a:rPr lang="en-US" sz="900" dirty="0" err="1"/>
              <a:t>bubbleCoverage</a:t>
            </a:r>
            <a:r>
              <a:rPr lang="en-US" sz="900" dirty="0"/>
              <a:t>: remove </a:t>
            </a:r>
            <a:r>
              <a:rPr lang="en-US" sz="900" dirty="0" err="1"/>
              <a:t>contig</a:t>
            </a:r>
            <a:r>
              <a:rPr lang="en-US" sz="900" dirty="0"/>
              <a:t> with lower </a:t>
            </a:r>
            <a:r>
              <a:rPr lang="en-US" sz="900" dirty="0" err="1"/>
              <a:t>cvoerage</a:t>
            </a:r>
            <a:r>
              <a:rPr lang="en-US" sz="900" dirty="0"/>
              <a:t> in bubble structure if both </a:t>
            </a:r>
            <a:r>
              <a:rPr lang="en-US" sz="900" dirty="0" err="1"/>
              <a:t>contigs</a:t>
            </a:r>
            <a:r>
              <a:rPr lang="en-US" sz="900" dirty="0"/>
              <a:t>' coverage are </a:t>
            </a:r>
          </a:p>
          <a:p>
            <a:r>
              <a:rPr lang="en-US" sz="900" dirty="0"/>
              <a:t>smaller than </a:t>
            </a:r>
            <a:r>
              <a:rPr lang="en-US" sz="900" dirty="0" err="1"/>
              <a:t>bubbleCoverage</a:t>
            </a:r>
            <a:r>
              <a:rPr lang="en-US" sz="900" dirty="0"/>
              <a:t>*</a:t>
            </a:r>
            <a:r>
              <a:rPr lang="en-US" sz="900" dirty="0" err="1"/>
              <a:t>avgCvg</a:t>
            </a:r>
            <a:r>
              <a:rPr lang="en-US" sz="900" dirty="0"/>
              <a:t>, [0.6]</a:t>
            </a:r>
          </a:p>
          <a:p>
            <a:r>
              <a:rPr lang="en-US" sz="900" dirty="0"/>
              <a:t>-N &lt;</a:t>
            </a:r>
            <a:r>
              <a:rPr lang="en-US" sz="900" dirty="0" err="1"/>
              <a:t>int</a:t>
            </a:r>
            <a:r>
              <a:rPr lang="en-US" sz="900" dirty="0"/>
              <a:t>&gt;       </a:t>
            </a:r>
            <a:r>
              <a:rPr lang="en-US" sz="900" dirty="0" err="1"/>
              <a:t>genomeSize</a:t>
            </a:r>
            <a:r>
              <a:rPr lang="en-US" sz="900" dirty="0"/>
              <a:t>: genome size for statistics, [0]</a:t>
            </a:r>
          </a:p>
          <a:p>
            <a:r>
              <a:rPr lang="en-US" sz="900" dirty="0"/>
              <a:t>-V (optional)  output visualization information of assembly, [NO]</a:t>
            </a:r>
          </a:p>
        </p:txBody>
      </p:sp>
    </p:spTree>
    <p:extLst>
      <p:ext uri="{BB962C8B-B14F-4D97-AF65-F5344CB8AC3E}">
        <p14:creationId xmlns:p14="http://schemas.microsoft.com/office/powerpoint/2010/main" val="3124282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7456"/>
            <a:ext cx="8229600" cy="772887"/>
          </a:xfrm>
        </p:spPr>
        <p:txBody>
          <a:bodyPr>
            <a:normAutofit/>
          </a:bodyPr>
          <a:lstStyle/>
          <a:p>
            <a:r>
              <a:rPr lang="en-US" sz="3200" dirty="0"/>
              <a:t>Your turn</a:t>
            </a:r>
          </a:p>
        </p:txBody>
      </p:sp>
      <p:sp>
        <p:nvSpPr>
          <p:cNvPr id="3" name="Content Placeholder 2"/>
          <p:cNvSpPr>
            <a:spLocks noGrp="1"/>
          </p:cNvSpPr>
          <p:nvPr>
            <p:ph idx="1"/>
          </p:nvPr>
        </p:nvSpPr>
        <p:spPr>
          <a:xfrm>
            <a:off x="457200" y="1467562"/>
            <a:ext cx="7921971" cy="1658243"/>
          </a:xfrm>
        </p:spPr>
        <p:txBody>
          <a:bodyPr>
            <a:normAutofit/>
          </a:bodyPr>
          <a:lstStyle/>
          <a:p>
            <a:r>
              <a:rPr lang="en-US" sz="2800" dirty="0"/>
              <a:t>We used </a:t>
            </a:r>
            <a:r>
              <a:rPr lang="en-US" sz="2800" dirty="0" err="1"/>
              <a:t>kmer</a:t>
            </a:r>
            <a:r>
              <a:rPr lang="en-US" sz="2800" dirty="0"/>
              <a:t>=31 for the assemblies</a:t>
            </a:r>
          </a:p>
          <a:p>
            <a:pPr marL="0" indent="0">
              <a:buNone/>
            </a:pPr>
            <a:endParaRPr lang="en-US" sz="2800" dirty="0"/>
          </a:p>
          <a:p>
            <a:r>
              <a:rPr lang="en-US" sz="2800" dirty="0"/>
              <a:t>Now please try using </a:t>
            </a:r>
            <a:r>
              <a:rPr lang="en-US" sz="2800" dirty="0" err="1"/>
              <a:t>kmer</a:t>
            </a:r>
            <a:r>
              <a:rPr lang="en-US" sz="2800" dirty="0"/>
              <a:t>=59 for the assemblies</a:t>
            </a:r>
          </a:p>
        </p:txBody>
      </p:sp>
      <p:sp>
        <p:nvSpPr>
          <p:cNvPr id="5" name="Content Placeholder 2">
            <a:extLst>
              <a:ext uri="{FF2B5EF4-FFF2-40B4-BE49-F238E27FC236}">
                <a16:creationId xmlns:a16="http://schemas.microsoft.com/office/drawing/2014/main" id="{190DB3FC-9C34-1F97-9E00-EE43F74BC5DA}"/>
              </a:ext>
            </a:extLst>
          </p:cNvPr>
          <p:cNvSpPr txBox="1">
            <a:spLocks/>
          </p:cNvSpPr>
          <p:nvPr/>
        </p:nvSpPr>
        <p:spPr>
          <a:xfrm>
            <a:off x="457200" y="3231396"/>
            <a:ext cx="8229600" cy="1348353"/>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9600" dirty="0">
                <a:latin typeface="+mj-lt"/>
              </a:rPr>
              <a:t>soapdn02</a:t>
            </a:r>
            <a:endParaRPr lang="en-US" sz="9600" dirty="0"/>
          </a:p>
        </p:txBody>
      </p:sp>
    </p:spTree>
    <p:extLst>
      <p:ext uri="{BB962C8B-B14F-4D97-AF65-F5344CB8AC3E}">
        <p14:creationId xmlns:p14="http://schemas.microsoft.com/office/powerpoint/2010/main" val="30183007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1257"/>
            <a:ext cx="8229600" cy="843418"/>
          </a:xfrm>
        </p:spPr>
        <p:txBody>
          <a:bodyPr>
            <a:normAutofit/>
          </a:bodyPr>
          <a:lstStyle/>
          <a:p>
            <a:r>
              <a:rPr lang="en-US" sz="3200" dirty="0"/>
              <a:t>Today's Lab</a:t>
            </a:r>
          </a:p>
        </p:txBody>
      </p:sp>
      <p:sp>
        <p:nvSpPr>
          <p:cNvPr id="3" name="Content Placeholder 2"/>
          <p:cNvSpPr>
            <a:spLocks noGrp="1"/>
          </p:cNvSpPr>
          <p:nvPr>
            <p:ph idx="1"/>
          </p:nvPr>
        </p:nvSpPr>
        <p:spPr>
          <a:xfrm>
            <a:off x="680360" y="1480456"/>
            <a:ext cx="7783280" cy="1839687"/>
          </a:xfrm>
        </p:spPr>
        <p:txBody>
          <a:bodyPr>
            <a:noAutofit/>
          </a:bodyPr>
          <a:lstStyle/>
          <a:p>
            <a:r>
              <a:rPr lang="en-US" sz="2800" dirty="0">
                <a:solidFill>
                  <a:schemeClr val="bg1">
                    <a:lumMod val="85000"/>
                  </a:schemeClr>
                </a:solidFill>
              </a:rPr>
              <a:t>Genome assemblies using SOAPdenovo2</a:t>
            </a:r>
          </a:p>
          <a:p>
            <a:pPr>
              <a:lnSpc>
                <a:spcPct val="120000"/>
              </a:lnSpc>
            </a:pPr>
            <a:r>
              <a:rPr lang="en-US" sz="2800" dirty="0"/>
              <a:t>Long-read genome assemblies with </a:t>
            </a:r>
            <a:r>
              <a:rPr lang="en-US" sz="2800" dirty="0" err="1"/>
              <a:t>Canu</a:t>
            </a:r>
            <a:endParaRPr lang="en-US" sz="2800" dirty="0"/>
          </a:p>
          <a:p>
            <a:pPr>
              <a:lnSpc>
                <a:spcPct val="120000"/>
              </a:lnSpc>
            </a:pPr>
            <a:r>
              <a:rPr lang="en-US" sz="2800" dirty="0"/>
              <a:t>Polishing with Illumina data</a:t>
            </a:r>
          </a:p>
          <a:p>
            <a:pPr marL="0" indent="0">
              <a:buNone/>
            </a:pPr>
            <a:endParaRPr lang="en-US" sz="2800" dirty="0"/>
          </a:p>
        </p:txBody>
      </p:sp>
    </p:spTree>
    <p:extLst>
      <p:ext uri="{BB962C8B-B14F-4D97-AF65-F5344CB8AC3E}">
        <p14:creationId xmlns:p14="http://schemas.microsoft.com/office/powerpoint/2010/main" val="38790906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a:t>
            </a:r>
          </a:p>
        </p:txBody>
      </p:sp>
      <p:sp>
        <p:nvSpPr>
          <p:cNvPr id="3" name="Content Placeholder 2"/>
          <p:cNvSpPr>
            <a:spLocks noGrp="1"/>
          </p:cNvSpPr>
          <p:nvPr>
            <p:ph idx="1"/>
          </p:nvPr>
        </p:nvSpPr>
        <p:spPr>
          <a:xfrm>
            <a:off x="1077686" y="1306286"/>
            <a:ext cx="7591845" cy="3341914"/>
          </a:xfrm>
        </p:spPr>
        <p:txBody>
          <a:bodyPr>
            <a:normAutofit/>
          </a:bodyPr>
          <a:lstStyle/>
          <a:p>
            <a:r>
              <a:rPr lang="en-US" sz="2800" dirty="0" err="1"/>
              <a:t>PacBio</a:t>
            </a:r>
            <a:r>
              <a:rPr lang="en-US" sz="2800" dirty="0"/>
              <a:t> data</a:t>
            </a:r>
          </a:p>
          <a:p>
            <a:pPr marL="0" indent="0">
              <a:buNone/>
            </a:pPr>
            <a:r>
              <a:rPr lang="en-US" sz="2800" dirty="0"/>
              <a:t>pacbio_cmnHF4_1.fastq.gz</a:t>
            </a:r>
          </a:p>
          <a:p>
            <a:pPr marL="0" indent="0">
              <a:buNone/>
            </a:pPr>
            <a:endParaRPr lang="en-US" sz="2800" dirty="0"/>
          </a:p>
          <a:p>
            <a:r>
              <a:rPr lang="en-US" sz="2800" dirty="0" err="1"/>
              <a:t>Illumina</a:t>
            </a:r>
            <a:r>
              <a:rPr lang="en-US" sz="2800" dirty="0"/>
              <a:t> data</a:t>
            </a:r>
          </a:p>
          <a:p>
            <a:pPr marL="457200" indent="-457200">
              <a:buFont typeface="+mj-lt"/>
              <a:buAutoNum type="arabicPeriod"/>
            </a:pPr>
            <a:r>
              <a:rPr lang="en-US" sz="2800" dirty="0"/>
              <a:t>HF4.R1.pair.fq.gz</a:t>
            </a:r>
          </a:p>
          <a:p>
            <a:pPr marL="457200" indent="-457200">
              <a:buFont typeface="+mj-lt"/>
              <a:buAutoNum type="arabicPeriod"/>
            </a:pPr>
            <a:r>
              <a:rPr lang="en-US" sz="2800" dirty="0"/>
              <a:t>HF4.R2.pair.fq.gz</a:t>
            </a:r>
          </a:p>
        </p:txBody>
      </p:sp>
    </p:spTree>
    <p:extLst>
      <p:ext uri="{BB962C8B-B14F-4D97-AF65-F5344CB8AC3E}">
        <p14:creationId xmlns:p14="http://schemas.microsoft.com/office/powerpoint/2010/main" val="1606597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7317"/>
            <a:ext cx="8229600" cy="1023340"/>
          </a:xfrm>
        </p:spPr>
        <p:txBody>
          <a:bodyPr/>
          <a:lstStyle/>
          <a:p>
            <a:r>
              <a:rPr lang="en-US" dirty="0"/>
              <a:t>working directory</a:t>
            </a:r>
            <a:br>
              <a:rPr lang="en-US" dirty="0"/>
            </a:br>
            <a:r>
              <a:rPr lang="en-US" dirty="0"/>
              <a:t>- </a:t>
            </a:r>
            <a:r>
              <a:rPr lang="en-US" dirty="0" err="1"/>
              <a:t>canu</a:t>
            </a:r>
            <a:r>
              <a:rPr lang="en-US" dirty="0"/>
              <a:t> assembly</a:t>
            </a:r>
          </a:p>
        </p:txBody>
      </p:sp>
      <p:sp>
        <p:nvSpPr>
          <p:cNvPr id="3" name="Content Placeholder 2"/>
          <p:cNvSpPr>
            <a:spLocks noGrp="1"/>
          </p:cNvSpPr>
          <p:nvPr>
            <p:ph idx="1"/>
          </p:nvPr>
        </p:nvSpPr>
        <p:spPr>
          <a:xfrm>
            <a:off x="457200" y="1560425"/>
            <a:ext cx="8229600" cy="1615826"/>
          </a:xfrm>
        </p:spPr>
        <p:txBody>
          <a:bodyPr>
            <a:normAutofit/>
          </a:bodyPr>
          <a:lstStyle/>
          <a:p>
            <a:pPr marL="0" indent="0" algn="ctr">
              <a:buNone/>
            </a:pPr>
            <a:r>
              <a:rPr lang="en-US" sz="9600" dirty="0" err="1"/>
              <a:t>canu</a:t>
            </a:r>
            <a:endParaRPr lang="en-US" sz="9600" dirty="0"/>
          </a:p>
        </p:txBody>
      </p:sp>
    </p:spTree>
    <p:extLst>
      <p:ext uri="{BB962C8B-B14F-4D97-AF65-F5344CB8AC3E}">
        <p14:creationId xmlns:p14="http://schemas.microsoft.com/office/powerpoint/2010/main" val="2009062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8857"/>
            <a:ext cx="8229600" cy="676862"/>
          </a:xfrm>
        </p:spPr>
        <p:txBody>
          <a:bodyPr>
            <a:normAutofit/>
          </a:bodyPr>
          <a:lstStyle/>
          <a:p>
            <a:r>
              <a:rPr lang="en-US" sz="3200" dirty="0" err="1"/>
              <a:t>Canu</a:t>
            </a:r>
            <a:r>
              <a:rPr lang="en-US" sz="3200" dirty="0"/>
              <a:t> assembly</a:t>
            </a:r>
          </a:p>
        </p:txBody>
      </p:sp>
      <p:sp>
        <p:nvSpPr>
          <p:cNvPr id="3" name="Content Placeholder 2"/>
          <p:cNvSpPr>
            <a:spLocks noGrp="1"/>
          </p:cNvSpPr>
          <p:nvPr>
            <p:ph idx="1"/>
          </p:nvPr>
        </p:nvSpPr>
        <p:spPr>
          <a:xfrm>
            <a:off x="300120" y="899378"/>
            <a:ext cx="8543761" cy="3762647"/>
          </a:xfrm>
          <a:solidFill>
            <a:schemeClr val="accent3">
              <a:lumMod val="20000"/>
              <a:lumOff val="80000"/>
            </a:schemeClr>
          </a:solidFill>
        </p:spPr>
        <p:txBody>
          <a:bodyPr>
            <a:noAutofit/>
          </a:bodyPr>
          <a:lstStyle/>
          <a:p>
            <a:pPr marL="0" indent="0">
              <a:buNone/>
            </a:pPr>
            <a:r>
              <a:rPr lang="en-US" sz="2000" dirty="0">
                <a:latin typeface="Courier"/>
                <a:cs typeface="Courier"/>
              </a:rPr>
              <a:t>#!/bin/bash -l</a:t>
            </a:r>
          </a:p>
          <a:p>
            <a:pPr marL="0" indent="0">
              <a:buNone/>
            </a:pPr>
            <a:r>
              <a:rPr lang="en-US" sz="2000" dirty="0" err="1">
                <a:latin typeface="Courier"/>
                <a:cs typeface="Courier"/>
              </a:rPr>
              <a:t>indata</a:t>
            </a:r>
            <a:r>
              <a:rPr lang="en-US" sz="2000" dirty="0">
                <a:latin typeface="Courier"/>
                <a:cs typeface="Courier"/>
              </a:rPr>
              <a:t>=../data/HF4/</a:t>
            </a:r>
            <a:r>
              <a:rPr lang="en-US" sz="2000" dirty="0" err="1">
                <a:latin typeface="Courier"/>
                <a:cs typeface="Courier"/>
              </a:rPr>
              <a:t>pacbio</a:t>
            </a:r>
            <a:r>
              <a:rPr lang="en-US" sz="2000" dirty="0">
                <a:latin typeface="Courier"/>
                <a:cs typeface="Courier"/>
              </a:rPr>
              <a:t>/pacbio_cmnHF4_1.fastq.gz</a:t>
            </a:r>
          </a:p>
          <a:p>
            <a:pPr marL="0" indent="0">
              <a:buNone/>
            </a:pPr>
            <a:r>
              <a:rPr lang="en-US" sz="2000" dirty="0">
                <a:latin typeface="Courier"/>
                <a:cs typeface="Courier"/>
              </a:rPr>
              <a:t>out=cmnHF4</a:t>
            </a:r>
          </a:p>
          <a:p>
            <a:pPr marL="0" indent="0">
              <a:buNone/>
            </a:pPr>
            <a:r>
              <a:rPr lang="en-US" sz="2000" dirty="0">
                <a:latin typeface="Courier"/>
                <a:cs typeface="Courier"/>
              </a:rPr>
              <a:t># load </a:t>
            </a:r>
            <a:r>
              <a:rPr lang="en-US" sz="2000" dirty="0" err="1">
                <a:latin typeface="Courier"/>
                <a:cs typeface="Courier"/>
              </a:rPr>
              <a:t>canu</a:t>
            </a:r>
            <a:endParaRPr lang="en-US" sz="2000" dirty="0">
              <a:latin typeface="Courier"/>
              <a:cs typeface="Courier"/>
            </a:endParaRPr>
          </a:p>
          <a:p>
            <a:pPr marL="0" indent="0">
              <a:buNone/>
            </a:pPr>
            <a:r>
              <a:rPr lang="en-US" sz="2000" dirty="0">
                <a:latin typeface="Courier" pitchFamily="2" charset="0"/>
                <a:cs typeface="Courier"/>
              </a:rPr>
              <a:t>module load </a:t>
            </a:r>
            <a:r>
              <a:rPr lang="en-US" sz="2000" dirty="0" err="1">
                <a:latin typeface="Courier" pitchFamily="2" charset="0"/>
                <a:cs typeface="Courier"/>
              </a:rPr>
              <a:t>canu</a:t>
            </a:r>
            <a:endParaRPr lang="en-US" sz="2000" dirty="0">
              <a:latin typeface="Courier" pitchFamily="2" charset="0"/>
              <a:cs typeface="Courier"/>
            </a:endParaRPr>
          </a:p>
          <a:p>
            <a:pPr marL="0" indent="0">
              <a:buNone/>
            </a:pPr>
            <a:r>
              <a:rPr lang="en-US" sz="2000" dirty="0">
                <a:latin typeface="Courier" pitchFamily="2" charset="0"/>
                <a:cs typeface="Courier"/>
              </a:rPr>
              <a:t># run </a:t>
            </a:r>
            <a:r>
              <a:rPr lang="en-US" sz="2000" dirty="0" err="1">
                <a:latin typeface="Courier" pitchFamily="2" charset="0"/>
                <a:cs typeface="Courier"/>
              </a:rPr>
              <a:t>canu</a:t>
            </a:r>
            <a:endParaRPr lang="en-US" sz="2000" dirty="0">
              <a:latin typeface="Courier" pitchFamily="2" charset="0"/>
              <a:cs typeface="Courier"/>
            </a:endParaRPr>
          </a:p>
          <a:p>
            <a:pPr marL="0" indent="0">
              <a:buNone/>
            </a:pPr>
            <a:r>
              <a:rPr lang="en-US" sz="2000" dirty="0" err="1">
                <a:latin typeface="Courier" pitchFamily="2" charset="0"/>
                <a:cs typeface="Courier"/>
              </a:rPr>
              <a:t>canu</a:t>
            </a:r>
            <a:r>
              <a:rPr lang="en-US" sz="2000" dirty="0">
                <a:latin typeface="Courier" pitchFamily="2" charset="0"/>
                <a:cs typeface="Courier"/>
              </a:rPr>
              <a:t> -d $out </a:t>
            </a:r>
            <a:r>
              <a:rPr lang="en-US" sz="2000" dirty="0">
                <a:latin typeface="Courier"/>
                <a:cs typeface="Courier"/>
              </a:rPr>
              <a:t>-p $out \</a:t>
            </a:r>
          </a:p>
          <a:p>
            <a:pPr marL="0" indent="0">
              <a:buNone/>
            </a:pPr>
            <a:r>
              <a:rPr lang="en-US" sz="2000" dirty="0">
                <a:latin typeface="Courier"/>
                <a:cs typeface="Courier"/>
              </a:rPr>
              <a:t>   </a:t>
            </a:r>
            <a:r>
              <a:rPr lang="en-US" sz="2000" dirty="0" err="1">
                <a:latin typeface="Courier"/>
                <a:cs typeface="Courier"/>
              </a:rPr>
              <a:t>genomeSize</a:t>
            </a:r>
            <a:r>
              <a:rPr lang="en-US" sz="2000" dirty="0">
                <a:latin typeface="Courier"/>
                <a:cs typeface="Courier"/>
              </a:rPr>
              <a:t>=3m \</a:t>
            </a:r>
          </a:p>
          <a:p>
            <a:pPr marL="0" indent="0">
              <a:buNone/>
            </a:pPr>
            <a:r>
              <a:rPr lang="en-US" sz="2000" dirty="0">
                <a:latin typeface="Courier"/>
                <a:cs typeface="Courier"/>
              </a:rPr>
              <a:t>   -</a:t>
            </a:r>
            <a:r>
              <a:rPr lang="en-US" sz="2000" dirty="0" err="1">
                <a:latin typeface="Courier"/>
                <a:cs typeface="Courier"/>
              </a:rPr>
              <a:t>gridOptions</a:t>
            </a:r>
            <a:r>
              <a:rPr lang="en-US" sz="2000" dirty="0">
                <a:latin typeface="Courier"/>
                <a:cs typeface="Courier"/>
              </a:rPr>
              <a:t>="--time=1-00:00:00" \</a:t>
            </a:r>
          </a:p>
          <a:p>
            <a:pPr marL="0" indent="0">
              <a:buNone/>
            </a:pPr>
            <a:r>
              <a:rPr lang="en-US" sz="2000" dirty="0">
                <a:latin typeface="Courier"/>
                <a:cs typeface="Courier"/>
              </a:rPr>
              <a:t>   -</a:t>
            </a:r>
            <a:r>
              <a:rPr lang="en-US" sz="2000" dirty="0" err="1">
                <a:latin typeface="Courier"/>
                <a:cs typeface="Courier"/>
              </a:rPr>
              <a:t>pacbio</a:t>
            </a:r>
            <a:r>
              <a:rPr lang="en-US" sz="2000" dirty="0">
                <a:latin typeface="Courier"/>
                <a:cs typeface="Courier"/>
              </a:rPr>
              <a:t> $</a:t>
            </a:r>
            <a:r>
              <a:rPr lang="en-US" sz="2000" dirty="0" err="1">
                <a:latin typeface="Courier"/>
                <a:cs typeface="Courier"/>
              </a:rPr>
              <a:t>indata</a:t>
            </a:r>
            <a:endParaRPr lang="en-US" sz="2000" dirty="0">
              <a:latin typeface="Courier"/>
              <a:cs typeface="Courier"/>
            </a:endParaRPr>
          </a:p>
        </p:txBody>
      </p:sp>
      <p:sp>
        <p:nvSpPr>
          <p:cNvPr id="4" name="TextBox 3">
            <a:extLst>
              <a:ext uri="{FF2B5EF4-FFF2-40B4-BE49-F238E27FC236}">
                <a16:creationId xmlns:a16="http://schemas.microsoft.com/office/drawing/2014/main" id="{1AE544D4-0EBE-074A-840F-0FDC43FC855A}"/>
              </a:ext>
            </a:extLst>
          </p:cNvPr>
          <p:cNvSpPr txBox="1"/>
          <p:nvPr/>
        </p:nvSpPr>
        <p:spPr>
          <a:xfrm>
            <a:off x="3691020" y="4618263"/>
            <a:ext cx="2190664" cy="461665"/>
          </a:xfrm>
          <a:prstGeom prst="rect">
            <a:avLst/>
          </a:prstGeom>
          <a:noFill/>
        </p:spPr>
        <p:txBody>
          <a:bodyPr wrap="none" rtlCol="0">
            <a:spAutoFit/>
          </a:bodyPr>
          <a:lstStyle/>
          <a:p>
            <a:r>
              <a:rPr lang="en-US" sz="2400" dirty="0"/>
              <a:t>bash canu.01.sh</a:t>
            </a:r>
          </a:p>
        </p:txBody>
      </p:sp>
      <p:sp>
        <p:nvSpPr>
          <p:cNvPr id="5" name="TextBox 4">
            <a:extLst>
              <a:ext uri="{FF2B5EF4-FFF2-40B4-BE49-F238E27FC236}">
                <a16:creationId xmlns:a16="http://schemas.microsoft.com/office/drawing/2014/main" id="{181E214A-8E6C-E116-7D58-D2BF96878DE8}"/>
              </a:ext>
            </a:extLst>
          </p:cNvPr>
          <p:cNvSpPr txBox="1"/>
          <p:nvPr/>
        </p:nvSpPr>
        <p:spPr>
          <a:xfrm>
            <a:off x="7272339" y="481475"/>
            <a:ext cx="1530227" cy="461665"/>
          </a:xfrm>
          <a:prstGeom prst="rect">
            <a:avLst/>
          </a:prstGeom>
          <a:noFill/>
        </p:spPr>
        <p:txBody>
          <a:bodyPr wrap="none" rtlCol="0">
            <a:spAutoFit/>
          </a:bodyPr>
          <a:lstStyle/>
          <a:p>
            <a:r>
              <a:rPr lang="en-US" sz="2400" dirty="0"/>
              <a:t>canu.01.sh</a:t>
            </a:r>
          </a:p>
        </p:txBody>
      </p:sp>
    </p:spTree>
    <p:extLst>
      <p:ext uri="{BB962C8B-B14F-4D97-AF65-F5344CB8AC3E}">
        <p14:creationId xmlns:p14="http://schemas.microsoft.com/office/powerpoint/2010/main" val="14902885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70D1A-6E37-8C4E-874E-8B87F0811568}"/>
              </a:ext>
            </a:extLst>
          </p:cNvPr>
          <p:cNvSpPr>
            <a:spLocks noGrp="1"/>
          </p:cNvSpPr>
          <p:nvPr>
            <p:ph type="title"/>
          </p:nvPr>
        </p:nvSpPr>
        <p:spPr/>
        <p:txBody>
          <a:bodyPr>
            <a:normAutofit/>
          </a:bodyPr>
          <a:lstStyle/>
          <a:p>
            <a:r>
              <a:rPr lang="en-US" sz="3200" dirty="0" err="1"/>
              <a:t>Canu</a:t>
            </a:r>
            <a:r>
              <a:rPr lang="en-US" sz="3200" dirty="0"/>
              <a:t> - read correction</a:t>
            </a:r>
          </a:p>
        </p:txBody>
      </p:sp>
      <p:sp>
        <p:nvSpPr>
          <p:cNvPr id="4" name="Slide Number Placeholder 3">
            <a:extLst>
              <a:ext uri="{FF2B5EF4-FFF2-40B4-BE49-F238E27FC236}">
                <a16:creationId xmlns:a16="http://schemas.microsoft.com/office/drawing/2014/main" id="{9E5748EB-977B-5D41-A472-0EE61E4C777A}"/>
              </a:ext>
            </a:extLst>
          </p:cNvPr>
          <p:cNvSpPr>
            <a:spLocks noGrp="1"/>
          </p:cNvSpPr>
          <p:nvPr>
            <p:ph type="sldNum" sz="quarter" idx="12"/>
          </p:nvPr>
        </p:nvSpPr>
        <p:spPr/>
        <p:txBody>
          <a:bodyPr/>
          <a:lstStyle/>
          <a:p>
            <a:fld id="{9DA039C4-C5F2-1743-BB7A-5D831266C61E}" type="slidenum">
              <a:rPr lang="en-US" smtClean="0"/>
              <a:t>18</a:t>
            </a:fld>
            <a:endParaRPr lang="en-US"/>
          </a:p>
        </p:txBody>
      </p:sp>
      <p:pic>
        <p:nvPicPr>
          <p:cNvPr id="6" name="Picture 5" descr="Diagram, schematic&#10;&#10;Description automatically generated">
            <a:extLst>
              <a:ext uri="{FF2B5EF4-FFF2-40B4-BE49-F238E27FC236}">
                <a16:creationId xmlns:a16="http://schemas.microsoft.com/office/drawing/2014/main" id="{F5D5C8B8-6EF6-3440-AAAA-18A82CFD5420}"/>
              </a:ext>
            </a:extLst>
          </p:cNvPr>
          <p:cNvPicPr>
            <a:picLocks noChangeAspect="1"/>
          </p:cNvPicPr>
          <p:nvPr/>
        </p:nvPicPr>
        <p:blipFill>
          <a:blip r:embed="rId3"/>
          <a:stretch>
            <a:fillRect/>
          </a:stretch>
        </p:blipFill>
        <p:spPr>
          <a:xfrm>
            <a:off x="457200" y="1075362"/>
            <a:ext cx="8049534" cy="2967799"/>
          </a:xfrm>
          <a:prstGeom prst="rect">
            <a:avLst/>
          </a:prstGeom>
        </p:spPr>
      </p:pic>
      <p:sp>
        <p:nvSpPr>
          <p:cNvPr id="7" name="TextBox 6">
            <a:extLst>
              <a:ext uri="{FF2B5EF4-FFF2-40B4-BE49-F238E27FC236}">
                <a16:creationId xmlns:a16="http://schemas.microsoft.com/office/drawing/2014/main" id="{55FE0405-57FF-1C4E-BC40-598828049083}"/>
              </a:ext>
            </a:extLst>
          </p:cNvPr>
          <p:cNvSpPr txBox="1"/>
          <p:nvPr/>
        </p:nvSpPr>
        <p:spPr>
          <a:xfrm>
            <a:off x="330956" y="4332803"/>
            <a:ext cx="4958602" cy="369332"/>
          </a:xfrm>
          <a:prstGeom prst="rect">
            <a:avLst/>
          </a:prstGeom>
          <a:noFill/>
        </p:spPr>
        <p:txBody>
          <a:bodyPr wrap="none" rtlCol="0">
            <a:spAutoFit/>
          </a:bodyPr>
          <a:lstStyle/>
          <a:p>
            <a:r>
              <a:rPr lang="en-US" dirty="0" err="1"/>
              <a:t>Koren</a:t>
            </a:r>
            <a:r>
              <a:rPr lang="en-US" dirty="0"/>
              <a:t> et al., Genome Research, 27:722–736 (2017)</a:t>
            </a:r>
          </a:p>
        </p:txBody>
      </p:sp>
      <p:cxnSp>
        <p:nvCxnSpPr>
          <p:cNvPr id="8" name="Straight Connector 7">
            <a:extLst>
              <a:ext uri="{FF2B5EF4-FFF2-40B4-BE49-F238E27FC236}">
                <a16:creationId xmlns:a16="http://schemas.microsoft.com/office/drawing/2014/main" id="{1204F308-631E-BD2B-0E90-1280406AFDB0}"/>
              </a:ext>
            </a:extLst>
          </p:cNvPr>
          <p:cNvCxnSpPr/>
          <p:nvPr/>
        </p:nvCxnSpPr>
        <p:spPr>
          <a:xfrm>
            <a:off x="532127" y="1755549"/>
            <a:ext cx="1372743" cy="0"/>
          </a:xfrm>
          <a:prstGeom prst="line">
            <a:avLst/>
          </a:prstGeom>
          <a:ln w="5715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9310B995-B5DA-0CCF-FACD-2348BD75AEAE}"/>
              </a:ext>
            </a:extLst>
          </p:cNvPr>
          <p:cNvCxnSpPr>
            <a:cxnSpLocks/>
          </p:cNvCxnSpPr>
          <p:nvPr/>
        </p:nvCxnSpPr>
        <p:spPr>
          <a:xfrm>
            <a:off x="7393520" y="3716739"/>
            <a:ext cx="1040296" cy="0"/>
          </a:xfrm>
          <a:prstGeom prst="line">
            <a:avLst/>
          </a:prstGeom>
          <a:ln w="57150">
            <a:solidFill>
              <a:srgbClr val="FF000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314229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028EC-8A6D-664E-BDCA-AAF6BE5B758D}"/>
              </a:ext>
            </a:extLst>
          </p:cNvPr>
          <p:cNvSpPr>
            <a:spLocks noGrp="1"/>
          </p:cNvSpPr>
          <p:nvPr>
            <p:ph type="title"/>
          </p:nvPr>
        </p:nvSpPr>
        <p:spPr>
          <a:xfrm>
            <a:off x="457200" y="305228"/>
            <a:ext cx="8229600" cy="579740"/>
          </a:xfrm>
        </p:spPr>
        <p:txBody>
          <a:bodyPr>
            <a:normAutofit/>
          </a:bodyPr>
          <a:lstStyle/>
          <a:p>
            <a:r>
              <a:rPr lang="en-US" sz="3200" dirty="0" err="1"/>
              <a:t>Canu</a:t>
            </a:r>
            <a:r>
              <a:rPr lang="en-US" sz="3200" dirty="0"/>
              <a:t> - read trimming</a:t>
            </a:r>
          </a:p>
        </p:txBody>
      </p:sp>
      <p:sp>
        <p:nvSpPr>
          <p:cNvPr id="4" name="Slide Number Placeholder 3">
            <a:extLst>
              <a:ext uri="{FF2B5EF4-FFF2-40B4-BE49-F238E27FC236}">
                <a16:creationId xmlns:a16="http://schemas.microsoft.com/office/drawing/2014/main" id="{90021358-781C-7B49-B12C-8F9399CAE9BE}"/>
              </a:ext>
            </a:extLst>
          </p:cNvPr>
          <p:cNvSpPr>
            <a:spLocks noGrp="1"/>
          </p:cNvSpPr>
          <p:nvPr>
            <p:ph type="sldNum" sz="quarter" idx="12"/>
          </p:nvPr>
        </p:nvSpPr>
        <p:spPr/>
        <p:txBody>
          <a:bodyPr/>
          <a:lstStyle/>
          <a:p>
            <a:fld id="{9DA039C4-C5F2-1743-BB7A-5D831266C61E}" type="slidenum">
              <a:rPr lang="en-US" smtClean="0"/>
              <a:t>19</a:t>
            </a:fld>
            <a:endParaRPr lang="en-US"/>
          </a:p>
        </p:txBody>
      </p:sp>
      <p:pic>
        <p:nvPicPr>
          <p:cNvPr id="6" name="Picture 5" descr="Diagram&#10;&#10;Description automatically generated">
            <a:extLst>
              <a:ext uri="{FF2B5EF4-FFF2-40B4-BE49-F238E27FC236}">
                <a16:creationId xmlns:a16="http://schemas.microsoft.com/office/drawing/2014/main" id="{7DCFFF06-7386-C341-AEB0-DCFB785C33E7}"/>
              </a:ext>
            </a:extLst>
          </p:cNvPr>
          <p:cNvPicPr>
            <a:picLocks noChangeAspect="1"/>
          </p:cNvPicPr>
          <p:nvPr/>
        </p:nvPicPr>
        <p:blipFill>
          <a:blip r:embed="rId2"/>
          <a:stretch>
            <a:fillRect/>
          </a:stretch>
        </p:blipFill>
        <p:spPr>
          <a:xfrm>
            <a:off x="457200" y="1315952"/>
            <a:ext cx="8433487" cy="2999539"/>
          </a:xfrm>
          <a:prstGeom prst="rect">
            <a:avLst/>
          </a:prstGeom>
        </p:spPr>
      </p:pic>
      <p:cxnSp>
        <p:nvCxnSpPr>
          <p:cNvPr id="5" name="Straight Connector 4">
            <a:extLst>
              <a:ext uri="{FF2B5EF4-FFF2-40B4-BE49-F238E27FC236}">
                <a16:creationId xmlns:a16="http://schemas.microsoft.com/office/drawing/2014/main" id="{7F39E104-0CE9-8100-6CEF-23F94AD05348}"/>
              </a:ext>
            </a:extLst>
          </p:cNvPr>
          <p:cNvCxnSpPr>
            <a:cxnSpLocks/>
          </p:cNvCxnSpPr>
          <p:nvPr/>
        </p:nvCxnSpPr>
        <p:spPr>
          <a:xfrm>
            <a:off x="7584718" y="4073742"/>
            <a:ext cx="1372743" cy="0"/>
          </a:xfrm>
          <a:prstGeom prst="line">
            <a:avLst/>
          </a:prstGeom>
          <a:ln w="57150">
            <a:solidFill>
              <a:srgbClr val="FF000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968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4456"/>
            <a:ext cx="8229600" cy="684893"/>
          </a:xfrm>
        </p:spPr>
        <p:txBody>
          <a:bodyPr>
            <a:normAutofit/>
          </a:bodyPr>
          <a:lstStyle/>
          <a:p>
            <a:r>
              <a:rPr lang="en-US" sz="3200" dirty="0"/>
              <a:t>Today's Lab</a:t>
            </a:r>
          </a:p>
        </p:txBody>
      </p:sp>
      <p:sp>
        <p:nvSpPr>
          <p:cNvPr id="3" name="Content Placeholder 2"/>
          <p:cNvSpPr>
            <a:spLocks noGrp="1"/>
          </p:cNvSpPr>
          <p:nvPr>
            <p:ph idx="1"/>
          </p:nvPr>
        </p:nvSpPr>
        <p:spPr>
          <a:xfrm>
            <a:off x="680360" y="1664606"/>
            <a:ext cx="7783280" cy="1814287"/>
          </a:xfrm>
        </p:spPr>
        <p:txBody>
          <a:bodyPr>
            <a:noAutofit/>
          </a:bodyPr>
          <a:lstStyle/>
          <a:p>
            <a:r>
              <a:rPr lang="en-US" sz="2800" dirty="0"/>
              <a:t>Genome assemblies using SOAPdenovo2</a:t>
            </a:r>
          </a:p>
          <a:p>
            <a:pPr>
              <a:lnSpc>
                <a:spcPct val="120000"/>
              </a:lnSpc>
            </a:pPr>
            <a:r>
              <a:rPr lang="en-US" sz="2800" dirty="0"/>
              <a:t>Long-read genome assemblies with </a:t>
            </a:r>
            <a:r>
              <a:rPr lang="en-US" sz="2800" dirty="0" err="1"/>
              <a:t>Canu</a:t>
            </a:r>
            <a:endParaRPr lang="en-US" sz="2800" dirty="0"/>
          </a:p>
          <a:p>
            <a:pPr>
              <a:lnSpc>
                <a:spcPct val="120000"/>
              </a:lnSpc>
            </a:pPr>
            <a:r>
              <a:rPr lang="en-US" sz="2800" dirty="0"/>
              <a:t>Polishing (error correction) with Illumina data</a:t>
            </a:r>
          </a:p>
          <a:p>
            <a:pPr marL="0" indent="0">
              <a:buNone/>
            </a:pPr>
            <a:endParaRPr lang="en-US" sz="2800" dirty="0"/>
          </a:p>
        </p:txBody>
      </p:sp>
    </p:spTree>
    <p:extLst>
      <p:ext uri="{BB962C8B-B14F-4D97-AF65-F5344CB8AC3E}">
        <p14:creationId xmlns:p14="http://schemas.microsoft.com/office/powerpoint/2010/main" val="6806367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2BBBE-1AF0-BD4A-B82F-C09770BA089F}"/>
              </a:ext>
            </a:extLst>
          </p:cNvPr>
          <p:cNvSpPr>
            <a:spLocks noGrp="1"/>
          </p:cNvSpPr>
          <p:nvPr>
            <p:ph type="title"/>
          </p:nvPr>
        </p:nvSpPr>
        <p:spPr>
          <a:xfrm>
            <a:off x="625645" y="0"/>
            <a:ext cx="8229600" cy="677589"/>
          </a:xfrm>
        </p:spPr>
        <p:txBody>
          <a:bodyPr>
            <a:normAutofit/>
          </a:bodyPr>
          <a:lstStyle/>
          <a:p>
            <a:r>
              <a:rPr lang="en-US" sz="3200" dirty="0" err="1"/>
              <a:t>Canu</a:t>
            </a:r>
            <a:r>
              <a:rPr lang="en-US" sz="3200" dirty="0"/>
              <a:t> - assembly (consensus and contigs)</a:t>
            </a:r>
          </a:p>
        </p:txBody>
      </p:sp>
      <p:sp>
        <p:nvSpPr>
          <p:cNvPr id="4" name="Slide Number Placeholder 3">
            <a:extLst>
              <a:ext uri="{FF2B5EF4-FFF2-40B4-BE49-F238E27FC236}">
                <a16:creationId xmlns:a16="http://schemas.microsoft.com/office/drawing/2014/main" id="{781DE177-A110-8D49-97B2-9FBC48CCBA20}"/>
              </a:ext>
            </a:extLst>
          </p:cNvPr>
          <p:cNvSpPr>
            <a:spLocks noGrp="1"/>
          </p:cNvSpPr>
          <p:nvPr>
            <p:ph type="sldNum" sz="quarter" idx="12"/>
          </p:nvPr>
        </p:nvSpPr>
        <p:spPr>
          <a:xfrm>
            <a:off x="6354598" y="4297838"/>
            <a:ext cx="1513316" cy="224796"/>
          </a:xfrm>
        </p:spPr>
        <p:txBody>
          <a:bodyPr/>
          <a:lstStyle/>
          <a:p>
            <a:fld id="{9DA039C4-C5F2-1743-BB7A-5D831266C61E}" type="slidenum">
              <a:rPr lang="en-US" smtClean="0"/>
              <a:t>20</a:t>
            </a:fld>
            <a:endParaRPr lang="en-US"/>
          </a:p>
        </p:txBody>
      </p:sp>
      <p:pic>
        <p:nvPicPr>
          <p:cNvPr id="6" name="Picture 5" descr="Diagram&#10;&#10;Description automatically generated">
            <a:extLst>
              <a:ext uri="{FF2B5EF4-FFF2-40B4-BE49-F238E27FC236}">
                <a16:creationId xmlns:a16="http://schemas.microsoft.com/office/drawing/2014/main" id="{072AFCDE-7163-2A49-9AB1-5501DA54C935}"/>
              </a:ext>
            </a:extLst>
          </p:cNvPr>
          <p:cNvPicPr>
            <a:picLocks noChangeAspect="1"/>
          </p:cNvPicPr>
          <p:nvPr/>
        </p:nvPicPr>
        <p:blipFill>
          <a:blip r:embed="rId2"/>
          <a:stretch>
            <a:fillRect/>
          </a:stretch>
        </p:blipFill>
        <p:spPr>
          <a:xfrm>
            <a:off x="935466" y="833402"/>
            <a:ext cx="6617048" cy="3910074"/>
          </a:xfrm>
          <a:prstGeom prst="rect">
            <a:avLst/>
          </a:prstGeom>
        </p:spPr>
      </p:pic>
      <p:cxnSp>
        <p:nvCxnSpPr>
          <p:cNvPr id="3" name="Straight Connector 2">
            <a:extLst>
              <a:ext uri="{FF2B5EF4-FFF2-40B4-BE49-F238E27FC236}">
                <a16:creationId xmlns:a16="http://schemas.microsoft.com/office/drawing/2014/main" id="{327545D8-3F4D-AD53-342A-53FD71230ED5}"/>
              </a:ext>
            </a:extLst>
          </p:cNvPr>
          <p:cNvCxnSpPr>
            <a:cxnSpLocks/>
          </p:cNvCxnSpPr>
          <p:nvPr/>
        </p:nvCxnSpPr>
        <p:spPr>
          <a:xfrm>
            <a:off x="6551602" y="4671380"/>
            <a:ext cx="1065815" cy="0"/>
          </a:xfrm>
          <a:prstGeom prst="line">
            <a:avLst/>
          </a:prstGeom>
          <a:ln w="57150">
            <a:solidFill>
              <a:srgbClr val="FF000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001079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a:t>canu</a:t>
            </a:r>
            <a:r>
              <a:rPr lang="en-US" sz="3200" dirty="0"/>
              <a:t> output</a:t>
            </a:r>
          </a:p>
        </p:txBody>
      </p:sp>
      <p:sp>
        <p:nvSpPr>
          <p:cNvPr id="3" name="Content Placeholder 2"/>
          <p:cNvSpPr>
            <a:spLocks noGrp="1"/>
          </p:cNvSpPr>
          <p:nvPr>
            <p:ph idx="1"/>
          </p:nvPr>
        </p:nvSpPr>
        <p:spPr>
          <a:xfrm>
            <a:off x="1211615" y="1000872"/>
            <a:ext cx="6241190" cy="1545175"/>
          </a:xfrm>
        </p:spPr>
        <p:txBody>
          <a:bodyPr>
            <a:normAutofit/>
          </a:bodyPr>
          <a:lstStyle/>
          <a:p>
            <a:pPr marL="457200" indent="-457200">
              <a:buFont typeface="+mj-lt"/>
              <a:buAutoNum type="arabicPeriod"/>
            </a:pPr>
            <a:r>
              <a:rPr lang="en-US" sz="2800" dirty="0"/>
              <a:t>cmnHF4.correctedReads.fasta.gz</a:t>
            </a:r>
          </a:p>
          <a:p>
            <a:pPr marL="457200" indent="-457200">
              <a:buFont typeface="+mj-lt"/>
              <a:buAutoNum type="arabicPeriod"/>
            </a:pPr>
            <a:r>
              <a:rPr lang="en-US" sz="2800" dirty="0"/>
              <a:t>cmnHF4.trimmedReads.fasta.gz</a:t>
            </a:r>
          </a:p>
          <a:p>
            <a:pPr marL="457200" indent="-457200">
              <a:buFont typeface="+mj-lt"/>
              <a:buAutoNum type="arabicPeriod"/>
            </a:pPr>
            <a:r>
              <a:rPr lang="en-US" sz="2800" b="1" dirty="0">
                <a:solidFill>
                  <a:schemeClr val="accent3">
                    <a:lumMod val="50000"/>
                  </a:schemeClr>
                </a:solidFill>
                <a:highlight>
                  <a:srgbClr val="FFFF00"/>
                </a:highlight>
              </a:rPr>
              <a:t>cmnHF4.contigs.fasta</a:t>
            </a:r>
          </a:p>
        </p:txBody>
      </p:sp>
      <p:sp>
        <p:nvSpPr>
          <p:cNvPr id="5" name="TextBox 4"/>
          <p:cNvSpPr txBox="1"/>
          <p:nvPr/>
        </p:nvSpPr>
        <p:spPr>
          <a:xfrm>
            <a:off x="667092" y="2761201"/>
            <a:ext cx="2717210" cy="584776"/>
          </a:xfrm>
          <a:prstGeom prst="rect">
            <a:avLst/>
          </a:prstGeom>
          <a:noFill/>
        </p:spPr>
        <p:txBody>
          <a:bodyPr wrap="none" rtlCol="0">
            <a:spAutoFit/>
          </a:bodyPr>
          <a:lstStyle/>
          <a:p>
            <a:r>
              <a:rPr lang="en-US" sz="3200" dirty="0">
                <a:solidFill>
                  <a:srgbClr val="FF0000"/>
                </a:solidFill>
              </a:rPr>
              <a:t>cmnHF4.report</a:t>
            </a:r>
          </a:p>
        </p:txBody>
      </p:sp>
      <p:graphicFrame>
        <p:nvGraphicFramePr>
          <p:cNvPr id="6" name="Table 5"/>
          <p:cNvGraphicFramePr>
            <a:graphicFrameLocks noGrp="1"/>
          </p:cNvGraphicFramePr>
          <p:nvPr>
            <p:extLst>
              <p:ext uri="{D42A27DB-BD31-4B8C-83A1-F6EECF244321}">
                <p14:modId xmlns:p14="http://schemas.microsoft.com/office/powerpoint/2010/main" val="2303945236"/>
              </p:ext>
            </p:extLst>
          </p:nvPr>
        </p:nvGraphicFramePr>
        <p:xfrm>
          <a:off x="915941" y="3345977"/>
          <a:ext cx="7560967" cy="1135380"/>
        </p:xfrm>
        <a:graphic>
          <a:graphicData uri="http://schemas.openxmlformats.org/drawingml/2006/table">
            <a:tbl>
              <a:tblPr/>
              <a:tblGrid>
                <a:gridCol w="4449944">
                  <a:extLst>
                    <a:ext uri="{9D8B030D-6E8A-4147-A177-3AD203B41FA5}">
                      <a16:colId xmlns:a16="http://schemas.microsoft.com/office/drawing/2014/main" val="20000"/>
                    </a:ext>
                  </a:extLst>
                </a:gridCol>
                <a:gridCol w="3111023">
                  <a:extLst>
                    <a:ext uri="{9D8B030D-6E8A-4147-A177-3AD203B41FA5}">
                      <a16:colId xmlns:a16="http://schemas.microsoft.com/office/drawing/2014/main" val="20001"/>
                    </a:ext>
                  </a:extLst>
                </a:gridCol>
              </a:tblGrid>
              <a:tr h="190500">
                <a:tc gridSpan="2">
                  <a:txBody>
                    <a:bodyPr/>
                    <a:lstStyle/>
                    <a:p>
                      <a:pPr algn="l" fontAlgn="b"/>
                      <a:r>
                        <a:rPr lang="en-US" sz="2400" b="0" i="0" u="none" strike="noStrike" dirty="0">
                          <a:solidFill>
                            <a:srgbClr val="000000"/>
                          </a:solidFill>
                          <a:effectLst/>
                          <a:latin typeface="Calibri"/>
                        </a:rPr>
                        <a:t>5 sequences in the final</a:t>
                      </a:r>
                      <a:r>
                        <a:rPr lang="en-US" sz="2400" b="0" i="0" u="none" strike="noStrike" baseline="0" dirty="0">
                          <a:solidFill>
                            <a:srgbClr val="000000"/>
                          </a:solidFill>
                          <a:effectLst/>
                          <a:latin typeface="Calibri"/>
                        </a:rPr>
                        <a:t> assembly</a:t>
                      </a:r>
                      <a:endParaRPr lang="en-US" sz="2400" b="0" i="0" u="none" strike="noStrike" dirty="0">
                        <a:solidFill>
                          <a:srgbClr val="000000"/>
                        </a:solidFill>
                        <a:effectLst/>
                        <a:latin typeface="Calibri"/>
                      </a:endParaRPr>
                    </a:p>
                  </a:txBody>
                  <a:tcPr marL="12700" marR="12700" marT="12700" marB="0" anchor="b">
                    <a:lnL>
                      <a:noFill/>
                    </a:lnL>
                    <a:lnR>
                      <a:noFill/>
                    </a:lnR>
                    <a:lnT>
                      <a:noFill/>
                    </a:lnT>
                    <a:lnB w="12700" cap="flat" cmpd="sng" algn="ctr">
                      <a:solidFill>
                        <a:scrgbClr r="0" g="0" b="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0"/>
                  </a:ext>
                </a:extLst>
              </a:tr>
              <a:tr h="190500">
                <a:tc>
                  <a:txBody>
                    <a:bodyPr/>
                    <a:lstStyle/>
                    <a:p>
                      <a:pPr algn="l" fontAlgn="b"/>
                      <a:r>
                        <a:rPr lang="en-US" sz="2400" b="0" i="0" u="none" strike="noStrike" dirty="0">
                          <a:solidFill>
                            <a:srgbClr val="000000"/>
                          </a:solidFill>
                          <a:effectLst/>
                          <a:latin typeface="Calibri"/>
                        </a:rPr>
                        <a:t>Assembly total length</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r" defTabSz="457200" rtl="0" eaLnBrk="1" fontAlgn="b" latinLnBrk="0" hangingPunct="1">
                        <a:lnSpc>
                          <a:spcPct val="100000"/>
                        </a:lnSpc>
                        <a:spcBef>
                          <a:spcPts val="0"/>
                        </a:spcBef>
                        <a:spcAft>
                          <a:spcPts val="0"/>
                        </a:spcAft>
                        <a:buClrTx/>
                        <a:buSzTx/>
                        <a:buFontTx/>
                        <a:buNone/>
                        <a:tabLst/>
                        <a:defRPr/>
                      </a:pPr>
                      <a:r>
                        <a:rPr lang="en-US" sz="2400" b="0" i="0" u="none" strike="noStrike" dirty="0">
                          <a:solidFill>
                            <a:srgbClr val="000000"/>
                          </a:solidFill>
                          <a:effectLst/>
                          <a:latin typeface="Calibri"/>
                        </a:rPr>
                        <a:t> </a:t>
                      </a:r>
                      <a:r>
                        <a:rPr lang="en-US" sz="2400" b="0" i="0" u="none" strike="noStrike" dirty="0">
                          <a:solidFill>
                            <a:srgbClr val="000000"/>
                          </a:solidFill>
                          <a:effectLst/>
                          <a:latin typeface="+mn-lt"/>
                        </a:rPr>
                        <a:t>3,052,746</a:t>
                      </a:r>
                      <a:r>
                        <a:rPr lang="en-US" sz="2400" b="0" i="0" u="none" strike="noStrike" dirty="0">
                          <a:solidFill>
                            <a:srgbClr val="000000"/>
                          </a:solidFill>
                          <a:effectLst/>
                          <a:latin typeface="Calibri"/>
                        </a:rPr>
                        <a:t> </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190500">
                <a:tc>
                  <a:txBody>
                    <a:bodyPr/>
                    <a:lstStyle/>
                    <a:p>
                      <a:pPr algn="l" fontAlgn="b"/>
                      <a:r>
                        <a:rPr lang="en-US" sz="2400" b="0" i="0" u="none" strike="noStrike" dirty="0">
                          <a:solidFill>
                            <a:srgbClr val="000000"/>
                          </a:solidFill>
                          <a:effectLst/>
                          <a:latin typeface="Calibri"/>
                        </a:rPr>
                        <a:t>NG50</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lvl="0" indent="0" algn="r" defTabSz="457200" rtl="0" eaLnBrk="1" fontAlgn="b" latinLnBrk="0" hangingPunct="1">
                        <a:lnSpc>
                          <a:spcPct val="100000"/>
                        </a:lnSpc>
                        <a:spcBef>
                          <a:spcPts val="0"/>
                        </a:spcBef>
                        <a:spcAft>
                          <a:spcPts val="0"/>
                        </a:spcAft>
                        <a:buClrTx/>
                        <a:buSzTx/>
                        <a:buFontTx/>
                        <a:buNone/>
                        <a:tabLst/>
                        <a:defRPr/>
                      </a:pPr>
                      <a:r>
                        <a:rPr lang="en-US" sz="2400" b="0" i="0" u="none" strike="noStrike" dirty="0">
                          <a:solidFill>
                            <a:srgbClr val="000000"/>
                          </a:solidFill>
                          <a:effectLst/>
                          <a:latin typeface="Calibri"/>
                        </a:rPr>
                        <a:t> </a:t>
                      </a:r>
                      <a:r>
                        <a:rPr lang="en-US" sz="2400" b="0" i="0" u="none" strike="noStrike" dirty="0">
                          <a:solidFill>
                            <a:srgbClr val="000000"/>
                          </a:solidFill>
                          <a:effectLst/>
                          <a:latin typeface="+mn-lt"/>
                        </a:rPr>
                        <a:t>2,106,990</a:t>
                      </a:r>
                      <a:r>
                        <a:rPr lang="en-US" sz="2400" b="0" i="0" u="none" strike="noStrike" dirty="0">
                          <a:solidFill>
                            <a:srgbClr val="000000"/>
                          </a:solidFill>
                          <a:effectLst/>
                          <a:latin typeface="Calibri"/>
                        </a:rPr>
                        <a:t> </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2174832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0999"/>
            <a:ext cx="8229600" cy="1088571"/>
          </a:xfrm>
        </p:spPr>
        <p:txBody>
          <a:bodyPr>
            <a:noAutofit/>
          </a:bodyPr>
          <a:lstStyle/>
          <a:p>
            <a:r>
              <a:rPr lang="en-US" sz="3200" dirty="0"/>
              <a:t>working directory</a:t>
            </a:r>
            <a:br>
              <a:rPr lang="en-US" sz="3200" dirty="0"/>
            </a:br>
            <a:r>
              <a:rPr lang="en-US" sz="3200" dirty="0"/>
              <a:t>- </a:t>
            </a:r>
            <a:r>
              <a:rPr lang="en-US" sz="3200" dirty="0" err="1"/>
              <a:t>Pilon</a:t>
            </a:r>
            <a:r>
              <a:rPr lang="en-US" sz="3200" dirty="0"/>
              <a:t> polishing</a:t>
            </a:r>
          </a:p>
        </p:txBody>
      </p:sp>
      <p:sp>
        <p:nvSpPr>
          <p:cNvPr id="3" name="Content Placeholder 2"/>
          <p:cNvSpPr>
            <a:spLocks noGrp="1"/>
          </p:cNvSpPr>
          <p:nvPr>
            <p:ph idx="1"/>
          </p:nvPr>
        </p:nvSpPr>
        <p:spPr>
          <a:xfrm>
            <a:off x="457200" y="2087679"/>
            <a:ext cx="8229600" cy="1395750"/>
          </a:xfrm>
        </p:spPr>
        <p:txBody>
          <a:bodyPr>
            <a:normAutofit fontScale="92500" lnSpcReduction="10000"/>
          </a:bodyPr>
          <a:lstStyle/>
          <a:p>
            <a:pPr marL="0" indent="0" algn="ctr">
              <a:buNone/>
            </a:pPr>
            <a:r>
              <a:rPr lang="en-US" sz="9600" dirty="0" err="1"/>
              <a:t>pilon</a:t>
            </a:r>
            <a:endParaRPr lang="en-US" sz="9600" dirty="0"/>
          </a:p>
        </p:txBody>
      </p:sp>
    </p:spTree>
    <p:extLst>
      <p:ext uri="{BB962C8B-B14F-4D97-AF65-F5344CB8AC3E}">
        <p14:creationId xmlns:p14="http://schemas.microsoft.com/office/powerpoint/2010/main" val="17220871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800" y="84364"/>
            <a:ext cx="8229600" cy="699407"/>
          </a:xfrm>
        </p:spPr>
        <p:txBody>
          <a:bodyPr/>
          <a:lstStyle/>
          <a:p>
            <a:r>
              <a:rPr lang="en-US" dirty="0"/>
              <a:t>Polishing with Illumina data –  BWA alignment (step 1)</a:t>
            </a:r>
          </a:p>
        </p:txBody>
      </p:sp>
      <p:sp>
        <p:nvSpPr>
          <p:cNvPr id="3" name="Content Placeholder 2"/>
          <p:cNvSpPr>
            <a:spLocks noGrp="1"/>
          </p:cNvSpPr>
          <p:nvPr>
            <p:ph idx="1"/>
          </p:nvPr>
        </p:nvSpPr>
        <p:spPr>
          <a:xfrm>
            <a:off x="1187991" y="916239"/>
            <a:ext cx="4898097" cy="4142897"/>
          </a:xfrm>
        </p:spPr>
        <p:txBody>
          <a:bodyPr>
            <a:normAutofit lnSpcReduction="10000"/>
          </a:bodyPr>
          <a:lstStyle/>
          <a:p>
            <a:pPr marL="0" indent="0">
              <a:buNone/>
            </a:pPr>
            <a:r>
              <a:rPr lang="en-US" sz="1000" dirty="0">
                <a:latin typeface="Courier"/>
                <a:cs typeface="Courier"/>
              </a:rPr>
              <a:t>#!/bin/bash –l</a:t>
            </a:r>
          </a:p>
          <a:p>
            <a:pPr marL="0" indent="0">
              <a:buNone/>
            </a:pPr>
            <a:r>
              <a:rPr lang="en-US" sz="1000" dirty="0">
                <a:latin typeface="Courier"/>
                <a:cs typeface="Courier"/>
              </a:rPr>
              <a:t>#SBATCH --</a:t>
            </a:r>
            <a:r>
              <a:rPr lang="en-US" sz="1000" dirty="0" err="1">
                <a:latin typeface="Courier"/>
                <a:cs typeface="Courier"/>
              </a:rPr>
              <a:t>cpus</a:t>
            </a:r>
            <a:r>
              <a:rPr lang="en-US" sz="1000" dirty="0">
                <a:latin typeface="Courier"/>
                <a:cs typeface="Courier"/>
              </a:rPr>
              <a:t>-per-task=1</a:t>
            </a:r>
          </a:p>
          <a:p>
            <a:pPr marL="0" indent="0">
              <a:buNone/>
            </a:pPr>
            <a:r>
              <a:rPr lang="en-US" sz="1000" dirty="0">
                <a:latin typeface="Courier"/>
                <a:cs typeface="Courier"/>
              </a:rPr>
              <a:t>#SBATCH --mem-per-</a:t>
            </a:r>
            <a:r>
              <a:rPr lang="en-US" sz="1000" dirty="0" err="1">
                <a:latin typeface="Courier"/>
                <a:cs typeface="Courier"/>
              </a:rPr>
              <a:t>cpu</a:t>
            </a:r>
            <a:r>
              <a:rPr lang="en-US" sz="1000" dirty="0">
                <a:latin typeface="Courier"/>
                <a:cs typeface="Courier"/>
              </a:rPr>
              <a:t>=4G</a:t>
            </a:r>
          </a:p>
          <a:p>
            <a:pPr marL="0" indent="0">
              <a:buNone/>
            </a:pPr>
            <a:r>
              <a:rPr lang="en-US" sz="1000" dirty="0">
                <a:latin typeface="Courier"/>
                <a:cs typeface="Courier"/>
              </a:rPr>
              <a:t>#SBATCH --time=1-00:00:00</a:t>
            </a:r>
          </a:p>
          <a:p>
            <a:pPr marL="0" indent="0">
              <a:buNone/>
            </a:pPr>
            <a:r>
              <a:rPr lang="en-US" sz="1000" dirty="0" err="1">
                <a:latin typeface="Courier"/>
                <a:cs typeface="Courier"/>
              </a:rPr>
              <a:t>asmpath</a:t>
            </a:r>
            <a:r>
              <a:rPr lang="en-US" sz="1000" dirty="0">
                <a:latin typeface="Courier"/>
                <a:cs typeface="Courier"/>
              </a:rPr>
              <a:t>=../</a:t>
            </a:r>
            <a:r>
              <a:rPr lang="en-US" sz="1000" dirty="0" err="1">
                <a:latin typeface="Courier"/>
                <a:cs typeface="Courier"/>
              </a:rPr>
              <a:t>canu</a:t>
            </a:r>
            <a:r>
              <a:rPr lang="en-US" sz="1000" dirty="0">
                <a:latin typeface="Courier"/>
                <a:cs typeface="Courier"/>
              </a:rPr>
              <a:t>/cmnHF4/</a:t>
            </a:r>
          </a:p>
          <a:p>
            <a:pPr marL="0" indent="0">
              <a:buNone/>
            </a:pPr>
            <a:r>
              <a:rPr lang="en-US" sz="1000" dirty="0" err="1">
                <a:highlight>
                  <a:srgbClr val="FFFF00"/>
                </a:highlight>
                <a:latin typeface="Courier"/>
                <a:cs typeface="Courier"/>
              </a:rPr>
              <a:t>asm</a:t>
            </a:r>
            <a:r>
              <a:rPr lang="en-US" sz="1000" dirty="0">
                <a:highlight>
                  <a:srgbClr val="FFFF00"/>
                </a:highlight>
                <a:latin typeface="Courier"/>
                <a:cs typeface="Courier"/>
              </a:rPr>
              <a:t>=cmnHF4.contigs.fasta</a:t>
            </a:r>
          </a:p>
          <a:p>
            <a:pPr marL="0" indent="0">
              <a:buNone/>
            </a:pPr>
            <a:r>
              <a:rPr lang="en-US" sz="1000" dirty="0">
                <a:highlight>
                  <a:srgbClr val="FFFF00"/>
                </a:highlight>
                <a:latin typeface="Courier"/>
                <a:cs typeface="Courier"/>
              </a:rPr>
              <a:t>pe1=../data/HF4/</a:t>
            </a:r>
            <a:r>
              <a:rPr lang="en-US" sz="1000" dirty="0" err="1">
                <a:highlight>
                  <a:srgbClr val="FFFF00"/>
                </a:highlight>
                <a:latin typeface="Courier"/>
                <a:cs typeface="Courier"/>
              </a:rPr>
              <a:t>illumina</a:t>
            </a:r>
            <a:r>
              <a:rPr lang="en-US" sz="1000" dirty="0">
                <a:highlight>
                  <a:srgbClr val="FFFF00"/>
                </a:highlight>
                <a:latin typeface="Courier"/>
                <a:cs typeface="Courier"/>
              </a:rPr>
              <a:t>/HF4.R1.pair.fq.gz</a:t>
            </a:r>
          </a:p>
          <a:p>
            <a:pPr marL="0" indent="0">
              <a:buNone/>
            </a:pPr>
            <a:r>
              <a:rPr lang="en-US" sz="1000" dirty="0">
                <a:highlight>
                  <a:srgbClr val="FFFF00"/>
                </a:highlight>
                <a:latin typeface="Courier"/>
                <a:cs typeface="Courier"/>
              </a:rPr>
              <a:t>pe2 =../data/HF4/</a:t>
            </a:r>
            <a:r>
              <a:rPr lang="en-US" sz="1000" dirty="0" err="1">
                <a:highlight>
                  <a:srgbClr val="FFFF00"/>
                </a:highlight>
                <a:latin typeface="Courier"/>
                <a:cs typeface="Courier"/>
              </a:rPr>
              <a:t>illumina</a:t>
            </a:r>
            <a:r>
              <a:rPr lang="en-US" sz="1000" dirty="0">
                <a:highlight>
                  <a:srgbClr val="FFFF00"/>
                </a:highlight>
                <a:latin typeface="Courier"/>
                <a:cs typeface="Courier"/>
              </a:rPr>
              <a:t>/HF4.R2.pair.fq.gz</a:t>
            </a:r>
          </a:p>
          <a:p>
            <a:pPr marL="0" indent="0">
              <a:buNone/>
            </a:pPr>
            <a:r>
              <a:rPr lang="en-US" sz="1000" dirty="0">
                <a:latin typeface="Courier"/>
                <a:cs typeface="Courier"/>
              </a:rPr>
              <a:t>out=HF4aln</a:t>
            </a:r>
          </a:p>
          <a:p>
            <a:pPr marL="0" indent="0">
              <a:buNone/>
            </a:pPr>
            <a:r>
              <a:rPr lang="en-US" sz="1000" dirty="0">
                <a:latin typeface="Courier"/>
                <a:cs typeface="Courier"/>
              </a:rPr>
              <a:t># index</a:t>
            </a:r>
          </a:p>
          <a:p>
            <a:pPr marL="0" indent="0">
              <a:buNone/>
            </a:pPr>
            <a:r>
              <a:rPr lang="en-US" sz="1000" dirty="0">
                <a:latin typeface="Courier"/>
                <a:cs typeface="Courier"/>
              </a:rPr>
              <a:t>module load BWA</a:t>
            </a:r>
          </a:p>
          <a:p>
            <a:pPr marL="0" indent="0">
              <a:buNone/>
            </a:pPr>
            <a:r>
              <a:rPr lang="en-US" sz="1000" dirty="0">
                <a:latin typeface="Courier"/>
                <a:cs typeface="Courier"/>
              </a:rPr>
              <a:t>ln -s $</a:t>
            </a:r>
            <a:r>
              <a:rPr lang="en-US" sz="1000" dirty="0" err="1">
                <a:latin typeface="Courier"/>
                <a:cs typeface="Courier"/>
              </a:rPr>
              <a:t>asmpath</a:t>
            </a:r>
            <a:r>
              <a:rPr lang="en-US" sz="1000" dirty="0">
                <a:latin typeface="Courier"/>
                <a:cs typeface="Courier"/>
              </a:rPr>
              <a:t>/$</a:t>
            </a:r>
            <a:r>
              <a:rPr lang="en-US" sz="1000" dirty="0" err="1">
                <a:latin typeface="Courier"/>
                <a:cs typeface="Courier"/>
              </a:rPr>
              <a:t>asm</a:t>
            </a:r>
            <a:r>
              <a:rPr lang="en-US" sz="1000" dirty="0">
                <a:latin typeface="Courier"/>
                <a:cs typeface="Courier"/>
              </a:rPr>
              <a:t> .</a:t>
            </a:r>
          </a:p>
          <a:p>
            <a:pPr marL="0" indent="0">
              <a:buNone/>
            </a:pPr>
            <a:r>
              <a:rPr lang="en-US" sz="1000" dirty="0" err="1">
                <a:latin typeface="Courier"/>
                <a:cs typeface="Courier"/>
              </a:rPr>
              <a:t>bwa</a:t>
            </a:r>
            <a:r>
              <a:rPr lang="en-US" sz="1000" dirty="0">
                <a:latin typeface="Courier"/>
                <a:cs typeface="Courier"/>
              </a:rPr>
              <a:t> index $</a:t>
            </a:r>
            <a:r>
              <a:rPr lang="en-US" sz="1000" dirty="0" err="1">
                <a:latin typeface="Courier"/>
                <a:cs typeface="Courier"/>
              </a:rPr>
              <a:t>asm</a:t>
            </a:r>
            <a:endParaRPr lang="en-US" sz="1000" dirty="0">
              <a:latin typeface="Courier"/>
              <a:cs typeface="Courier"/>
            </a:endParaRPr>
          </a:p>
          <a:p>
            <a:pPr marL="0" indent="0">
              <a:buNone/>
            </a:pPr>
            <a:r>
              <a:rPr lang="en-US" sz="1000" dirty="0">
                <a:latin typeface="Courier"/>
                <a:cs typeface="Courier"/>
              </a:rPr>
              <a:t># alignment</a:t>
            </a:r>
          </a:p>
          <a:p>
            <a:pPr marL="0" indent="0">
              <a:buNone/>
            </a:pPr>
            <a:r>
              <a:rPr lang="en-US" sz="1000" dirty="0" err="1">
                <a:latin typeface="Courier"/>
                <a:cs typeface="Courier"/>
              </a:rPr>
              <a:t>bwa</a:t>
            </a:r>
            <a:r>
              <a:rPr lang="en-US" sz="1000" dirty="0">
                <a:latin typeface="Courier"/>
                <a:cs typeface="Courier"/>
              </a:rPr>
              <a:t> </a:t>
            </a:r>
            <a:r>
              <a:rPr lang="en-US" sz="1000" dirty="0" err="1">
                <a:latin typeface="Courier"/>
                <a:cs typeface="Courier"/>
              </a:rPr>
              <a:t>mem</a:t>
            </a:r>
            <a:r>
              <a:rPr lang="en-US" sz="1000" dirty="0">
                <a:latin typeface="Courier"/>
                <a:cs typeface="Courier"/>
              </a:rPr>
              <a:t> $</a:t>
            </a:r>
            <a:r>
              <a:rPr lang="en-US" sz="1000" dirty="0" err="1">
                <a:latin typeface="Courier"/>
                <a:cs typeface="Courier"/>
              </a:rPr>
              <a:t>asm</a:t>
            </a:r>
            <a:r>
              <a:rPr lang="en-US" sz="1000" dirty="0">
                <a:latin typeface="Courier"/>
                <a:cs typeface="Courier"/>
              </a:rPr>
              <a:t> $pe1 $pe2 &gt; $</a:t>
            </a:r>
            <a:r>
              <a:rPr lang="en-US" sz="1000" dirty="0" err="1">
                <a:latin typeface="Courier"/>
                <a:cs typeface="Courier"/>
              </a:rPr>
              <a:t>out.sam</a:t>
            </a:r>
            <a:endParaRPr lang="en-US" sz="1000" dirty="0">
              <a:latin typeface="Courier"/>
              <a:cs typeface="Courier"/>
            </a:endParaRPr>
          </a:p>
          <a:p>
            <a:pPr marL="0" indent="0">
              <a:buNone/>
            </a:pPr>
            <a:r>
              <a:rPr lang="en-US" sz="1000" dirty="0">
                <a:latin typeface="Courier"/>
                <a:cs typeface="Courier"/>
              </a:rPr>
              <a:t># sam2bam</a:t>
            </a:r>
          </a:p>
          <a:p>
            <a:pPr marL="0" indent="0">
              <a:buNone/>
            </a:pPr>
            <a:r>
              <a:rPr lang="en-US" sz="1000" dirty="0">
                <a:latin typeface="Courier"/>
                <a:cs typeface="Courier"/>
              </a:rPr>
              <a:t>module load </a:t>
            </a:r>
            <a:r>
              <a:rPr lang="en-US" sz="1000" dirty="0" err="1">
                <a:latin typeface="Courier"/>
                <a:cs typeface="Courier"/>
              </a:rPr>
              <a:t>SAMtools</a:t>
            </a:r>
            <a:endParaRPr lang="en-US" sz="1000" dirty="0">
              <a:latin typeface="Courier"/>
              <a:cs typeface="Courier"/>
            </a:endParaRPr>
          </a:p>
          <a:p>
            <a:pPr marL="0" indent="0">
              <a:buNone/>
            </a:pPr>
            <a:r>
              <a:rPr lang="en-US" sz="1000" dirty="0" err="1">
                <a:latin typeface="Courier"/>
                <a:cs typeface="Courier"/>
              </a:rPr>
              <a:t>samtools</a:t>
            </a:r>
            <a:r>
              <a:rPr lang="en-US" sz="1000" dirty="0">
                <a:latin typeface="Courier"/>
                <a:cs typeface="Courier"/>
              </a:rPr>
              <a:t> view -b $</a:t>
            </a:r>
            <a:r>
              <a:rPr lang="en-US" sz="1000" dirty="0" err="1">
                <a:latin typeface="Courier"/>
                <a:cs typeface="Courier"/>
              </a:rPr>
              <a:t>out.sam</a:t>
            </a:r>
            <a:r>
              <a:rPr lang="en-US" sz="1000" dirty="0">
                <a:latin typeface="Courier"/>
                <a:cs typeface="Courier"/>
              </a:rPr>
              <a:t> -o $</a:t>
            </a:r>
            <a:r>
              <a:rPr lang="en-US" sz="1000" dirty="0" err="1">
                <a:latin typeface="Courier"/>
                <a:cs typeface="Courier"/>
              </a:rPr>
              <a:t>out.bam</a:t>
            </a:r>
            <a:endParaRPr lang="en-US" sz="1000" dirty="0">
              <a:latin typeface="Courier"/>
              <a:cs typeface="Courier"/>
            </a:endParaRPr>
          </a:p>
          <a:p>
            <a:pPr marL="0" indent="0">
              <a:buNone/>
            </a:pPr>
            <a:r>
              <a:rPr lang="en-US" sz="1000" dirty="0" err="1">
                <a:latin typeface="Courier"/>
                <a:cs typeface="Courier"/>
              </a:rPr>
              <a:t>samtools</a:t>
            </a:r>
            <a:r>
              <a:rPr lang="en-US" sz="1000" dirty="0">
                <a:latin typeface="Courier"/>
                <a:cs typeface="Courier"/>
              </a:rPr>
              <a:t> sort $</a:t>
            </a:r>
            <a:r>
              <a:rPr lang="en-US" sz="1000" dirty="0" err="1">
                <a:latin typeface="Courier"/>
                <a:cs typeface="Courier"/>
              </a:rPr>
              <a:t>out.bam</a:t>
            </a:r>
            <a:r>
              <a:rPr lang="en-US" sz="1000" dirty="0">
                <a:latin typeface="Courier"/>
                <a:cs typeface="Courier"/>
              </a:rPr>
              <a:t> -o $</a:t>
            </a:r>
            <a:r>
              <a:rPr lang="en-US" sz="1000" dirty="0" err="1">
                <a:latin typeface="Courier"/>
                <a:cs typeface="Courier"/>
              </a:rPr>
              <a:t>out.sort.bam</a:t>
            </a:r>
            <a:endParaRPr lang="en-US" sz="1000" dirty="0">
              <a:latin typeface="Courier"/>
              <a:cs typeface="Courier"/>
            </a:endParaRPr>
          </a:p>
          <a:p>
            <a:pPr marL="0" indent="0">
              <a:buNone/>
            </a:pPr>
            <a:r>
              <a:rPr lang="en-US" sz="1000" dirty="0" err="1">
                <a:latin typeface="Courier"/>
                <a:cs typeface="Courier"/>
              </a:rPr>
              <a:t>samtools</a:t>
            </a:r>
            <a:r>
              <a:rPr lang="en-US" sz="1000" dirty="0">
                <a:latin typeface="Courier"/>
                <a:cs typeface="Courier"/>
              </a:rPr>
              <a:t> index $</a:t>
            </a:r>
            <a:r>
              <a:rPr lang="en-US" sz="1000" dirty="0" err="1">
                <a:latin typeface="Courier"/>
                <a:cs typeface="Courier"/>
              </a:rPr>
              <a:t>out.sort.bam</a:t>
            </a:r>
            <a:endParaRPr lang="en-US" sz="1000" dirty="0">
              <a:latin typeface="Courier"/>
              <a:cs typeface="Courier"/>
            </a:endParaRPr>
          </a:p>
          <a:p>
            <a:pPr marL="0" indent="0">
              <a:buNone/>
            </a:pPr>
            <a:r>
              <a:rPr lang="en-US" sz="1000" dirty="0">
                <a:latin typeface="Courier"/>
                <a:cs typeface="Courier"/>
              </a:rPr>
              <a:t># cleanup</a:t>
            </a:r>
          </a:p>
          <a:p>
            <a:pPr marL="0" indent="0">
              <a:buNone/>
            </a:pPr>
            <a:r>
              <a:rPr lang="en-US" sz="1000" dirty="0">
                <a:latin typeface="Courier"/>
                <a:cs typeface="Courier"/>
              </a:rPr>
              <a:t>rm *</a:t>
            </a:r>
            <a:r>
              <a:rPr lang="en-US" sz="1000" dirty="0" err="1">
                <a:latin typeface="Courier"/>
                <a:cs typeface="Courier"/>
              </a:rPr>
              <a:t>sam</a:t>
            </a:r>
            <a:endParaRPr lang="en-US" sz="1000" dirty="0">
              <a:latin typeface="Courier"/>
              <a:cs typeface="Courier"/>
            </a:endParaRPr>
          </a:p>
          <a:p>
            <a:pPr marL="0" indent="0">
              <a:buNone/>
            </a:pPr>
            <a:r>
              <a:rPr lang="en-US" sz="1000" dirty="0">
                <a:latin typeface="Courier"/>
                <a:cs typeface="Courier"/>
              </a:rPr>
              <a:t>rm cmnHF4.contigs.fasta.*</a:t>
            </a:r>
          </a:p>
          <a:p>
            <a:pPr marL="0" indent="0">
              <a:buNone/>
            </a:pPr>
            <a:r>
              <a:rPr lang="en-US" sz="1000" dirty="0">
                <a:latin typeface="Courier"/>
                <a:cs typeface="Courier"/>
              </a:rPr>
              <a:t>rm HF4aln.bam</a:t>
            </a:r>
          </a:p>
        </p:txBody>
      </p:sp>
      <p:sp>
        <p:nvSpPr>
          <p:cNvPr id="5" name="TextBox 4">
            <a:extLst>
              <a:ext uri="{FF2B5EF4-FFF2-40B4-BE49-F238E27FC236}">
                <a16:creationId xmlns:a16="http://schemas.microsoft.com/office/drawing/2014/main" id="{A2FA010D-A173-053B-0EB9-F7C9D12FE986}"/>
              </a:ext>
            </a:extLst>
          </p:cNvPr>
          <p:cNvSpPr txBox="1"/>
          <p:nvPr/>
        </p:nvSpPr>
        <p:spPr>
          <a:xfrm>
            <a:off x="6086088" y="3263432"/>
            <a:ext cx="2600712" cy="523220"/>
          </a:xfrm>
          <a:prstGeom prst="rect">
            <a:avLst/>
          </a:prstGeom>
          <a:noFill/>
        </p:spPr>
        <p:txBody>
          <a:bodyPr wrap="none" rtlCol="0">
            <a:spAutoFit/>
          </a:bodyPr>
          <a:lstStyle/>
          <a:p>
            <a:r>
              <a:rPr lang="en-US" sz="2800" dirty="0" err="1"/>
              <a:t>sbatch</a:t>
            </a:r>
            <a:r>
              <a:rPr lang="en-US" sz="2800" dirty="0"/>
              <a:t> 1c_aln.sh</a:t>
            </a:r>
          </a:p>
        </p:txBody>
      </p:sp>
    </p:spTree>
    <p:extLst>
      <p:ext uri="{BB962C8B-B14F-4D97-AF65-F5344CB8AC3E}">
        <p14:creationId xmlns:p14="http://schemas.microsoft.com/office/powerpoint/2010/main" val="2943670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B8EDC0-BFC3-30D8-4F9C-919FC570E69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08B861-915A-9368-E7D8-E0852A41F498}"/>
              </a:ext>
            </a:extLst>
          </p:cNvPr>
          <p:cNvSpPr>
            <a:spLocks noGrp="1"/>
          </p:cNvSpPr>
          <p:nvPr>
            <p:ph type="title"/>
          </p:nvPr>
        </p:nvSpPr>
        <p:spPr>
          <a:xfrm>
            <a:off x="558800" y="84364"/>
            <a:ext cx="8229600" cy="853283"/>
          </a:xfrm>
        </p:spPr>
        <p:txBody>
          <a:bodyPr>
            <a:normAutofit/>
          </a:bodyPr>
          <a:lstStyle/>
          <a:p>
            <a:r>
              <a:rPr lang="en-US" sz="3200" dirty="0"/>
              <a:t>BWA alignment output</a:t>
            </a:r>
          </a:p>
        </p:txBody>
      </p:sp>
      <p:sp>
        <p:nvSpPr>
          <p:cNvPr id="6" name="Content Placeholder 5">
            <a:extLst>
              <a:ext uri="{FF2B5EF4-FFF2-40B4-BE49-F238E27FC236}">
                <a16:creationId xmlns:a16="http://schemas.microsoft.com/office/drawing/2014/main" id="{F950DB2B-B5BD-633F-19CC-3B4DC7FF745B}"/>
              </a:ext>
            </a:extLst>
          </p:cNvPr>
          <p:cNvSpPr>
            <a:spLocks noGrp="1"/>
          </p:cNvSpPr>
          <p:nvPr>
            <p:ph idx="1"/>
          </p:nvPr>
        </p:nvSpPr>
        <p:spPr>
          <a:xfrm>
            <a:off x="2333356" y="1751143"/>
            <a:ext cx="5803254" cy="1488003"/>
          </a:xfrm>
        </p:spPr>
        <p:txBody>
          <a:bodyPr>
            <a:normAutofit/>
          </a:bodyPr>
          <a:lstStyle/>
          <a:p>
            <a:r>
              <a:rPr lang="en-US" sz="3200" dirty="0"/>
              <a:t>HF4aln.sort.bam</a:t>
            </a:r>
          </a:p>
          <a:p>
            <a:r>
              <a:rPr lang="en-US" sz="3200" dirty="0"/>
              <a:t>HF4aln.sort.bam.bai</a:t>
            </a:r>
          </a:p>
          <a:p>
            <a:endParaRPr lang="en-US" sz="3200" dirty="0"/>
          </a:p>
        </p:txBody>
      </p:sp>
    </p:spTree>
    <p:extLst>
      <p:ext uri="{BB962C8B-B14F-4D97-AF65-F5344CB8AC3E}">
        <p14:creationId xmlns:p14="http://schemas.microsoft.com/office/powerpoint/2010/main" val="14209603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599" cy="3635829"/>
          </a:xfrm>
        </p:spPr>
        <p:txBody>
          <a:bodyPr>
            <a:noAutofit/>
          </a:bodyPr>
          <a:lstStyle/>
          <a:p>
            <a:pPr marL="0" indent="0">
              <a:buNone/>
            </a:pPr>
            <a:r>
              <a:rPr lang="en-US" sz="1800" dirty="0">
                <a:latin typeface="Courier"/>
                <a:cs typeface="Courier"/>
              </a:rPr>
              <a:t>#!/bin/bash</a:t>
            </a:r>
          </a:p>
          <a:p>
            <a:pPr marL="0" indent="0">
              <a:buNone/>
            </a:pPr>
            <a:r>
              <a:rPr lang="en-US" sz="1800" dirty="0">
                <a:latin typeface="Courier"/>
                <a:cs typeface="Courier"/>
              </a:rPr>
              <a:t>#SBATCH --</a:t>
            </a:r>
            <a:r>
              <a:rPr lang="en-US" sz="1800" dirty="0" err="1">
                <a:latin typeface="Courier"/>
                <a:cs typeface="Courier"/>
              </a:rPr>
              <a:t>cpus</a:t>
            </a:r>
            <a:r>
              <a:rPr lang="en-US" sz="1800" dirty="0">
                <a:latin typeface="Courier"/>
                <a:cs typeface="Courier"/>
              </a:rPr>
              <a:t>-per-task=1</a:t>
            </a:r>
          </a:p>
          <a:p>
            <a:pPr marL="0" indent="0">
              <a:buNone/>
            </a:pPr>
            <a:r>
              <a:rPr lang="en-US" sz="1800" dirty="0">
                <a:latin typeface="Courier"/>
                <a:cs typeface="Courier"/>
              </a:rPr>
              <a:t>#SBATCH --mem-per-</a:t>
            </a:r>
            <a:r>
              <a:rPr lang="en-US" sz="1800" dirty="0" err="1">
                <a:latin typeface="Courier"/>
                <a:cs typeface="Courier"/>
              </a:rPr>
              <a:t>cpu</a:t>
            </a:r>
            <a:r>
              <a:rPr lang="en-US" sz="1800" dirty="0">
                <a:latin typeface="Courier"/>
                <a:cs typeface="Courier"/>
              </a:rPr>
              <a:t>=4G</a:t>
            </a:r>
          </a:p>
          <a:p>
            <a:pPr marL="0" indent="0">
              <a:buNone/>
            </a:pPr>
            <a:r>
              <a:rPr lang="en-US" sz="1800" dirty="0">
                <a:latin typeface="Courier"/>
                <a:cs typeface="Courier"/>
              </a:rPr>
              <a:t>#SBATCH --time=1-00:00:00</a:t>
            </a:r>
          </a:p>
          <a:p>
            <a:pPr marL="0" indent="0">
              <a:buNone/>
            </a:pPr>
            <a:r>
              <a:rPr lang="en-US" sz="1800" dirty="0" err="1">
                <a:latin typeface="Courier"/>
                <a:cs typeface="Courier"/>
              </a:rPr>
              <a:t>asm</a:t>
            </a:r>
            <a:r>
              <a:rPr lang="en-US" sz="1800" dirty="0">
                <a:latin typeface="Courier"/>
                <a:cs typeface="Courier"/>
              </a:rPr>
              <a:t>=cmnHF4.contigs.fasta</a:t>
            </a:r>
          </a:p>
          <a:p>
            <a:pPr marL="0" indent="0">
              <a:buNone/>
            </a:pPr>
            <a:r>
              <a:rPr lang="en-US" sz="1800" dirty="0">
                <a:latin typeface="Courier"/>
                <a:cs typeface="Courier"/>
              </a:rPr>
              <a:t>module load Java</a:t>
            </a:r>
          </a:p>
          <a:p>
            <a:pPr marL="0" indent="0">
              <a:buNone/>
            </a:pPr>
            <a:r>
              <a:rPr lang="en-US" sz="1800" dirty="0">
                <a:latin typeface="Courier"/>
                <a:cs typeface="Courier"/>
              </a:rPr>
              <a:t>java -jar ../software/pilon/pilon-1.24.jar --genome $</a:t>
            </a:r>
            <a:r>
              <a:rPr lang="en-US" sz="1800" dirty="0" err="1">
                <a:latin typeface="Courier"/>
                <a:cs typeface="Courier"/>
              </a:rPr>
              <a:t>asm</a:t>
            </a:r>
            <a:r>
              <a:rPr lang="en-US" sz="1800" dirty="0">
                <a:latin typeface="Courier"/>
                <a:cs typeface="Courier"/>
              </a:rPr>
              <a:t> \</a:t>
            </a:r>
          </a:p>
          <a:p>
            <a:pPr marL="0" indent="0">
              <a:buNone/>
            </a:pPr>
            <a:r>
              <a:rPr lang="en-US" sz="1800" dirty="0">
                <a:latin typeface="Courier"/>
                <a:cs typeface="Courier"/>
              </a:rPr>
              <a:t>  --frags HF4aln.sort.bam \</a:t>
            </a:r>
          </a:p>
          <a:p>
            <a:pPr marL="0" indent="0">
              <a:buNone/>
            </a:pPr>
            <a:r>
              <a:rPr lang="en-US" sz="1800" dirty="0">
                <a:latin typeface="Courier"/>
                <a:cs typeface="Courier"/>
              </a:rPr>
              <a:t>  --output HF4polished_1 \</a:t>
            </a:r>
          </a:p>
          <a:p>
            <a:pPr marL="0" indent="0">
              <a:buNone/>
            </a:pPr>
            <a:r>
              <a:rPr lang="en-US" sz="1800" dirty="0">
                <a:highlight>
                  <a:srgbClr val="FFFF00"/>
                </a:highlight>
                <a:latin typeface="Courier"/>
                <a:cs typeface="Courier"/>
              </a:rPr>
              <a:t>  --</a:t>
            </a:r>
            <a:r>
              <a:rPr lang="en-US" sz="1800" dirty="0" err="1">
                <a:highlight>
                  <a:srgbClr val="FFFF00"/>
                </a:highlight>
                <a:latin typeface="Courier"/>
                <a:cs typeface="Courier"/>
              </a:rPr>
              <a:t>minmq</a:t>
            </a:r>
            <a:r>
              <a:rPr lang="en-US" sz="1800" dirty="0">
                <a:highlight>
                  <a:srgbClr val="FFFF00"/>
                </a:highlight>
                <a:latin typeface="Courier"/>
                <a:cs typeface="Courier"/>
              </a:rPr>
              <a:t> 30 --</a:t>
            </a:r>
            <a:r>
              <a:rPr lang="en-US" sz="1800" dirty="0" err="1">
                <a:highlight>
                  <a:srgbClr val="FFFF00"/>
                </a:highlight>
                <a:latin typeface="Courier"/>
                <a:cs typeface="Courier"/>
              </a:rPr>
              <a:t>minqual</a:t>
            </a:r>
            <a:r>
              <a:rPr lang="en-US" sz="1800" dirty="0">
                <a:highlight>
                  <a:srgbClr val="FFFF00"/>
                </a:highlight>
                <a:latin typeface="Courier"/>
                <a:cs typeface="Courier"/>
              </a:rPr>
              <a:t> 15 \</a:t>
            </a:r>
          </a:p>
          <a:p>
            <a:pPr marL="0" indent="0">
              <a:buNone/>
            </a:pPr>
            <a:r>
              <a:rPr lang="en-US" sz="1800" dirty="0">
                <a:latin typeface="Courier"/>
                <a:cs typeface="Courier"/>
              </a:rPr>
              <a:t>  --threads 1 --changes --</a:t>
            </a:r>
            <a:r>
              <a:rPr lang="en-US" sz="1800" dirty="0" err="1">
                <a:latin typeface="Courier"/>
                <a:cs typeface="Courier"/>
              </a:rPr>
              <a:t>outdir</a:t>
            </a:r>
            <a:r>
              <a:rPr lang="en-US" sz="1800" dirty="0">
                <a:latin typeface="Courier"/>
                <a:cs typeface="Courier"/>
              </a:rPr>
              <a:t> . &gt;</a:t>
            </a:r>
            <a:r>
              <a:rPr lang="en-US" sz="1800" dirty="0" err="1">
                <a:latin typeface="Courier"/>
                <a:cs typeface="Courier"/>
              </a:rPr>
              <a:t>pilon.log</a:t>
            </a:r>
            <a:endParaRPr lang="en-US" sz="1800" dirty="0">
              <a:latin typeface="Courier"/>
              <a:cs typeface="Courier"/>
            </a:endParaRPr>
          </a:p>
          <a:p>
            <a:pPr marL="0" indent="0">
              <a:buNone/>
            </a:pPr>
            <a:endParaRPr lang="en-US" sz="1800" dirty="0">
              <a:latin typeface="Courier"/>
              <a:cs typeface="Courier"/>
            </a:endParaRPr>
          </a:p>
        </p:txBody>
      </p:sp>
      <p:sp>
        <p:nvSpPr>
          <p:cNvPr id="4" name="Title 1"/>
          <p:cNvSpPr txBox="1">
            <a:spLocks/>
          </p:cNvSpPr>
          <p:nvPr/>
        </p:nvSpPr>
        <p:spPr>
          <a:xfrm>
            <a:off x="457199" y="170212"/>
            <a:ext cx="8229600" cy="661333"/>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2800" kern="1200">
                <a:solidFill>
                  <a:schemeClr val="tx1"/>
                </a:solidFill>
                <a:latin typeface="+mj-lt"/>
                <a:ea typeface="+mj-ea"/>
                <a:cs typeface="+mj-cs"/>
              </a:defRPr>
            </a:lvl1pPr>
          </a:lstStyle>
          <a:p>
            <a:r>
              <a:rPr lang="en-US" dirty="0"/>
              <a:t>Polishing with </a:t>
            </a:r>
            <a:r>
              <a:rPr lang="en-US" dirty="0" err="1"/>
              <a:t>Illumina</a:t>
            </a:r>
            <a:r>
              <a:rPr lang="en-US" dirty="0"/>
              <a:t> data –  </a:t>
            </a:r>
            <a:r>
              <a:rPr lang="en-US" dirty="0" err="1"/>
              <a:t>Pilon</a:t>
            </a:r>
            <a:r>
              <a:rPr lang="en-US" dirty="0"/>
              <a:t> polishing (step 2)</a:t>
            </a:r>
          </a:p>
        </p:txBody>
      </p:sp>
      <p:sp>
        <p:nvSpPr>
          <p:cNvPr id="2" name="TextBox 1">
            <a:extLst>
              <a:ext uri="{FF2B5EF4-FFF2-40B4-BE49-F238E27FC236}">
                <a16:creationId xmlns:a16="http://schemas.microsoft.com/office/drawing/2014/main" id="{00C23657-4A47-AA9E-45BE-5733529F0BD4}"/>
              </a:ext>
            </a:extLst>
          </p:cNvPr>
          <p:cNvSpPr txBox="1"/>
          <p:nvPr/>
        </p:nvSpPr>
        <p:spPr>
          <a:xfrm>
            <a:off x="5966319" y="1325846"/>
            <a:ext cx="1609736" cy="461665"/>
          </a:xfrm>
          <a:prstGeom prst="rect">
            <a:avLst/>
          </a:prstGeom>
          <a:noFill/>
        </p:spPr>
        <p:txBody>
          <a:bodyPr wrap="none" rtlCol="0">
            <a:spAutoFit/>
          </a:bodyPr>
          <a:lstStyle/>
          <a:p>
            <a:r>
              <a:rPr lang="en-US" sz="2400" dirty="0"/>
              <a:t>2c_pilon.sh</a:t>
            </a:r>
          </a:p>
        </p:txBody>
      </p:sp>
    </p:spTree>
    <p:extLst>
      <p:ext uri="{BB962C8B-B14F-4D97-AF65-F5344CB8AC3E}">
        <p14:creationId xmlns:p14="http://schemas.microsoft.com/office/powerpoint/2010/main" val="31437245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1098"/>
            <a:ext cx="8229600" cy="772987"/>
          </a:xfrm>
        </p:spPr>
        <p:txBody>
          <a:bodyPr>
            <a:normAutofit/>
          </a:bodyPr>
          <a:lstStyle/>
          <a:p>
            <a:r>
              <a:rPr lang="en-US" sz="3600" dirty="0"/>
              <a:t>changes</a:t>
            </a:r>
          </a:p>
        </p:txBody>
      </p:sp>
      <p:sp>
        <p:nvSpPr>
          <p:cNvPr id="3" name="Content Placeholder 2"/>
          <p:cNvSpPr>
            <a:spLocks noGrp="1"/>
          </p:cNvSpPr>
          <p:nvPr>
            <p:ph idx="1"/>
          </p:nvPr>
        </p:nvSpPr>
        <p:spPr>
          <a:xfrm>
            <a:off x="352454" y="1009435"/>
            <a:ext cx="8229600" cy="450538"/>
          </a:xfrm>
        </p:spPr>
        <p:txBody>
          <a:bodyPr>
            <a:noAutofit/>
          </a:bodyPr>
          <a:lstStyle/>
          <a:p>
            <a:pPr marL="0" indent="0">
              <a:buNone/>
            </a:pPr>
            <a:r>
              <a:rPr lang="en-US" sz="2800" dirty="0"/>
              <a:t>HF4polished.changes</a:t>
            </a:r>
          </a:p>
        </p:txBody>
      </p:sp>
      <p:graphicFrame>
        <p:nvGraphicFramePr>
          <p:cNvPr id="5" name="Table 4"/>
          <p:cNvGraphicFramePr>
            <a:graphicFrameLocks noGrp="1"/>
          </p:cNvGraphicFramePr>
          <p:nvPr>
            <p:extLst>
              <p:ext uri="{D42A27DB-BD31-4B8C-83A1-F6EECF244321}">
                <p14:modId xmlns:p14="http://schemas.microsoft.com/office/powerpoint/2010/main" val="656192553"/>
              </p:ext>
            </p:extLst>
          </p:nvPr>
        </p:nvGraphicFramePr>
        <p:xfrm>
          <a:off x="850900" y="1627981"/>
          <a:ext cx="7442200" cy="2489200"/>
        </p:xfrm>
        <a:graphic>
          <a:graphicData uri="http://schemas.openxmlformats.org/drawingml/2006/table">
            <a:tbl>
              <a:tblPr/>
              <a:tblGrid>
                <a:gridCol w="3086100">
                  <a:extLst>
                    <a:ext uri="{9D8B030D-6E8A-4147-A177-3AD203B41FA5}">
                      <a16:colId xmlns:a16="http://schemas.microsoft.com/office/drawing/2014/main" val="20000"/>
                    </a:ext>
                  </a:extLst>
                </a:gridCol>
                <a:gridCol w="2705100">
                  <a:extLst>
                    <a:ext uri="{9D8B030D-6E8A-4147-A177-3AD203B41FA5}">
                      <a16:colId xmlns:a16="http://schemas.microsoft.com/office/drawing/2014/main" val="20001"/>
                    </a:ext>
                  </a:extLst>
                </a:gridCol>
                <a:gridCol w="825500">
                  <a:extLst>
                    <a:ext uri="{9D8B030D-6E8A-4147-A177-3AD203B41FA5}">
                      <a16:colId xmlns:a16="http://schemas.microsoft.com/office/drawing/2014/main" val="20002"/>
                    </a:ext>
                  </a:extLst>
                </a:gridCol>
                <a:gridCol w="825500">
                  <a:extLst>
                    <a:ext uri="{9D8B030D-6E8A-4147-A177-3AD203B41FA5}">
                      <a16:colId xmlns:a16="http://schemas.microsoft.com/office/drawing/2014/main" val="20003"/>
                    </a:ext>
                  </a:extLst>
                </a:gridCol>
              </a:tblGrid>
              <a:tr h="317500">
                <a:tc>
                  <a:txBody>
                    <a:bodyPr/>
                    <a:lstStyle/>
                    <a:p>
                      <a:pPr algn="l" fontAlgn="ctr"/>
                      <a:r>
                        <a:rPr lang="en-US" sz="1600" b="0" i="0" u="none" strike="noStrike" dirty="0">
                          <a:solidFill>
                            <a:srgbClr val="000000"/>
                          </a:solidFill>
                          <a:effectLst/>
                          <a:latin typeface="Courier New" panose="02070309020205020404" pitchFamily="49" charset="0"/>
                          <a:cs typeface="Courier New" panose="02070309020205020404" pitchFamily="49" charset="0"/>
                        </a:rPr>
                        <a:t>tig00000001:27</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ourier New" panose="02070309020205020404" pitchFamily="49" charset="0"/>
                          <a:cs typeface="Courier New" panose="02070309020205020404" pitchFamily="49" charset="0"/>
                        </a:rPr>
                        <a:t>tig00000001_pilon:27</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ourier New" panose="02070309020205020404" pitchFamily="49" charset="0"/>
                          <a:cs typeface="Courier New" panose="02070309020205020404" pitchFamily="49" charset="0"/>
                        </a:rPr>
                        <a: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ourier New" panose="02070309020205020404" pitchFamily="49" charset="0"/>
                          <a:cs typeface="Courier New" panose="02070309020205020404" pitchFamily="49" charset="0"/>
                        </a:rPr>
                        <a:t>G</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17500">
                <a:tc>
                  <a:txBody>
                    <a:bodyPr/>
                    <a:lstStyle/>
                    <a:p>
                      <a:pPr algn="l" fontAlgn="ctr"/>
                      <a:r>
                        <a:rPr lang="en-US" sz="1600" b="0" i="0" u="none" strike="noStrike" dirty="0">
                          <a:solidFill>
                            <a:srgbClr val="000000"/>
                          </a:solidFill>
                          <a:effectLst/>
                          <a:latin typeface="Courier New" panose="02070309020205020404" pitchFamily="49" charset="0"/>
                          <a:cs typeface="Courier New" panose="02070309020205020404" pitchFamily="49" charset="0"/>
                        </a:rPr>
                        <a:t>tig00000001:147-148</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ourier New" panose="02070309020205020404" pitchFamily="49" charset="0"/>
                          <a:cs typeface="Courier New" panose="02070309020205020404" pitchFamily="49" charset="0"/>
                        </a:rPr>
                        <a:t>tig00000001_pilon:148</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ourier New" panose="02070309020205020404" pitchFamily="49" charset="0"/>
                          <a:cs typeface="Courier New" panose="02070309020205020404" pitchFamily="49" charset="0"/>
                        </a:rPr>
                        <a:t>GT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ourier New" panose="02070309020205020404" pitchFamily="49" charset="0"/>
                          <a:cs typeface="Courier New" panose="02070309020205020404" pitchFamily="49" charset="0"/>
                        </a:rPr>
                        <a: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17500">
                <a:tc>
                  <a:txBody>
                    <a:bodyPr/>
                    <a:lstStyle/>
                    <a:p>
                      <a:pPr algn="l" fontAlgn="ctr"/>
                      <a:r>
                        <a:rPr lang="en-US" sz="1600" b="0" i="0" u="none" strike="noStrike" dirty="0">
                          <a:solidFill>
                            <a:srgbClr val="000000"/>
                          </a:solidFill>
                          <a:effectLst/>
                          <a:latin typeface="Courier New" panose="02070309020205020404" pitchFamily="49" charset="0"/>
                          <a:cs typeface="Courier New" panose="02070309020205020404" pitchFamily="49" charset="0"/>
                        </a:rPr>
                        <a:t>tig00000001:258</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ourier New" panose="02070309020205020404" pitchFamily="49" charset="0"/>
                          <a:cs typeface="Courier New" panose="02070309020205020404" pitchFamily="49" charset="0"/>
                        </a:rPr>
                        <a:t>tig00000001_pilon:257</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ourier New" panose="02070309020205020404" pitchFamily="49" charset="0"/>
                          <a:cs typeface="Courier New" panose="02070309020205020404" pitchFamily="49" charset="0"/>
                        </a:rPr>
                        <a: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ourier New" panose="02070309020205020404" pitchFamily="49" charset="0"/>
                          <a:cs typeface="Courier New" panose="02070309020205020404" pitchFamily="49" charset="0"/>
                        </a:rPr>
                        <a:t>G</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17500">
                <a:tc>
                  <a:txBody>
                    <a:bodyPr/>
                    <a:lstStyle/>
                    <a:p>
                      <a:pPr algn="l" fontAlgn="ctr"/>
                      <a:r>
                        <a:rPr lang="en-US" sz="1600" b="0" i="0" u="none" strike="noStrike">
                          <a:solidFill>
                            <a:srgbClr val="000000"/>
                          </a:solidFill>
                          <a:effectLst/>
                          <a:latin typeface="Courier New" panose="02070309020205020404" pitchFamily="49" charset="0"/>
                          <a:cs typeface="Courier New" panose="02070309020205020404" pitchFamily="49" charset="0"/>
                        </a:rPr>
                        <a:t>tig00000001:282</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ourier New" panose="02070309020205020404" pitchFamily="49" charset="0"/>
                          <a:cs typeface="Courier New" panose="02070309020205020404" pitchFamily="49" charset="0"/>
                        </a:rPr>
                        <a:t>tig00000001_pilon:282</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ourier New" panose="02070309020205020404" pitchFamily="49" charset="0"/>
                          <a:cs typeface="Courier New" panose="02070309020205020404" pitchFamily="49" charset="0"/>
                        </a:rPr>
                        <a: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ourier New" panose="02070309020205020404" pitchFamily="49" charset="0"/>
                          <a:cs typeface="Courier New" panose="02070309020205020404" pitchFamily="49" charset="0"/>
                        </a:rPr>
                        <a:t>G</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17500">
                <a:tc>
                  <a:txBody>
                    <a:bodyPr/>
                    <a:lstStyle/>
                    <a:p>
                      <a:pPr algn="l" fontAlgn="ctr"/>
                      <a:r>
                        <a:rPr lang="en-US" sz="1600" b="0" i="0" u="none" strike="noStrike">
                          <a:solidFill>
                            <a:srgbClr val="000000"/>
                          </a:solidFill>
                          <a:effectLst/>
                          <a:latin typeface="Courier New" panose="02070309020205020404" pitchFamily="49" charset="0"/>
                          <a:cs typeface="Courier New" panose="02070309020205020404" pitchFamily="49" charset="0"/>
                        </a:rPr>
                        <a:t>tig00000001:296</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dirty="0">
                          <a:solidFill>
                            <a:srgbClr val="000000"/>
                          </a:solidFill>
                          <a:effectLst/>
                          <a:latin typeface="Courier New" panose="02070309020205020404" pitchFamily="49" charset="0"/>
                          <a:cs typeface="Courier New" panose="02070309020205020404" pitchFamily="49" charset="0"/>
                        </a:rPr>
                        <a:t>tig00000001_pilon:297</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ourier New" panose="02070309020205020404" pitchFamily="49" charset="0"/>
                          <a:cs typeface="Courier New" panose="02070309020205020404" pitchFamily="49" charset="0"/>
                        </a:rPr>
                        <a: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ourier New" panose="02070309020205020404" pitchFamily="49" charset="0"/>
                          <a:cs typeface="Courier New" panose="02070309020205020404" pitchFamily="49" charset="0"/>
                        </a:rPr>
                        <a:t>G</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17500">
                <a:tc>
                  <a:txBody>
                    <a:bodyPr/>
                    <a:lstStyle/>
                    <a:p>
                      <a:pPr algn="l" fontAlgn="ctr"/>
                      <a:r>
                        <a:rPr lang="en-US" sz="1600" b="0" i="0" u="none" strike="noStrike">
                          <a:solidFill>
                            <a:srgbClr val="000000"/>
                          </a:solidFill>
                          <a:effectLst/>
                          <a:latin typeface="Courier New" panose="02070309020205020404" pitchFamily="49" charset="0"/>
                          <a:cs typeface="Courier New" panose="02070309020205020404" pitchFamily="49" charset="0"/>
                        </a:rPr>
                        <a:t>tig00000001:308</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ourier New" panose="02070309020205020404" pitchFamily="49" charset="0"/>
                          <a:cs typeface="Courier New" panose="02070309020205020404" pitchFamily="49" charset="0"/>
                        </a:rPr>
                        <a:t>tig00000001_pilon:310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ourier New" panose="02070309020205020404" pitchFamily="49" charset="0"/>
                          <a:cs typeface="Courier New" panose="02070309020205020404" pitchFamily="49" charset="0"/>
                        </a:rPr>
                        <a: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ourier New" panose="02070309020205020404" pitchFamily="49" charset="0"/>
                          <a:cs typeface="Courier New" panose="02070309020205020404" pitchFamily="49" charset="0"/>
                        </a:rPr>
                        <a:t>C</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17500">
                <a:tc>
                  <a:txBody>
                    <a:bodyPr/>
                    <a:lstStyle/>
                    <a:p>
                      <a:pPr algn="l" fontAlgn="ctr"/>
                      <a:r>
                        <a:rPr lang="en-US" sz="1600" b="0" i="0" u="none" strike="noStrike">
                          <a:solidFill>
                            <a:srgbClr val="000000"/>
                          </a:solidFill>
                          <a:effectLst/>
                          <a:latin typeface="Courier New" panose="02070309020205020404" pitchFamily="49" charset="0"/>
                          <a:cs typeface="Courier New" panose="02070309020205020404" pitchFamily="49" charset="0"/>
                        </a:rPr>
                        <a:t>tig00000001:410</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ourier New" panose="02070309020205020404" pitchFamily="49" charset="0"/>
                          <a:cs typeface="Courier New" panose="02070309020205020404" pitchFamily="49" charset="0"/>
                        </a:rPr>
                        <a:t>tig00000001_pilon:413</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ourier New" panose="02070309020205020404" pitchFamily="49" charset="0"/>
                          <a:cs typeface="Courier New" panose="02070309020205020404" pitchFamily="49" charset="0"/>
                        </a:rPr>
                        <a: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ourier New" panose="02070309020205020404" pitchFamily="49" charset="0"/>
                          <a:cs typeface="Courier New" panose="02070309020205020404" pitchFamily="49" charset="0"/>
                        </a:rPr>
                        <a:t>C</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66700">
                <a:tc>
                  <a:txBody>
                    <a:bodyPr/>
                    <a:lstStyle/>
                    <a:p>
                      <a:pPr algn="l" fontAlgn="ctr"/>
                      <a:r>
                        <a:rPr lang="en-US" sz="1600" b="0" i="0" u="none" strike="noStrike" dirty="0">
                          <a:solidFill>
                            <a:srgbClr val="000000"/>
                          </a:solidFill>
                          <a:effectLst/>
                          <a:latin typeface="Courier New" panose="02070309020205020404" pitchFamily="49" charset="0"/>
                          <a:cs typeface="Courier New" panose="02070309020205020404" pitchFamily="49" charset="0"/>
                        </a:rPr>
                        <a:t>...</a:t>
                      </a:r>
                    </a:p>
                  </a:txBody>
                  <a:tcPr marL="12700" marR="12700" marT="1270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0" i="0" u="none" strike="noStrike">
                          <a:solidFill>
                            <a:srgbClr val="000000"/>
                          </a:solidFill>
                          <a:effectLst/>
                          <a:latin typeface="Courier New" panose="02070309020205020404" pitchFamily="49" charset="0"/>
                          <a:cs typeface="Courier New" panose="02070309020205020404" pitchFamily="49" charset="0"/>
                        </a:rPr>
                        <a:t> </a:t>
                      </a:r>
                    </a:p>
                  </a:txBody>
                  <a:tcPr marL="12700" marR="12700" marT="1270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ourier New" panose="02070309020205020404" pitchFamily="49" charset="0"/>
                          <a:cs typeface="Courier New" panose="02070309020205020404" pitchFamily="49" charset="0"/>
                        </a:rPr>
                        <a:t> </a:t>
                      </a:r>
                    </a:p>
                  </a:txBody>
                  <a:tcPr marL="12700" marR="12700" marT="1270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effectLst/>
                          <a:latin typeface="Courier New" panose="02070309020205020404" pitchFamily="49" charset="0"/>
                          <a:cs typeface="Courier New" panose="02070309020205020404" pitchFamily="49" charset="0"/>
                        </a:rPr>
                        <a:t> </a:t>
                      </a:r>
                    </a:p>
                  </a:txBody>
                  <a:tcPr marL="12700" marR="12700" marT="1270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7577117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35032-B2D4-C8F0-264F-1BFF733ECB66}"/>
              </a:ext>
            </a:extLst>
          </p:cNvPr>
          <p:cNvSpPr>
            <a:spLocks noGrp="1"/>
          </p:cNvSpPr>
          <p:nvPr>
            <p:ph type="title"/>
          </p:nvPr>
        </p:nvSpPr>
        <p:spPr/>
        <p:txBody>
          <a:bodyPr>
            <a:normAutofit/>
          </a:bodyPr>
          <a:lstStyle/>
          <a:p>
            <a:r>
              <a:rPr lang="en-US" sz="3200" dirty="0"/>
              <a:t>Pilon output</a:t>
            </a:r>
          </a:p>
        </p:txBody>
      </p:sp>
      <p:sp>
        <p:nvSpPr>
          <p:cNvPr id="3" name="Content Placeholder 2">
            <a:extLst>
              <a:ext uri="{FF2B5EF4-FFF2-40B4-BE49-F238E27FC236}">
                <a16:creationId xmlns:a16="http://schemas.microsoft.com/office/drawing/2014/main" id="{3689C00D-75A9-717C-BA4B-80A7ABF4FF3F}"/>
              </a:ext>
            </a:extLst>
          </p:cNvPr>
          <p:cNvSpPr>
            <a:spLocks noGrp="1"/>
          </p:cNvSpPr>
          <p:nvPr>
            <p:ph idx="1"/>
          </p:nvPr>
        </p:nvSpPr>
        <p:spPr>
          <a:xfrm>
            <a:off x="457200" y="961381"/>
            <a:ext cx="8229600" cy="2170042"/>
          </a:xfrm>
        </p:spPr>
        <p:txBody>
          <a:bodyPr>
            <a:normAutofit fontScale="85000" lnSpcReduction="20000"/>
          </a:bodyPr>
          <a:lstStyle/>
          <a:p>
            <a:pPr marL="0" indent="0">
              <a:buNone/>
            </a:pPr>
            <a:r>
              <a:rPr lang="en-US" sz="3800" dirty="0">
                <a:solidFill>
                  <a:schemeClr val="accent3">
                    <a:lumMod val="50000"/>
                  </a:schemeClr>
                </a:solidFill>
                <a:effectLst/>
              </a:rPr>
              <a:t>HF4polished.fasta</a:t>
            </a:r>
          </a:p>
          <a:p>
            <a:pPr>
              <a:buNone/>
            </a:pPr>
            <a:endParaRPr lang="en-US" sz="2200" dirty="0">
              <a:effectLst/>
              <a:latin typeface="Monaco" pitchFamily="2" charset="77"/>
            </a:endParaRPr>
          </a:p>
          <a:p>
            <a:pPr>
              <a:buNone/>
            </a:pPr>
            <a:r>
              <a:rPr lang="en-US" sz="1900" dirty="0">
                <a:effectLst/>
                <a:latin typeface="Monaco" pitchFamily="2" charset="77"/>
              </a:rPr>
              <a:t>  &gt;tig00000001_pilon</a:t>
            </a:r>
          </a:p>
          <a:p>
            <a:pPr>
              <a:buNone/>
            </a:pPr>
            <a:r>
              <a:rPr lang="en-US" sz="1900" dirty="0">
                <a:effectLst/>
                <a:latin typeface="Monaco" pitchFamily="2" charset="77"/>
              </a:rPr>
              <a:t>  &gt;tig00000002_pilon</a:t>
            </a:r>
          </a:p>
          <a:p>
            <a:pPr>
              <a:buNone/>
            </a:pPr>
            <a:r>
              <a:rPr lang="en-US" sz="1900" dirty="0">
                <a:effectLst/>
                <a:latin typeface="Monaco" pitchFamily="2" charset="77"/>
              </a:rPr>
              <a:t>  &gt;tig00000003_pilon</a:t>
            </a:r>
          </a:p>
          <a:p>
            <a:pPr>
              <a:buNone/>
            </a:pPr>
            <a:r>
              <a:rPr lang="en-US" sz="1900" dirty="0">
                <a:effectLst/>
                <a:latin typeface="Monaco" pitchFamily="2" charset="77"/>
              </a:rPr>
              <a:t>  &gt;tig00000004_pilon</a:t>
            </a:r>
          </a:p>
          <a:p>
            <a:pPr marL="0" indent="0">
              <a:buNone/>
            </a:pPr>
            <a:r>
              <a:rPr lang="en-US" sz="1900" dirty="0">
                <a:effectLst/>
                <a:latin typeface="Monaco" pitchFamily="2" charset="77"/>
              </a:rPr>
              <a:t>  &gt;tig00000005_pilon</a:t>
            </a:r>
          </a:p>
          <a:p>
            <a:pPr marL="0" indent="0">
              <a:buNone/>
            </a:pPr>
            <a:endParaRPr lang="en-US" sz="3200" dirty="0">
              <a:effectLst/>
            </a:endParaRPr>
          </a:p>
        </p:txBody>
      </p:sp>
      <p:sp>
        <p:nvSpPr>
          <p:cNvPr id="4" name="TextBox 3">
            <a:extLst>
              <a:ext uri="{FF2B5EF4-FFF2-40B4-BE49-F238E27FC236}">
                <a16:creationId xmlns:a16="http://schemas.microsoft.com/office/drawing/2014/main" id="{9BAF1287-ED4C-8BE6-EA6A-89DFB69ABB56}"/>
              </a:ext>
            </a:extLst>
          </p:cNvPr>
          <p:cNvSpPr txBox="1"/>
          <p:nvPr/>
        </p:nvSpPr>
        <p:spPr>
          <a:xfrm>
            <a:off x="604435" y="4005967"/>
            <a:ext cx="8132354" cy="523220"/>
          </a:xfrm>
          <a:prstGeom prst="rect">
            <a:avLst/>
          </a:prstGeom>
          <a:noFill/>
        </p:spPr>
        <p:txBody>
          <a:bodyPr wrap="none" rtlCol="0">
            <a:spAutoFit/>
          </a:bodyPr>
          <a:lstStyle/>
          <a:p>
            <a:r>
              <a:rPr lang="en-US" sz="2800" dirty="0">
                <a:latin typeface="Courier New" panose="02070309020205020404" pitchFamily="49" charset="0"/>
                <a:cs typeface="Courier New" panose="02070309020205020404" pitchFamily="49" charset="0"/>
              </a:rPr>
              <a:t>sed -</a:t>
            </a:r>
            <a:r>
              <a:rPr lang="en-US" sz="2800" dirty="0" err="1">
                <a:latin typeface="Courier New" panose="02070309020205020404" pitchFamily="49" charset="0"/>
                <a:cs typeface="Courier New" panose="02070309020205020404" pitchFamily="49" charset="0"/>
              </a:rPr>
              <a:t>i</a:t>
            </a:r>
            <a:r>
              <a:rPr lang="en-US" sz="2800" dirty="0">
                <a:latin typeface="Courier New" panose="02070309020205020404" pitchFamily="49" charset="0"/>
                <a:cs typeface="Courier New" panose="02070309020205020404" pitchFamily="49" charset="0"/>
              </a:rPr>
              <a:t> 's/_pilon//' </a:t>
            </a:r>
            <a:r>
              <a:rPr lang="en-US" sz="2800" dirty="0">
                <a:effectLst/>
                <a:latin typeface="Courier New" panose="02070309020205020404" pitchFamily="49" charset="0"/>
                <a:cs typeface="Courier New" panose="02070309020205020404" pitchFamily="49" charset="0"/>
              </a:rPr>
              <a:t>HF4polished.fasta</a:t>
            </a:r>
          </a:p>
        </p:txBody>
      </p:sp>
      <p:sp>
        <p:nvSpPr>
          <p:cNvPr id="5" name="TextBox 4">
            <a:extLst>
              <a:ext uri="{FF2B5EF4-FFF2-40B4-BE49-F238E27FC236}">
                <a16:creationId xmlns:a16="http://schemas.microsoft.com/office/drawing/2014/main" id="{F179E923-1486-2CF6-2304-2ABF3B2D418D}"/>
              </a:ext>
            </a:extLst>
          </p:cNvPr>
          <p:cNvSpPr txBox="1"/>
          <p:nvPr/>
        </p:nvSpPr>
        <p:spPr>
          <a:xfrm>
            <a:off x="604435" y="3307085"/>
            <a:ext cx="2835776" cy="523220"/>
          </a:xfrm>
          <a:prstGeom prst="rect">
            <a:avLst/>
          </a:prstGeom>
          <a:noFill/>
        </p:spPr>
        <p:txBody>
          <a:bodyPr wrap="none" rtlCol="0">
            <a:spAutoFit/>
          </a:bodyPr>
          <a:lstStyle/>
          <a:p>
            <a:r>
              <a:rPr lang="en-US" sz="2800" dirty="0">
                <a:solidFill>
                  <a:srgbClr val="FF0000"/>
                </a:solidFill>
              </a:rPr>
              <a:t># remove "_pilon"</a:t>
            </a:r>
          </a:p>
        </p:txBody>
      </p:sp>
    </p:spTree>
    <p:extLst>
      <p:ext uri="{BB962C8B-B14F-4D97-AF65-F5344CB8AC3E}">
        <p14:creationId xmlns:p14="http://schemas.microsoft.com/office/powerpoint/2010/main" val="16781466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68139813-BB44-66AD-180C-1786E85018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97EA96-84E8-83F0-9433-2F93FFFF5A1C}"/>
              </a:ext>
            </a:extLst>
          </p:cNvPr>
          <p:cNvSpPr>
            <a:spLocks noGrp="1"/>
          </p:cNvSpPr>
          <p:nvPr>
            <p:ph type="title"/>
          </p:nvPr>
        </p:nvSpPr>
        <p:spPr>
          <a:xfrm>
            <a:off x="457200" y="322093"/>
            <a:ext cx="8229600" cy="853564"/>
          </a:xfrm>
        </p:spPr>
        <p:txBody>
          <a:bodyPr>
            <a:normAutofit/>
          </a:bodyPr>
          <a:lstStyle/>
          <a:p>
            <a:r>
              <a:rPr lang="en-US" sz="3200" dirty="0"/>
              <a:t>SOAPdenovo2 installation</a:t>
            </a:r>
          </a:p>
        </p:txBody>
      </p:sp>
      <p:sp>
        <p:nvSpPr>
          <p:cNvPr id="3" name="Content Placeholder 2">
            <a:extLst>
              <a:ext uri="{FF2B5EF4-FFF2-40B4-BE49-F238E27FC236}">
                <a16:creationId xmlns:a16="http://schemas.microsoft.com/office/drawing/2014/main" id="{FC4C94F9-F841-C99C-EDF8-6E58579E4119}"/>
              </a:ext>
            </a:extLst>
          </p:cNvPr>
          <p:cNvSpPr>
            <a:spLocks noGrp="1"/>
          </p:cNvSpPr>
          <p:nvPr>
            <p:ph idx="1"/>
          </p:nvPr>
        </p:nvSpPr>
        <p:spPr>
          <a:xfrm>
            <a:off x="179614" y="1616816"/>
            <a:ext cx="8784771" cy="2650384"/>
          </a:xfrm>
        </p:spPr>
        <p:txBody>
          <a:bodyPr>
            <a:normAutofit/>
          </a:bodyPr>
          <a:lstStyle/>
          <a:p>
            <a:pPr marL="0" indent="0">
              <a:lnSpc>
                <a:spcPct val="150000"/>
              </a:lnSpc>
              <a:buNone/>
            </a:pPr>
            <a:r>
              <a:rPr lang="en-US" sz="2600" dirty="0">
                <a:solidFill>
                  <a:srgbClr val="FF0000"/>
                </a:solidFill>
                <a:latin typeface="Courier New" panose="02070309020205020404" pitchFamily="49" charset="0"/>
                <a:cs typeface="Courier New" panose="02070309020205020404" pitchFamily="49" charset="0"/>
              </a:rPr>
              <a:t># under assembly/software/</a:t>
            </a:r>
          </a:p>
          <a:p>
            <a:pPr marL="0" indent="0">
              <a:lnSpc>
                <a:spcPct val="150000"/>
              </a:lnSpc>
              <a:buNone/>
            </a:pPr>
            <a:r>
              <a:rPr lang="en-US" sz="2000" dirty="0">
                <a:latin typeface="Courier New" panose="02070309020205020404" pitchFamily="49" charset="0"/>
                <a:cs typeface="Courier New" panose="02070309020205020404" pitchFamily="49" charset="0"/>
              </a:rPr>
              <a:t>git clone https://github.com/aquaskyline/SOAPdenovo2.git</a:t>
            </a:r>
          </a:p>
          <a:p>
            <a:pPr marL="0" indent="0">
              <a:lnSpc>
                <a:spcPct val="150000"/>
              </a:lnSpc>
              <a:buNone/>
            </a:pPr>
            <a:r>
              <a:rPr lang="en-US" sz="2800" dirty="0">
                <a:latin typeface="Courier New" panose="02070309020205020404" pitchFamily="49" charset="0"/>
                <a:cs typeface="Courier New" panose="02070309020205020404" pitchFamily="49" charset="0"/>
              </a:rPr>
              <a:t>cd SOAPdenovo2</a:t>
            </a:r>
          </a:p>
          <a:p>
            <a:pPr marL="0" indent="0">
              <a:lnSpc>
                <a:spcPct val="150000"/>
              </a:lnSpc>
              <a:buNone/>
            </a:pPr>
            <a:r>
              <a:rPr lang="en-US" sz="2800" dirty="0">
                <a:latin typeface="Courier New" panose="02070309020205020404" pitchFamily="49" charset="0"/>
                <a:cs typeface="Courier New" panose="02070309020205020404" pitchFamily="49" charset="0"/>
              </a:rPr>
              <a:t>make</a:t>
            </a:r>
          </a:p>
        </p:txBody>
      </p:sp>
    </p:spTree>
    <p:extLst>
      <p:ext uri="{BB962C8B-B14F-4D97-AF65-F5344CB8AC3E}">
        <p14:creationId xmlns:p14="http://schemas.microsoft.com/office/powerpoint/2010/main" val="22215073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31EF1D50-C758-67A2-9421-576C73D76C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34518A-FC86-FA39-9604-E0F46E029A02}"/>
              </a:ext>
            </a:extLst>
          </p:cNvPr>
          <p:cNvSpPr>
            <a:spLocks noGrp="1"/>
          </p:cNvSpPr>
          <p:nvPr>
            <p:ph type="title"/>
          </p:nvPr>
        </p:nvSpPr>
        <p:spPr>
          <a:xfrm>
            <a:off x="457200" y="391036"/>
            <a:ext cx="8229600" cy="579740"/>
          </a:xfrm>
        </p:spPr>
        <p:txBody>
          <a:bodyPr/>
          <a:lstStyle/>
          <a:p>
            <a:r>
              <a:rPr lang="en-US" dirty="0"/>
              <a:t>Download Pilon (binary version) to software directory</a:t>
            </a:r>
          </a:p>
        </p:txBody>
      </p:sp>
      <p:sp>
        <p:nvSpPr>
          <p:cNvPr id="3" name="Content Placeholder 2">
            <a:extLst>
              <a:ext uri="{FF2B5EF4-FFF2-40B4-BE49-F238E27FC236}">
                <a16:creationId xmlns:a16="http://schemas.microsoft.com/office/drawing/2014/main" id="{926502A8-5CBF-DF52-6C8C-6F84A1F8CE79}"/>
              </a:ext>
            </a:extLst>
          </p:cNvPr>
          <p:cNvSpPr>
            <a:spLocks noGrp="1"/>
          </p:cNvSpPr>
          <p:nvPr>
            <p:ph idx="1"/>
          </p:nvPr>
        </p:nvSpPr>
        <p:spPr>
          <a:xfrm>
            <a:off x="457200" y="2086247"/>
            <a:ext cx="8229600" cy="296092"/>
          </a:xfrm>
        </p:spPr>
        <p:txBody>
          <a:bodyPr>
            <a:normAutofit/>
          </a:bodyPr>
          <a:lstStyle/>
          <a:p>
            <a:pPr marL="0" indent="0">
              <a:buNone/>
            </a:pPr>
            <a:r>
              <a:rPr lang="en-US" sz="1200" dirty="0" err="1">
                <a:latin typeface="Courier New" panose="02070309020205020404" pitchFamily="49" charset="0"/>
                <a:cs typeface="Courier New" panose="02070309020205020404" pitchFamily="49" charset="0"/>
              </a:rPr>
              <a:t>wget</a:t>
            </a:r>
            <a:r>
              <a:rPr lang="en-US" sz="1200" dirty="0">
                <a:latin typeface="Courier New" panose="02070309020205020404" pitchFamily="49" charset="0"/>
                <a:cs typeface="Courier New" panose="02070309020205020404" pitchFamily="49" charset="0"/>
              </a:rPr>
              <a:t> https://</a:t>
            </a:r>
            <a:r>
              <a:rPr lang="en-US" sz="1200" dirty="0" err="1">
                <a:latin typeface="Courier New" panose="02070309020205020404" pitchFamily="49" charset="0"/>
                <a:cs typeface="Courier New" panose="02070309020205020404" pitchFamily="49" charset="0"/>
              </a:rPr>
              <a:t>github.com</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broadinstitute</a:t>
            </a:r>
            <a:r>
              <a:rPr lang="en-US" sz="1200" dirty="0">
                <a:latin typeface="Courier New" panose="02070309020205020404" pitchFamily="49" charset="0"/>
                <a:cs typeface="Courier New" panose="02070309020205020404" pitchFamily="49" charset="0"/>
              </a:rPr>
              <a:t>/pilon/releases/download/v1.24/pilon-1.24.jar</a:t>
            </a:r>
          </a:p>
        </p:txBody>
      </p:sp>
    </p:spTree>
    <p:extLst>
      <p:ext uri="{BB962C8B-B14F-4D97-AF65-F5344CB8AC3E}">
        <p14:creationId xmlns:p14="http://schemas.microsoft.com/office/powerpoint/2010/main" val="3692820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4B9EB-828D-6E22-5B22-C261B01B2FA6}"/>
              </a:ext>
            </a:extLst>
          </p:cNvPr>
          <p:cNvSpPr>
            <a:spLocks noGrp="1"/>
          </p:cNvSpPr>
          <p:nvPr>
            <p:ph type="title"/>
          </p:nvPr>
        </p:nvSpPr>
        <p:spPr>
          <a:xfrm>
            <a:off x="457200" y="1902804"/>
            <a:ext cx="8229600" cy="579740"/>
          </a:xfrm>
        </p:spPr>
        <p:txBody>
          <a:bodyPr>
            <a:noAutofit/>
          </a:bodyPr>
          <a:lstStyle/>
          <a:p>
            <a:r>
              <a:rPr lang="en-US" sz="4000" dirty="0"/>
              <a:t>lab12</a:t>
            </a:r>
          </a:p>
        </p:txBody>
      </p:sp>
    </p:spTree>
    <p:extLst>
      <p:ext uri="{BB962C8B-B14F-4D97-AF65-F5344CB8AC3E}">
        <p14:creationId xmlns:p14="http://schemas.microsoft.com/office/powerpoint/2010/main" val="1904029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1557"/>
            <a:ext cx="8229600" cy="763814"/>
          </a:xfrm>
        </p:spPr>
        <p:txBody>
          <a:bodyPr>
            <a:normAutofit/>
          </a:bodyPr>
          <a:lstStyle/>
          <a:p>
            <a:r>
              <a:rPr lang="en-US" sz="3200" dirty="0"/>
              <a:t>Data and software</a:t>
            </a:r>
          </a:p>
        </p:txBody>
      </p:sp>
      <p:sp>
        <p:nvSpPr>
          <p:cNvPr id="3" name="Content Placeholder 2"/>
          <p:cNvSpPr>
            <a:spLocks noGrp="1"/>
          </p:cNvSpPr>
          <p:nvPr>
            <p:ph idx="1"/>
          </p:nvPr>
        </p:nvSpPr>
        <p:spPr>
          <a:xfrm>
            <a:off x="349373" y="885371"/>
            <a:ext cx="8166019" cy="4136572"/>
          </a:xfrm>
        </p:spPr>
        <p:txBody>
          <a:bodyPr>
            <a:normAutofit fontScale="92500"/>
          </a:bodyPr>
          <a:lstStyle/>
          <a:p>
            <a:pPr marL="0" indent="0">
              <a:lnSpc>
                <a:spcPct val="120000"/>
              </a:lnSpc>
              <a:buNone/>
            </a:pPr>
            <a:r>
              <a:rPr lang="fr-FR" sz="2800" dirty="0"/>
              <a:t># download data for </a:t>
            </a:r>
            <a:r>
              <a:rPr lang="fr-FR" sz="2800" dirty="0" err="1"/>
              <a:t>today's</a:t>
            </a:r>
            <a:r>
              <a:rPr lang="fr-FR" sz="2800" dirty="0"/>
              <a:t> practice</a:t>
            </a:r>
          </a:p>
          <a:p>
            <a:pPr marL="0" indent="0">
              <a:lnSpc>
                <a:spcPct val="120000"/>
              </a:lnSpc>
              <a:buNone/>
            </a:pPr>
            <a:r>
              <a:rPr lang="fr-FR" sz="2800" dirty="0" err="1">
                <a:latin typeface="Courier New" panose="02070309020205020404" pitchFamily="49" charset="0"/>
                <a:cs typeface="Courier New" panose="02070309020205020404" pitchFamily="49" charset="0"/>
              </a:rPr>
              <a:t>wget</a:t>
            </a:r>
            <a:r>
              <a:rPr lang="fr-FR" sz="2800" dirty="0">
                <a:latin typeface="Courier New" panose="02070309020205020404" pitchFamily="49" charset="0"/>
                <a:cs typeface="Courier New" panose="02070309020205020404" pitchFamily="49" charset="0"/>
              </a:rPr>
              <a:t> </a:t>
            </a:r>
            <a:r>
              <a:rPr lang="fr-FR" sz="1100" dirty="0">
                <a:latin typeface="Courier New" panose="02070309020205020404" pitchFamily="49" charset="0"/>
                <a:cs typeface="Courier New" panose="02070309020205020404" pitchFamily="49" charset="0"/>
              </a:rPr>
              <a:t>https://</a:t>
            </a:r>
            <a:r>
              <a:rPr lang="fr-FR" sz="1100" dirty="0" err="1">
                <a:latin typeface="Courier New" panose="02070309020205020404" pitchFamily="49" charset="0"/>
                <a:cs typeface="Courier New" panose="02070309020205020404" pitchFamily="49" charset="0"/>
              </a:rPr>
              <a:t>people.beocat.ksu.edu</a:t>
            </a:r>
            <a:r>
              <a:rPr lang="fr-FR" sz="1100" dirty="0">
                <a:latin typeface="Courier New" panose="02070309020205020404" pitchFamily="49" charset="0"/>
                <a:cs typeface="Courier New" panose="02070309020205020404" pitchFamily="49" charset="0"/>
              </a:rPr>
              <a:t>/~liu3zhen/PLPTH813/</a:t>
            </a:r>
            <a:r>
              <a:rPr lang="fr-FR" sz="1100" dirty="0" err="1">
                <a:latin typeface="Courier New" panose="02070309020205020404" pitchFamily="49" charset="0"/>
                <a:cs typeface="Courier New" panose="02070309020205020404" pitchFamily="49" charset="0"/>
              </a:rPr>
              <a:t>labs</a:t>
            </a:r>
            <a:r>
              <a:rPr lang="fr-FR" sz="1100" dirty="0">
                <a:latin typeface="Courier New" panose="02070309020205020404" pitchFamily="49" charset="0"/>
                <a:cs typeface="Courier New" panose="02070309020205020404" pitchFamily="49" charset="0"/>
              </a:rPr>
              <a:t>/</a:t>
            </a:r>
            <a:r>
              <a:rPr lang="fr-FR" sz="1100" dirty="0" err="1">
                <a:latin typeface="Courier New" panose="02070309020205020404" pitchFamily="49" charset="0"/>
                <a:cs typeface="Courier New" panose="02070309020205020404" pitchFamily="49" charset="0"/>
              </a:rPr>
              <a:t>assembly.tar.gz</a:t>
            </a:r>
            <a:endParaRPr lang="fr-FR" sz="1100" dirty="0">
              <a:latin typeface="Courier New" panose="02070309020205020404" pitchFamily="49" charset="0"/>
              <a:cs typeface="Courier New" panose="02070309020205020404" pitchFamily="49" charset="0"/>
            </a:endParaRPr>
          </a:p>
          <a:p>
            <a:pPr marL="0" indent="0">
              <a:lnSpc>
                <a:spcPct val="120000"/>
              </a:lnSpc>
              <a:buNone/>
            </a:pPr>
            <a:r>
              <a:rPr lang="fr-FR" dirty="0">
                <a:latin typeface="Courier New" panose="02070309020205020404" pitchFamily="49" charset="0"/>
                <a:cs typeface="Courier New" panose="02070309020205020404" pitchFamily="49" charset="0"/>
              </a:rPr>
              <a:t>tar -</a:t>
            </a:r>
            <a:r>
              <a:rPr lang="fr-FR" dirty="0" err="1">
                <a:latin typeface="Courier New" panose="02070309020205020404" pitchFamily="49" charset="0"/>
                <a:cs typeface="Courier New" panose="02070309020205020404" pitchFamily="49" charset="0"/>
              </a:rPr>
              <a:t>xf</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assembly.tar.gz</a:t>
            </a:r>
            <a:endParaRPr lang="fr-FR" dirty="0">
              <a:latin typeface="Courier New" panose="02070309020205020404" pitchFamily="49" charset="0"/>
              <a:cs typeface="Courier New" panose="02070309020205020404" pitchFamily="49" charset="0"/>
            </a:endParaRPr>
          </a:p>
          <a:p>
            <a:pPr marL="0" indent="0">
              <a:lnSpc>
                <a:spcPct val="120000"/>
              </a:lnSpc>
              <a:buNone/>
            </a:pPr>
            <a:r>
              <a:rPr lang="fr-FR" sz="2200" dirty="0" err="1">
                <a:latin typeface="Courier"/>
                <a:cs typeface="Courier"/>
              </a:rPr>
              <a:t>assembly</a:t>
            </a:r>
            <a:r>
              <a:rPr lang="fr-FR" sz="2200" dirty="0">
                <a:latin typeface="Courier"/>
                <a:cs typeface="Courier"/>
              </a:rPr>
              <a:t>/</a:t>
            </a:r>
          </a:p>
          <a:p>
            <a:pPr marL="0" indent="0">
              <a:lnSpc>
                <a:spcPct val="120000"/>
              </a:lnSpc>
              <a:buNone/>
            </a:pPr>
            <a:r>
              <a:rPr lang="fr-FR" sz="2200" dirty="0">
                <a:latin typeface="Courier"/>
                <a:cs typeface="Courier"/>
              </a:rPr>
              <a:t>├── data</a:t>
            </a:r>
          </a:p>
          <a:p>
            <a:pPr marL="0" indent="0">
              <a:lnSpc>
                <a:spcPct val="120000"/>
              </a:lnSpc>
              <a:buNone/>
            </a:pPr>
            <a:r>
              <a:rPr lang="fr-FR" sz="2200" dirty="0">
                <a:latin typeface="Courier"/>
                <a:cs typeface="Courier"/>
              </a:rPr>
              <a:t>├── soapdn01</a:t>
            </a:r>
          </a:p>
          <a:p>
            <a:pPr marL="0" indent="0">
              <a:lnSpc>
                <a:spcPct val="120000"/>
              </a:lnSpc>
              <a:buNone/>
            </a:pPr>
            <a:r>
              <a:rPr lang="fr-FR" sz="2200" dirty="0">
                <a:latin typeface="Courier"/>
                <a:cs typeface="Courier"/>
              </a:rPr>
              <a:t>├── </a:t>
            </a:r>
            <a:r>
              <a:rPr lang="fr-FR" sz="2200" dirty="0" err="1">
                <a:latin typeface="Courier"/>
                <a:cs typeface="Courier"/>
              </a:rPr>
              <a:t>canu</a:t>
            </a:r>
            <a:endParaRPr lang="fr-FR" sz="2200" dirty="0">
              <a:latin typeface="Courier"/>
              <a:cs typeface="Courier"/>
            </a:endParaRPr>
          </a:p>
          <a:p>
            <a:pPr marL="0" indent="0">
              <a:lnSpc>
                <a:spcPct val="120000"/>
              </a:lnSpc>
              <a:buNone/>
            </a:pPr>
            <a:r>
              <a:rPr lang="fr-FR" sz="2200" dirty="0">
                <a:latin typeface="Courier"/>
                <a:cs typeface="Courier"/>
              </a:rPr>
              <a:t>├── pilon</a:t>
            </a:r>
          </a:p>
          <a:p>
            <a:pPr marL="0" indent="0">
              <a:buNone/>
            </a:pPr>
            <a:r>
              <a:rPr lang="fr-FR" sz="2200" dirty="0">
                <a:latin typeface="Courier"/>
                <a:cs typeface="Courier"/>
              </a:rPr>
              <a:t>└── software</a:t>
            </a:r>
          </a:p>
        </p:txBody>
      </p:sp>
    </p:spTree>
    <p:extLst>
      <p:ext uri="{BB962C8B-B14F-4D97-AF65-F5344CB8AC3E}">
        <p14:creationId xmlns:p14="http://schemas.microsoft.com/office/powerpoint/2010/main" val="4145325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9943"/>
            <a:ext cx="8229600" cy="624114"/>
          </a:xfrm>
        </p:spPr>
        <p:txBody>
          <a:bodyPr>
            <a:noAutofit/>
          </a:bodyPr>
          <a:lstStyle/>
          <a:p>
            <a:r>
              <a:rPr lang="en-US" sz="3200" dirty="0"/>
              <a:t>Illumina reads</a:t>
            </a:r>
          </a:p>
        </p:txBody>
      </p:sp>
      <p:sp>
        <p:nvSpPr>
          <p:cNvPr id="3" name="Content Placeholder 2"/>
          <p:cNvSpPr>
            <a:spLocks noGrp="1"/>
          </p:cNvSpPr>
          <p:nvPr>
            <p:ph idx="1"/>
          </p:nvPr>
        </p:nvSpPr>
        <p:spPr>
          <a:xfrm>
            <a:off x="1669145" y="1857829"/>
            <a:ext cx="6200503" cy="1253128"/>
          </a:xfrm>
        </p:spPr>
        <p:txBody>
          <a:bodyPr>
            <a:normAutofit/>
          </a:bodyPr>
          <a:lstStyle/>
          <a:p>
            <a:pPr>
              <a:buFont typeface="+mj-lt"/>
              <a:buAutoNum type="arabicPeriod"/>
            </a:pPr>
            <a:r>
              <a:rPr lang="en-US" sz="3200" dirty="0">
                <a:latin typeface="Arial" panose="020B0604020202020204" pitchFamily="34" charset="0"/>
                <a:cs typeface="Arial" panose="020B0604020202020204" pitchFamily="34" charset="0"/>
              </a:rPr>
              <a:t>MG1655_1.5M_R1.fastq.gz</a:t>
            </a:r>
          </a:p>
          <a:p>
            <a:pPr>
              <a:buFont typeface="+mj-lt"/>
              <a:buAutoNum type="arabicPeriod"/>
            </a:pPr>
            <a:r>
              <a:rPr lang="en-US" sz="3200" dirty="0">
                <a:latin typeface="Arial" panose="020B0604020202020204" pitchFamily="34" charset="0"/>
                <a:cs typeface="Arial" panose="020B0604020202020204" pitchFamily="34" charset="0"/>
              </a:rPr>
              <a:t>MG1655_1.5M_R2.fastq.gz</a:t>
            </a:r>
          </a:p>
        </p:txBody>
      </p:sp>
    </p:spTree>
    <p:extLst>
      <p:ext uri="{BB962C8B-B14F-4D97-AF65-F5344CB8AC3E}">
        <p14:creationId xmlns:p14="http://schemas.microsoft.com/office/powerpoint/2010/main" val="2000764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26167" y="157617"/>
            <a:ext cx="8229600" cy="649974"/>
          </a:xfrm>
        </p:spPr>
        <p:txBody>
          <a:bodyPr/>
          <a:lstStyle/>
          <a:p>
            <a:r>
              <a:rPr lang="en-US" dirty="0"/>
              <a:t>SOAPdenovo2</a:t>
            </a:r>
          </a:p>
        </p:txBody>
      </p:sp>
      <p:sp>
        <p:nvSpPr>
          <p:cNvPr id="4" name="TextBox 3"/>
          <p:cNvSpPr txBox="1"/>
          <p:nvPr/>
        </p:nvSpPr>
        <p:spPr>
          <a:xfrm>
            <a:off x="426167" y="1016195"/>
            <a:ext cx="8717833" cy="3785652"/>
          </a:xfrm>
          <a:prstGeom prst="rect">
            <a:avLst/>
          </a:prstGeom>
          <a:noFill/>
        </p:spPr>
        <p:txBody>
          <a:bodyPr wrap="square" rtlCol="0">
            <a:spAutoFit/>
          </a:bodyPr>
          <a:lstStyle/>
          <a:p>
            <a:pPr marL="342900" indent="-342900">
              <a:buFont typeface="+mj-lt"/>
              <a:buAutoNum type="arabicPeriod"/>
            </a:pPr>
            <a:r>
              <a:rPr lang="en-US" sz="2400" dirty="0"/>
              <a:t>De Bruijn graph assembler</a:t>
            </a:r>
          </a:p>
          <a:p>
            <a:pPr marL="342900" indent="-342900">
              <a:buFont typeface="+mj-lt"/>
              <a:buAutoNum type="arabicPeriod"/>
            </a:pPr>
            <a:r>
              <a:rPr lang="en-US" sz="2400" b="1" dirty="0" err="1">
                <a:solidFill>
                  <a:srgbClr val="17375E"/>
                </a:solidFill>
              </a:rPr>
              <a:t>SOAPdenovo</a:t>
            </a:r>
            <a:r>
              <a:rPr lang="en-US" sz="2400" dirty="0"/>
              <a:t> is a novel short-read assembler that can build a </a:t>
            </a:r>
            <a:r>
              <a:rPr lang="en-US" sz="2400" i="1" dirty="0"/>
              <a:t>de novo </a:t>
            </a:r>
            <a:r>
              <a:rPr lang="en-US" sz="2400" dirty="0"/>
              <a:t>draft assembly for the human-sized genomes. </a:t>
            </a:r>
          </a:p>
          <a:p>
            <a:pPr marL="342900" indent="-342900">
              <a:buFont typeface="+mj-lt"/>
              <a:buAutoNum type="arabicPeriod"/>
            </a:pPr>
            <a:r>
              <a:rPr lang="en-US" sz="2400" b="1" dirty="0">
                <a:solidFill>
                  <a:srgbClr val="17375E"/>
                </a:solidFill>
              </a:rPr>
              <a:t>SOAPdenovo2</a:t>
            </a:r>
            <a:r>
              <a:rPr lang="en-US" sz="2400" dirty="0"/>
              <a:t> uses a new algorithm design that reduces memory consumption in graph construction, resolves more repeat regions in contig assembly, increases coverage and length in scaffold construction, improves gap closing, and optimizes for large genome.</a:t>
            </a:r>
          </a:p>
          <a:p>
            <a:pPr marL="342900" indent="-342900">
              <a:buFont typeface="+mj-lt"/>
              <a:buAutoNum type="arabicPeriod"/>
            </a:pPr>
            <a:r>
              <a:rPr lang="en-US" sz="2400" dirty="0"/>
              <a:t>Two modules in SOAPdenovo2: </a:t>
            </a:r>
            <a:r>
              <a:rPr lang="en-US" sz="2400" i="1" dirty="0"/>
              <a:t>SOAPdenovo-63mer</a:t>
            </a:r>
            <a:r>
              <a:rPr lang="en-US" sz="2400" dirty="0"/>
              <a:t> and </a:t>
            </a:r>
            <a:r>
              <a:rPr lang="en-US" sz="2400" i="1" dirty="0"/>
              <a:t>SOAPdenovo-127mer</a:t>
            </a:r>
          </a:p>
        </p:txBody>
      </p:sp>
    </p:spTree>
    <p:extLst>
      <p:ext uri="{BB962C8B-B14F-4D97-AF65-F5344CB8AC3E}">
        <p14:creationId xmlns:p14="http://schemas.microsoft.com/office/powerpoint/2010/main" val="805815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1257"/>
            <a:ext cx="8229600" cy="1299168"/>
          </a:xfrm>
        </p:spPr>
        <p:txBody>
          <a:bodyPr>
            <a:noAutofit/>
          </a:bodyPr>
          <a:lstStyle/>
          <a:p>
            <a:r>
              <a:rPr lang="en-US" sz="3200" dirty="0"/>
              <a:t>working directory</a:t>
            </a:r>
            <a:br>
              <a:rPr lang="en-US" sz="3200" dirty="0"/>
            </a:br>
            <a:r>
              <a:rPr lang="en-US" sz="3200" dirty="0"/>
              <a:t>- </a:t>
            </a:r>
            <a:r>
              <a:rPr lang="en-US" sz="3200" dirty="0" err="1"/>
              <a:t>SOAPdenovo</a:t>
            </a:r>
            <a:r>
              <a:rPr lang="en-US" sz="3200" dirty="0"/>
              <a:t> assembly</a:t>
            </a:r>
          </a:p>
        </p:txBody>
      </p:sp>
      <p:sp>
        <p:nvSpPr>
          <p:cNvPr id="3" name="Content Placeholder 2"/>
          <p:cNvSpPr>
            <a:spLocks noGrp="1"/>
          </p:cNvSpPr>
          <p:nvPr>
            <p:ph idx="1"/>
          </p:nvPr>
        </p:nvSpPr>
        <p:spPr>
          <a:xfrm>
            <a:off x="457200" y="2051680"/>
            <a:ext cx="8229600" cy="1615826"/>
          </a:xfrm>
        </p:spPr>
        <p:txBody>
          <a:bodyPr>
            <a:normAutofit/>
          </a:bodyPr>
          <a:lstStyle/>
          <a:p>
            <a:pPr marL="0" indent="0" algn="ctr">
              <a:buNone/>
            </a:pPr>
            <a:r>
              <a:rPr lang="en-US" sz="9600" dirty="0">
                <a:latin typeface="+mj-lt"/>
              </a:rPr>
              <a:t>soapdn01</a:t>
            </a:r>
            <a:endParaRPr lang="en-US" sz="9600" dirty="0"/>
          </a:p>
        </p:txBody>
      </p:sp>
    </p:spTree>
    <p:extLst>
      <p:ext uri="{BB962C8B-B14F-4D97-AF65-F5344CB8AC3E}">
        <p14:creationId xmlns:p14="http://schemas.microsoft.com/office/powerpoint/2010/main" val="3254559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3346"/>
            <a:ext cx="8229600" cy="961891"/>
          </a:xfrm>
        </p:spPr>
        <p:txBody>
          <a:bodyPr/>
          <a:lstStyle/>
          <a:p>
            <a:r>
              <a:rPr lang="en-US" dirty="0"/>
              <a:t>MG1655 assembly</a:t>
            </a:r>
            <a:br>
              <a:rPr lang="en-US" dirty="0"/>
            </a:br>
            <a:r>
              <a:rPr lang="en-US" dirty="0"/>
              <a:t>step1: SOAPdenovo2 configure file</a:t>
            </a:r>
          </a:p>
        </p:txBody>
      </p:sp>
      <p:sp>
        <p:nvSpPr>
          <p:cNvPr id="3" name="Content Placeholder 2"/>
          <p:cNvSpPr>
            <a:spLocks noGrp="1"/>
          </p:cNvSpPr>
          <p:nvPr>
            <p:ph idx="1"/>
          </p:nvPr>
        </p:nvSpPr>
        <p:spPr>
          <a:xfrm>
            <a:off x="150405" y="1640263"/>
            <a:ext cx="8843192" cy="3339891"/>
          </a:xfrm>
          <a:solidFill>
            <a:schemeClr val="accent3">
              <a:lumMod val="20000"/>
              <a:lumOff val="80000"/>
            </a:schemeClr>
          </a:solidFill>
        </p:spPr>
        <p:txBody>
          <a:bodyPr>
            <a:noAutofit/>
          </a:bodyPr>
          <a:lstStyle/>
          <a:p>
            <a:pPr marL="0" indent="0">
              <a:lnSpc>
                <a:spcPct val="80000"/>
              </a:lnSpc>
              <a:buNone/>
            </a:pPr>
            <a:r>
              <a:rPr lang="en-US" sz="1200" dirty="0">
                <a:latin typeface="Courier New" panose="02070309020205020404" pitchFamily="49" charset="0"/>
                <a:cs typeface="Courier New" panose="02070309020205020404" pitchFamily="49" charset="0"/>
              </a:rPr>
              <a:t>#maximal read length</a:t>
            </a:r>
          </a:p>
          <a:p>
            <a:pPr marL="0" indent="0">
              <a:lnSpc>
                <a:spcPct val="80000"/>
              </a:lnSpc>
              <a:buNone/>
            </a:pPr>
            <a:r>
              <a:rPr lang="en-US" sz="1200" dirty="0" err="1">
                <a:solidFill>
                  <a:srgbClr val="17375E"/>
                </a:solidFill>
                <a:latin typeface="Courier New" panose="02070309020205020404" pitchFamily="49" charset="0"/>
                <a:cs typeface="Courier New" panose="02070309020205020404" pitchFamily="49" charset="0"/>
              </a:rPr>
              <a:t>max_rd_len</a:t>
            </a:r>
            <a:r>
              <a:rPr lang="en-US" sz="1200" dirty="0">
                <a:solidFill>
                  <a:srgbClr val="17375E"/>
                </a:solidFill>
                <a:latin typeface="Courier New" panose="02070309020205020404" pitchFamily="49" charset="0"/>
                <a:cs typeface="Courier New" panose="02070309020205020404" pitchFamily="49" charset="0"/>
              </a:rPr>
              <a:t>=125</a:t>
            </a:r>
          </a:p>
          <a:p>
            <a:pPr marL="0" indent="0">
              <a:lnSpc>
                <a:spcPct val="80000"/>
              </a:lnSpc>
              <a:buNone/>
            </a:pPr>
            <a:r>
              <a:rPr lang="en-US" sz="1200" dirty="0">
                <a:solidFill>
                  <a:srgbClr val="17375E"/>
                </a:solidFill>
                <a:latin typeface="Courier New" panose="02070309020205020404" pitchFamily="49" charset="0"/>
                <a:cs typeface="Courier New" panose="02070309020205020404" pitchFamily="49" charset="0"/>
              </a:rPr>
              <a:t>[LIB]</a:t>
            </a:r>
          </a:p>
          <a:p>
            <a:pPr marL="0" indent="0">
              <a:lnSpc>
                <a:spcPct val="80000"/>
              </a:lnSpc>
              <a:buNone/>
            </a:pPr>
            <a:r>
              <a:rPr lang="en-US" sz="1200" dirty="0">
                <a:latin typeface="Courier New" panose="02070309020205020404" pitchFamily="49" charset="0"/>
                <a:cs typeface="Courier New" panose="02070309020205020404" pitchFamily="49" charset="0"/>
              </a:rPr>
              <a:t>#average insert size</a:t>
            </a:r>
          </a:p>
          <a:p>
            <a:pPr marL="0" indent="0">
              <a:lnSpc>
                <a:spcPct val="80000"/>
              </a:lnSpc>
              <a:buNone/>
            </a:pPr>
            <a:r>
              <a:rPr lang="sv-SE" sz="1200" dirty="0" err="1">
                <a:solidFill>
                  <a:srgbClr val="17375E"/>
                </a:solidFill>
                <a:latin typeface="Courier New" panose="02070309020205020404" pitchFamily="49" charset="0"/>
                <a:cs typeface="Courier New" panose="02070309020205020404" pitchFamily="49" charset="0"/>
              </a:rPr>
              <a:t>avg_ins</a:t>
            </a:r>
            <a:r>
              <a:rPr lang="sv-SE" sz="1200" dirty="0">
                <a:solidFill>
                  <a:srgbClr val="17375E"/>
                </a:solidFill>
                <a:latin typeface="Courier New" panose="02070309020205020404" pitchFamily="49" charset="0"/>
                <a:cs typeface="Courier New" panose="02070309020205020404" pitchFamily="49" charset="0"/>
              </a:rPr>
              <a:t>=300</a:t>
            </a:r>
          </a:p>
          <a:p>
            <a:pPr marL="0" indent="0">
              <a:lnSpc>
                <a:spcPct val="80000"/>
              </a:lnSpc>
              <a:buNone/>
            </a:pPr>
            <a:r>
              <a:rPr lang="sv-SE" sz="1200" dirty="0">
                <a:latin typeface="Courier New" panose="02070309020205020404" pitchFamily="49" charset="0"/>
                <a:cs typeface="Courier New" panose="02070309020205020404" pitchFamily="49" charset="0"/>
              </a:rPr>
              <a:t>#</a:t>
            </a:r>
            <a:r>
              <a:rPr lang="sv-SE" sz="1200" dirty="0" err="1">
                <a:latin typeface="Courier New" panose="02070309020205020404" pitchFamily="49" charset="0"/>
                <a:cs typeface="Courier New" panose="02070309020205020404" pitchFamily="49" charset="0"/>
              </a:rPr>
              <a:t>if</a:t>
            </a:r>
            <a:r>
              <a:rPr lang="sv-SE" sz="1200" dirty="0">
                <a:latin typeface="Courier New" panose="02070309020205020404" pitchFamily="49" charset="0"/>
                <a:cs typeface="Courier New" panose="02070309020205020404" pitchFamily="49" charset="0"/>
              </a:rPr>
              <a:t> </a:t>
            </a:r>
            <a:r>
              <a:rPr lang="sv-SE" sz="1200" dirty="0" err="1">
                <a:latin typeface="Courier New" panose="02070309020205020404" pitchFamily="49" charset="0"/>
                <a:cs typeface="Courier New" panose="02070309020205020404" pitchFamily="49" charset="0"/>
              </a:rPr>
              <a:t>sequence</a:t>
            </a:r>
            <a:r>
              <a:rPr lang="sv-SE" sz="1200" dirty="0">
                <a:latin typeface="Courier New" panose="02070309020205020404" pitchFamily="49" charset="0"/>
                <a:cs typeface="Courier New" panose="02070309020205020404" pitchFamily="49" charset="0"/>
              </a:rPr>
              <a:t> </a:t>
            </a:r>
            <a:r>
              <a:rPr lang="sv-SE" sz="1200" dirty="0" err="1">
                <a:latin typeface="Courier New" panose="02070309020205020404" pitchFamily="49" charset="0"/>
                <a:cs typeface="Courier New" panose="02070309020205020404" pitchFamily="49" charset="0"/>
              </a:rPr>
              <a:t>needs</a:t>
            </a:r>
            <a:r>
              <a:rPr lang="sv-SE" sz="1200" dirty="0">
                <a:latin typeface="Courier New" panose="02070309020205020404" pitchFamily="49" charset="0"/>
                <a:cs typeface="Courier New" panose="02070309020205020404" pitchFamily="49" charset="0"/>
              </a:rPr>
              <a:t> </a:t>
            </a:r>
            <a:r>
              <a:rPr lang="sv-SE" sz="1200" dirty="0" err="1">
                <a:latin typeface="Courier New" panose="02070309020205020404" pitchFamily="49" charset="0"/>
                <a:cs typeface="Courier New" panose="02070309020205020404" pitchFamily="49" charset="0"/>
              </a:rPr>
              <a:t>to</a:t>
            </a:r>
            <a:r>
              <a:rPr lang="sv-SE" sz="1200" dirty="0">
                <a:latin typeface="Courier New" panose="02070309020205020404" pitchFamily="49" charset="0"/>
                <a:cs typeface="Courier New" panose="02070309020205020404" pitchFamily="49" charset="0"/>
              </a:rPr>
              <a:t> be </a:t>
            </a:r>
            <a:r>
              <a:rPr lang="sv-SE" sz="1200" dirty="0" err="1">
                <a:latin typeface="Courier New" panose="02070309020205020404" pitchFamily="49" charset="0"/>
                <a:cs typeface="Courier New" panose="02070309020205020404" pitchFamily="49" charset="0"/>
              </a:rPr>
              <a:t>reversed</a:t>
            </a:r>
            <a:endParaRPr lang="sv-SE" sz="1200" dirty="0">
              <a:latin typeface="Courier New" panose="02070309020205020404" pitchFamily="49" charset="0"/>
              <a:cs typeface="Courier New" panose="02070309020205020404" pitchFamily="49" charset="0"/>
            </a:endParaRPr>
          </a:p>
          <a:p>
            <a:pPr marL="0" indent="0">
              <a:lnSpc>
                <a:spcPct val="80000"/>
              </a:lnSpc>
              <a:buNone/>
            </a:pPr>
            <a:r>
              <a:rPr lang="sv-SE" sz="1200" dirty="0" err="1">
                <a:latin typeface="Courier New" panose="02070309020205020404" pitchFamily="49" charset="0"/>
                <a:cs typeface="Courier New" panose="02070309020205020404" pitchFamily="49" charset="0"/>
              </a:rPr>
              <a:t>reverse_seq</a:t>
            </a:r>
            <a:r>
              <a:rPr lang="sv-SE" sz="1200" dirty="0">
                <a:latin typeface="Courier New" panose="02070309020205020404" pitchFamily="49" charset="0"/>
                <a:cs typeface="Courier New" panose="02070309020205020404" pitchFamily="49" charset="0"/>
              </a:rPr>
              <a:t>=0</a:t>
            </a:r>
          </a:p>
          <a:p>
            <a:pPr marL="0" indent="0">
              <a:lnSpc>
                <a:spcPct val="80000"/>
              </a:lnSpc>
              <a:buNone/>
            </a:pPr>
            <a:r>
              <a:rPr lang="sv-SE" sz="1200" dirty="0">
                <a:latin typeface="Courier New" panose="02070309020205020404" pitchFamily="49" charset="0"/>
                <a:cs typeface="Courier New" panose="02070309020205020404" pitchFamily="49" charset="0"/>
              </a:rPr>
              <a:t># </a:t>
            </a:r>
            <a:r>
              <a:rPr lang="sv-SE" sz="1200" dirty="0" err="1">
                <a:latin typeface="Courier New" panose="02070309020205020404" pitchFamily="49" charset="0"/>
                <a:cs typeface="Courier New" panose="02070309020205020404" pitchFamily="49" charset="0"/>
              </a:rPr>
              <a:t>assemble</a:t>
            </a:r>
            <a:r>
              <a:rPr lang="sv-SE" sz="1200" dirty="0">
                <a:latin typeface="Courier New" panose="02070309020205020404" pitchFamily="49" charset="0"/>
                <a:cs typeface="Courier New" panose="02070309020205020404" pitchFamily="49" charset="0"/>
              </a:rPr>
              <a:t> </a:t>
            </a:r>
            <a:r>
              <a:rPr lang="sv-SE" sz="1200" dirty="0" err="1">
                <a:latin typeface="Courier New" panose="02070309020205020404" pitchFamily="49" charset="0"/>
                <a:cs typeface="Courier New" panose="02070309020205020404" pitchFamily="49" charset="0"/>
              </a:rPr>
              <a:t>to</a:t>
            </a:r>
            <a:r>
              <a:rPr lang="sv-SE" sz="1200" dirty="0">
                <a:latin typeface="Courier New" panose="02070309020205020404" pitchFamily="49" charset="0"/>
                <a:cs typeface="Courier New" panose="02070309020205020404" pitchFamily="49" charset="0"/>
              </a:rPr>
              <a:t> </a:t>
            </a:r>
            <a:r>
              <a:rPr lang="sv-SE" sz="1200" dirty="0" err="1">
                <a:latin typeface="Courier New" panose="02070309020205020404" pitchFamily="49" charset="0"/>
                <a:cs typeface="Courier New" panose="02070309020205020404" pitchFamily="49" charset="0"/>
              </a:rPr>
              <a:t>contigs</a:t>
            </a:r>
            <a:endParaRPr lang="sv-SE" sz="1200" dirty="0">
              <a:latin typeface="Courier New" panose="02070309020205020404" pitchFamily="49" charset="0"/>
              <a:cs typeface="Courier New" panose="02070309020205020404" pitchFamily="49" charset="0"/>
            </a:endParaRPr>
          </a:p>
          <a:p>
            <a:pPr marL="0" indent="0">
              <a:lnSpc>
                <a:spcPct val="80000"/>
              </a:lnSpc>
              <a:buNone/>
            </a:pPr>
            <a:r>
              <a:rPr lang="sv-SE" sz="1200" dirty="0" err="1">
                <a:latin typeface="Courier New" panose="02070309020205020404" pitchFamily="49" charset="0"/>
                <a:cs typeface="Courier New" panose="02070309020205020404" pitchFamily="49" charset="0"/>
              </a:rPr>
              <a:t>asm_flags</a:t>
            </a:r>
            <a:r>
              <a:rPr lang="sv-SE" sz="1200" dirty="0">
                <a:latin typeface="Courier New" panose="02070309020205020404" pitchFamily="49" charset="0"/>
                <a:cs typeface="Courier New" panose="02070309020205020404" pitchFamily="49" charset="0"/>
              </a:rPr>
              <a:t>=3  ## </a:t>
            </a:r>
            <a:r>
              <a:rPr lang="sv-SE" sz="1200" dirty="0" err="1">
                <a:latin typeface="Courier New" panose="02070309020205020404" pitchFamily="49" charset="0"/>
                <a:cs typeface="Courier New" panose="02070309020205020404" pitchFamily="49" charset="0"/>
              </a:rPr>
              <a:t>both</a:t>
            </a:r>
            <a:r>
              <a:rPr lang="sv-SE" sz="1200" dirty="0">
                <a:latin typeface="Courier New" panose="02070309020205020404" pitchFamily="49" charset="0"/>
                <a:cs typeface="Courier New" panose="02070309020205020404" pitchFamily="49" charset="0"/>
              </a:rPr>
              <a:t> </a:t>
            </a:r>
            <a:r>
              <a:rPr lang="sv-SE" sz="1200" dirty="0" err="1">
                <a:latin typeface="Courier New" panose="02070309020205020404" pitchFamily="49" charset="0"/>
                <a:cs typeface="Courier New" panose="02070309020205020404" pitchFamily="49" charset="0"/>
              </a:rPr>
              <a:t>contig</a:t>
            </a:r>
            <a:r>
              <a:rPr lang="sv-SE" sz="1200" dirty="0">
                <a:latin typeface="Courier New" panose="02070309020205020404" pitchFamily="49" charset="0"/>
                <a:cs typeface="Courier New" panose="02070309020205020404" pitchFamily="49" charset="0"/>
              </a:rPr>
              <a:t> and </a:t>
            </a:r>
            <a:r>
              <a:rPr lang="sv-SE" sz="1200" dirty="0" err="1">
                <a:latin typeface="Courier New" panose="02070309020205020404" pitchFamily="49" charset="0"/>
                <a:cs typeface="Courier New" panose="02070309020205020404" pitchFamily="49" charset="0"/>
              </a:rPr>
              <a:t>scaffold</a:t>
            </a:r>
            <a:r>
              <a:rPr lang="sv-SE" sz="1200" dirty="0">
                <a:latin typeface="Courier New" panose="02070309020205020404" pitchFamily="49" charset="0"/>
                <a:cs typeface="Courier New" panose="02070309020205020404" pitchFamily="49" charset="0"/>
              </a:rPr>
              <a:t> </a:t>
            </a:r>
            <a:r>
              <a:rPr lang="sv-SE" sz="1200" dirty="0" err="1">
                <a:latin typeface="Courier New" panose="02070309020205020404" pitchFamily="49" charset="0"/>
                <a:cs typeface="Courier New" panose="02070309020205020404" pitchFamily="49" charset="0"/>
              </a:rPr>
              <a:t>assembly</a:t>
            </a:r>
            <a:r>
              <a:rPr lang="sv-SE" sz="1200" dirty="0">
                <a:latin typeface="Courier New" panose="02070309020205020404" pitchFamily="49" charset="0"/>
                <a:cs typeface="Courier New" panose="02070309020205020404" pitchFamily="49" charset="0"/>
              </a:rPr>
              <a:t> </a:t>
            </a:r>
          </a:p>
          <a:p>
            <a:pPr marL="0" indent="0">
              <a:lnSpc>
                <a:spcPct val="80000"/>
              </a:lnSpc>
              <a:buNone/>
            </a:pPr>
            <a:r>
              <a:rPr lang="sv-SE" sz="1200" dirty="0">
                <a:latin typeface="Courier New" panose="02070309020205020404" pitchFamily="49" charset="0"/>
                <a:cs typeface="Courier New" panose="02070309020205020404" pitchFamily="49" charset="0"/>
              </a:rPr>
              <a:t>#</a:t>
            </a:r>
            <a:r>
              <a:rPr lang="sv-SE" sz="1200" dirty="0" err="1">
                <a:latin typeface="Courier New" panose="02070309020205020404" pitchFamily="49" charset="0"/>
                <a:cs typeface="Courier New" panose="02070309020205020404" pitchFamily="49" charset="0"/>
              </a:rPr>
              <a:t>use</a:t>
            </a:r>
            <a:r>
              <a:rPr lang="sv-SE" sz="1200" dirty="0">
                <a:latin typeface="Courier New" panose="02070309020205020404" pitchFamily="49" charset="0"/>
                <a:cs typeface="Courier New" panose="02070309020205020404" pitchFamily="49" charset="0"/>
              </a:rPr>
              <a:t> all the </a:t>
            </a:r>
            <a:r>
              <a:rPr lang="sv-SE" sz="1200" dirty="0" err="1">
                <a:latin typeface="Courier New" panose="02070309020205020404" pitchFamily="49" charset="0"/>
                <a:cs typeface="Courier New" panose="02070309020205020404" pitchFamily="49" charset="0"/>
              </a:rPr>
              <a:t>bases</a:t>
            </a:r>
            <a:r>
              <a:rPr lang="sv-SE" sz="1200" dirty="0">
                <a:latin typeface="Courier New" panose="02070309020205020404" pitchFamily="49" charset="0"/>
                <a:cs typeface="Courier New" panose="02070309020205020404" pitchFamily="49" charset="0"/>
              </a:rPr>
              <a:t> </a:t>
            </a:r>
            <a:r>
              <a:rPr lang="sv-SE" sz="1200" dirty="0" err="1">
                <a:latin typeface="Courier New" panose="02070309020205020404" pitchFamily="49" charset="0"/>
                <a:cs typeface="Courier New" panose="02070309020205020404" pitchFamily="49" charset="0"/>
              </a:rPr>
              <a:t>of</a:t>
            </a:r>
            <a:r>
              <a:rPr lang="sv-SE" sz="1200" dirty="0">
                <a:latin typeface="Courier New" panose="02070309020205020404" pitchFamily="49" charset="0"/>
                <a:cs typeface="Courier New" panose="02070309020205020404" pitchFamily="49" charset="0"/>
              </a:rPr>
              <a:t> </a:t>
            </a:r>
            <a:r>
              <a:rPr lang="sv-SE" sz="1200" dirty="0" err="1">
                <a:latin typeface="Courier New" panose="02070309020205020404" pitchFamily="49" charset="0"/>
                <a:cs typeface="Courier New" panose="02070309020205020404" pitchFamily="49" charset="0"/>
              </a:rPr>
              <a:t>each</a:t>
            </a:r>
            <a:r>
              <a:rPr lang="sv-SE" sz="1200" dirty="0">
                <a:latin typeface="Courier New" panose="02070309020205020404" pitchFamily="49" charset="0"/>
                <a:cs typeface="Courier New" panose="02070309020205020404" pitchFamily="49" charset="0"/>
              </a:rPr>
              <a:t> read</a:t>
            </a:r>
          </a:p>
          <a:p>
            <a:pPr marL="0" indent="0">
              <a:lnSpc>
                <a:spcPct val="80000"/>
              </a:lnSpc>
              <a:buNone/>
            </a:pPr>
            <a:r>
              <a:rPr lang="sv-SE" sz="1200" dirty="0" err="1">
                <a:solidFill>
                  <a:srgbClr val="17375E"/>
                </a:solidFill>
                <a:latin typeface="Courier New" panose="02070309020205020404" pitchFamily="49" charset="0"/>
                <a:cs typeface="Courier New" panose="02070309020205020404" pitchFamily="49" charset="0"/>
              </a:rPr>
              <a:t>rd_len_cutoff</a:t>
            </a:r>
            <a:r>
              <a:rPr lang="sv-SE" sz="1200" dirty="0">
                <a:solidFill>
                  <a:srgbClr val="17375E"/>
                </a:solidFill>
                <a:latin typeface="Courier New" panose="02070309020205020404" pitchFamily="49" charset="0"/>
                <a:cs typeface="Courier New" panose="02070309020205020404" pitchFamily="49" charset="0"/>
              </a:rPr>
              <a:t>=125</a:t>
            </a:r>
          </a:p>
          <a:p>
            <a:pPr marL="0" indent="0">
              <a:lnSpc>
                <a:spcPct val="80000"/>
              </a:lnSpc>
              <a:buNone/>
            </a:pPr>
            <a:r>
              <a:rPr lang="sv-SE" sz="1200" dirty="0">
                <a:latin typeface="Courier New" panose="02070309020205020404" pitchFamily="49" charset="0"/>
                <a:cs typeface="Courier New" panose="02070309020205020404" pitchFamily="49" charset="0"/>
              </a:rPr>
              <a:t>#</a:t>
            </a:r>
            <a:r>
              <a:rPr lang="sv-SE" sz="1200" dirty="0" err="1">
                <a:latin typeface="Courier New" panose="02070309020205020404" pitchFamily="49" charset="0"/>
                <a:cs typeface="Courier New" panose="02070309020205020404" pitchFamily="49" charset="0"/>
              </a:rPr>
              <a:t>cutoff</a:t>
            </a:r>
            <a:r>
              <a:rPr lang="sv-SE" sz="1200" dirty="0">
                <a:latin typeface="Courier New" panose="02070309020205020404" pitchFamily="49" charset="0"/>
                <a:cs typeface="Courier New" panose="02070309020205020404" pitchFamily="49" charset="0"/>
              </a:rPr>
              <a:t> </a:t>
            </a:r>
            <a:r>
              <a:rPr lang="sv-SE" sz="1200" dirty="0" err="1">
                <a:latin typeface="Courier New" panose="02070309020205020404" pitchFamily="49" charset="0"/>
                <a:cs typeface="Courier New" panose="02070309020205020404" pitchFamily="49" charset="0"/>
              </a:rPr>
              <a:t>value</a:t>
            </a:r>
            <a:r>
              <a:rPr lang="sv-SE" sz="1200" dirty="0">
                <a:latin typeface="Courier New" panose="02070309020205020404" pitchFamily="49" charset="0"/>
                <a:cs typeface="Courier New" panose="02070309020205020404" pitchFamily="49" charset="0"/>
              </a:rPr>
              <a:t> </a:t>
            </a:r>
            <a:r>
              <a:rPr lang="sv-SE" sz="1200" dirty="0" err="1">
                <a:latin typeface="Courier New" panose="02070309020205020404" pitchFamily="49" charset="0"/>
                <a:cs typeface="Courier New" panose="02070309020205020404" pitchFamily="49" charset="0"/>
              </a:rPr>
              <a:t>of</a:t>
            </a:r>
            <a:r>
              <a:rPr lang="sv-SE" sz="1200" dirty="0">
                <a:latin typeface="Courier New" panose="02070309020205020404" pitchFamily="49" charset="0"/>
                <a:cs typeface="Courier New" panose="02070309020205020404" pitchFamily="49" charset="0"/>
              </a:rPr>
              <a:t> pair </a:t>
            </a:r>
            <a:r>
              <a:rPr lang="sv-SE" sz="1200" dirty="0" err="1">
                <a:latin typeface="Courier New" panose="02070309020205020404" pitchFamily="49" charset="0"/>
                <a:cs typeface="Courier New" panose="02070309020205020404" pitchFamily="49" charset="0"/>
              </a:rPr>
              <a:t>number</a:t>
            </a:r>
            <a:r>
              <a:rPr lang="sv-SE" sz="1200" dirty="0">
                <a:latin typeface="Courier New" panose="02070309020205020404" pitchFamily="49" charset="0"/>
                <a:cs typeface="Courier New" panose="02070309020205020404" pitchFamily="49" charset="0"/>
              </a:rPr>
              <a:t> for a </a:t>
            </a:r>
            <a:r>
              <a:rPr lang="sv-SE" sz="1200" dirty="0" err="1">
                <a:latin typeface="Courier New" panose="02070309020205020404" pitchFamily="49" charset="0"/>
                <a:cs typeface="Courier New" panose="02070309020205020404" pitchFamily="49" charset="0"/>
              </a:rPr>
              <a:t>reliable</a:t>
            </a:r>
            <a:r>
              <a:rPr lang="sv-SE" sz="1200" dirty="0">
                <a:latin typeface="Courier New" panose="02070309020205020404" pitchFamily="49" charset="0"/>
                <a:cs typeface="Courier New" panose="02070309020205020404" pitchFamily="49" charset="0"/>
              </a:rPr>
              <a:t> </a:t>
            </a:r>
            <a:r>
              <a:rPr lang="sv-SE" sz="1200" dirty="0" err="1">
                <a:latin typeface="Courier New" panose="02070309020205020404" pitchFamily="49" charset="0"/>
                <a:cs typeface="Courier New" panose="02070309020205020404" pitchFamily="49" charset="0"/>
              </a:rPr>
              <a:t>connection</a:t>
            </a:r>
            <a:endParaRPr lang="sv-SE" sz="1200" dirty="0">
              <a:latin typeface="Courier New" panose="02070309020205020404" pitchFamily="49" charset="0"/>
              <a:cs typeface="Courier New" panose="02070309020205020404" pitchFamily="49" charset="0"/>
            </a:endParaRPr>
          </a:p>
          <a:p>
            <a:pPr marL="0" indent="0">
              <a:lnSpc>
                <a:spcPct val="80000"/>
              </a:lnSpc>
              <a:buNone/>
            </a:pPr>
            <a:r>
              <a:rPr lang="sv-SE" sz="1200" dirty="0" err="1">
                <a:solidFill>
                  <a:srgbClr val="17375E"/>
                </a:solidFill>
                <a:latin typeface="Courier New" panose="02070309020205020404" pitchFamily="49" charset="0"/>
                <a:cs typeface="Courier New" panose="02070309020205020404" pitchFamily="49" charset="0"/>
              </a:rPr>
              <a:t>pair_num_cutoff</a:t>
            </a:r>
            <a:r>
              <a:rPr lang="sv-SE" sz="1200" dirty="0">
                <a:solidFill>
                  <a:srgbClr val="17375E"/>
                </a:solidFill>
                <a:latin typeface="Courier New" panose="02070309020205020404" pitchFamily="49" charset="0"/>
                <a:cs typeface="Courier New" panose="02070309020205020404" pitchFamily="49" charset="0"/>
              </a:rPr>
              <a:t>=3</a:t>
            </a:r>
          </a:p>
          <a:p>
            <a:pPr marL="0" indent="0">
              <a:lnSpc>
                <a:spcPct val="80000"/>
              </a:lnSpc>
              <a:buNone/>
            </a:pPr>
            <a:r>
              <a:rPr lang="sv-SE" sz="1200" dirty="0">
                <a:latin typeface="Courier New" panose="02070309020205020404" pitchFamily="49" charset="0"/>
                <a:cs typeface="Courier New" panose="02070309020205020404" pitchFamily="49" charset="0"/>
              </a:rPr>
              <a:t>#minimum </a:t>
            </a:r>
            <a:r>
              <a:rPr lang="sv-SE" sz="1200" dirty="0" err="1">
                <a:latin typeface="Courier New" panose="02070309020205020404" pitchFamily="49" charset="0"/>
                <a:cs typeface="Courier New" panose="02070309020205020404" pitchFamily="49" charset="0"/>
              </a:rPr>
              <a:t>aligned</a:t>
            </a:r>
            <a:r>
              <a:rPr lang="sv-SE" sz="1200" dirty="0">
                <a:latin typeface="Courier New" panose="02070309020205020404" pitchFamily="49" charset="0"/>
                <a:cs typeface="Courier New" panose="02070309020205020404" pitchFamily="49" charset="0"/>
              </a:rPr>
              <a:t> </a:t>
            </a:r>
            <a:r>
              <a:rPr lang="sv-SE" sz="1200" dirty="0" err="1">
                <a:latin typeface="Courier New" panose="02070309020205020404" pitchFamily="49" charset="0"/>
                <a:cs typeface="Courier New" panose="02070309020205020404" pitchFamily="49" charset="0"/>
              </a:rPr>
              <a:t>length</a:t>
            </a:r>
            <a:r>
              <a:rPr lang="sv-SE" sz="1200" dirty="0">
                <a:latin typeface="Courier New" panose="02070309020205020404" pitchFamily="49" charset="0"/>
                <a:cs typeface="Courier New" panose="02070309020205020404" pitchFamily="49" charset="0"/>
              </a:rPr>
              <a:t> </a:t>
            </a:r>
            <a:r>
              <a:rPr lang="sv-SE" sz="1200" dirty="0" err="1">
                <a:latin typeface="Courier New" panose="02070309020205020404" pitchFamily="49" charset="0"/>
                <a:cs typeface="Courier New" panose="02070309020205020404" pitchFamily="49" charset="0"/>
              </a:rPr>
              <a:t>to</a:t>
            </a:r>
            <a:r>
              <a:rPr lang="sv-SE" sz="1200" dirty="0">
                <a:latin typeface="Courier New" panose="02070309020205020404" pitchFamily="49" charset="0"/>
                <a:cs typeface="Courier New" panose="02070309020205020404" pitchFamily="49" charset="0"/>
              </a:rPr>
              <a:t> </a:t>
            </a:r>
            <a:r>
              <a:rPr lang="sv-SE" sz="1200" dirty="0" err="1">
                <a:latin typeface="Courier New" panose="02070309020205020404" pitchFamily="49" charset="0"/>
                <a:cs typeface="Courier New" panose="02070309020205020404" pitchFamily="49" charset="0"/>
              </a:rPr>
              <a:t>contigs</a:t>
            </a:r>
            <a:r>
              <a:rPr lang="sv-SE" sz="1200" dirty="0">
                <a:latin typeface="Courier New" panose="02070309020205020404" pitchFamily="49" charset="0"/>
                <a:cs typeface="Courier New" panose="02070309020205020404" pitchFamily="49" charset="0"/>
              </a:rPr>
              <a:t> for a </a:t>
            </a:r>
            <a:r>
              <a:rPr lang="sv-SE" sz="1200" dirty="0" err="1">
                <a:latin typeface="Courier New" panose="02070309020205020404" pitchFamily="49" charset="0"/>
                <a:cs typeface="Courier New" panose="02070309020205020404" pitchFamily="49" charset="0"/>
              </a:rPr>
              <a:t>reliable</a:t>
            </a:r>
            <a:r>
              <a:rPr lang="sv-SE" sz="1200" dirty="0">
                <a:latin typeface="Courier New" panose="02070309020205020404" pitchFamily="49" charset="0"/>
                <a:cs typeface="Courier New" panose="02070309020205020404" pitchFamily="49" charset="0"/>
              </a:rPr>
              <a:t> read </a:t>
            </a:r>
            <a:r>
              <a:rPr lang="sv-SE" sz="1200" dirty="0" err="1">
                <a:latin typeface="Courier New" panose="02070309020205020404" pitchFamily="49" charset="0"/>
                <a:cs typeface="Courier New" panose="02070309020205020404" pitchFamily="49" charset="0"/>
              </a:rPr>
              <a:t>location</a:t>
            </a:r>
            <a:endParaRPr lang="sv-SE" sz="1200" dirty="0">
              <a:latin typeface="Courier New" panose="02070309020205020404" pitchFamily="49" charset="0"/>
              <a:cs typeface="Courier New" panose="02070309020205020404" pitchFamily="49" charset="0"/>
            </a:endParaRPr>
          </a:p>
          <a:p>
            <a:pPr marL="0" indent="0">
              <a:lnSpc>
                <a:spcPct val="80000"/>
              </a:lnSpc>
              <a:buNone/>
            </a:pPr>
            <a:r>
              <a:rPr lang="sv-SE" sz="1200" dirty="0" err="1">
                <a:solidFill>
                  <a:srgbClr val="17375E"/>
                </a:solidFill>
                <a:latin typeface="Courier New" panose="02070309020205020404" pitchFamily="49" charset="0"/>
                <a:cs typeface="Courier New" panose="02070309020205020404" pitchFamily="49" charset="0"/>
              </a:rPr>
              <a:t>map_len</a:t>
            </a:r>
            <a:r>
              <a:rPr lang="sv-SE" sz="1200" dirty="0">
                <a:solidFill>
                  <a:srgbClr val="17375E"/>
                </a:solidFill>
                <a:latin typeface="Courier New" panose="02070309020205020404" pitchFamily="49" charset="0"/>
                <a:cs typeface="Courier New" panose="02070309020205020404" pitchFamily="49" charset="0"/>
              </a:rPr>
              <a:t>=50</a:t>
            </a:r>
          </a:p>
          <a:p>
            <a:pPr marL="0" indent="0">
              <a:lnSpc>
                <a:spcPct val="80000"/>
              </a:lnSpc>
              <a:buNone/>
            </a:pPr>
            <a:r>
              <a:rPr lang="sv-SE" sz="1200" dirty="0">
                <a:latin typeface="Courier New" panose="02070309020205020404" pitchFamily="49" charset="0"/>
                <a:cs typeface="Courier New" panose="02070309020205020404" pitchFamily="49" charset="0"/>
              </a:rPr>
              <a:t>#a pair </a:t>
            </a:r>
            <a:r>
              <a:rPr lang="sv-SE" sz="1200" dirty="0" err="1">
                <a:latin typeface="Courier New" panose="02070309020205020404" pitchFamily="49" charset="0"/>
                <a:cs typeface="Courier New" panose="02070309020205020404" pitchFamily="49" charset="0"/>
              </a:rPr>
              <a:t>of</a:t>
            </a:r>
            <a:r>
              <a:rPr lang="sv-SE" sz="1200" dirty="0">
                <a:latin typeface="Courier New" panose="02070309020205020404" pitchFamily="49" charset="0"/>
                <a:cs typeface="Courier New" panose="02070309020205020404" pitchFamily="49" charset="0"/>
              </a:rPr>
              <a:t> </a:t>
            </a:r>
            <a:r>
              <a:rPr lang="sv-SE" sz="1200" dirty="0" err="1">
                <a:latin typeface="Courier New" panose="02070309020205020404" pitchFamily="49" charset="0"/>
                <a:cs typeface="Courier New" panose="02070309020205020404" pitchFamily="49" charset="0"/>
              </a:rPr>
              <a:t>fastq</a:t>
            </a:r>
            <a:r>
              <a:rPr lang="sv-SE" sz="1200" dirty="0">
                <a:latin typeface="Courier New" panose="02070309020205020404" pitchFamily="49" charset="0"/>
                <a:cs typeface="Courier New" panose="02070309020205020404" pitchFamily="49" charset="0"/>
              </a:rPr>
              <a:t> </a:t>
            </a:r>
            <a:r>
              <a:rPr lang="sv-SE" sz="1200" dirty="0" err="1">
                <a:latin typeface="Courier New" panose="02070309020205020404" pitchFamily="49" charset="0"/>
                <a:cs typeface="Courier New" panose="02070309020205020404" pitchFamily="49" charset="0"/>
              </a:rPr>
              <a:t>file</a:t>
            </a:r>
            <a:r>
              <a:rPr lang="sv-SE" sz="1200" dirty="0">
                <a:latin typeface="Courier New" panose="02070309020205020404" pitchFamily="49" charset="0"/>
                <a:cs typeface="Courier New" panose="02070309020205020404" pitchFamily="49" charset="0"/>
              </a:rPr>
              <a:t>, read 1 </a:t>
            </a:r>
            <a:r>
              <a:rPr lang="sv-SE" sz="1200" dirty="0" err="1">
                <a:latin typeface="Courier New" panose="02070309020205020404" pitchFamily="49" charset="0"/>
                <a:cs typeface="Courier New" panose="02070309020205020404" pitchFamily="49" charset="0"/>
              </a:rPr>
              <a:t>file</a:t>
            </a:r>
            <a:r>
              <a:rPr lang="sv-SE" sz="1200" dirty="0">
                <a:latin typeface="Courier New" panose="02070309020205020404" pitchFamily="49" charset="0"/>
                <a:cs typeface="Courier New" panose="02070309020205020404" pitchFamily="49" charset="0"/>
              </a:rPr>
              <a:t> </a:t>
            </a:r>
            <a:r>
              <a:rPr lang="sv-SE" sz="1200" dirty="0" err="1">
                <a:latin typeface="Courier New" panose="02070309020205020404" pitchFamily="49" charset="0"/>
                <a:cs typeface="Courier New" panose="02070309020205020404" pitchFamily="49" charset="0"/>
              </a:rPr>
              <a:t>should</a:t>
            </a:r>
            <a:r>
              <a:rPr lang="sv-SE" sz="1200" dirty="0">
                <a:latin typeface="Courier New" panose="02070309020205020404" pitchFamily="49" charset="0"/>
                <a:cs typeface="Courier New" panose="02070309020205020404" pitchFamily="49" charset="0"/>
              </a:rPr>
              <a:t> be </a:t>
            </a:r>
            <a:r>
              <a:rPr lang="sv-SE" sz="1200" dirty="0" err="1">
                <a:latin typeface="Courier New" panose="02070309020205020404" pitchFamily="49" charset="0"/>
                <a:cs typeface="Courier New" panose="02070309020205020404" pitchFamily="49" charset="0"/>
              </a:rPr>
              <a:t>followed</a:t>
            </a:r>
            <a:r>
              <a:rPr lang="sv-SE" sz="1200" dirty="0">
                <a:latin typeface="Courier New" panose="02070309020205020404" pitchFamily="49" charset="0"/>
                <a:cs typeface="Courier New" panose="02070309020205020404" pitchFamily="49" charset="0"/>
              </a:rPr>
              <a:t> by read 2 </a:t>
            </a:r>
            <a:r>
              <a:rPr lang="sv-SE" sz="1200" dirty="0" err="1">
                <a:latin typeface="Courier New" panose="02070309020205020404" pitchFamily="49" charset="0"/>
                <a:cs typeface="Courier New" panose="02070309020205020404" pitchFamily="49" charset="0"/>
              </a:rPr>
              <a:t>file</a:t>
            </a:r>
            <a:endParaRPr lang="sv-SE" sz="1200" dirty="0">
              <a:latin typeface="Courier New" panose="02070309020205020404" pitchFamily="49" charset="0"/>
              <a:cs typeface="Courier New" panose="02070309020205020404" pitchFamily="49" charset="0"/>
            </a:endParaRPr>
          </a:p>
          <a:p>
            <a:pPr marL="0" indent="0">
              <a:lnSpc>
                <a:spcPct val="80000"/>
              </a:lnSpc>
              <a:buNone/>
            </a:pPr>
            <a:r>
              <a:rPr lang="en-US" sz="1200" dirty="0">
                <a:latin typeface="Courier New" panose="02070309020205020404" pitchFamily="49" charset="0"/>
                <a:cs typeface="Courier New" panose="02070309020205020404" pitchFamily="49" charset="0"/>
              </a:rPr>
              <a:t>q1=../data/MG1655/MG1655_1.5M_R1.fastq.gz</a:t>
            </a:r>
          </a:p>
          <a:p>
            <a:pPr marL="0" indent="0">
              <a:buNone/>
            </a:pPr>
            <a:r>
              <a:rPr lang="en-US" sz="1200" dirty="0">
                <a:latin typeface="Courier New" panose="02070309020205020404" pitchFamily="49" charset="0"/>
                <a:cs typeface="Courier New" panose="02070309020205020404" pitchFamily="49" charset="0"/>
              </a:rPr>
              <a:t>q2=../data/MG1655/MG1655_1.5M_R2.fastq.gz</a:t>
            </a:r>
          </a:p>
        </p:txBody>
      </p:sp>
      <p:sp>
        <p:nvSpPr>
          <p:cNvPr id="4" name="TextBox 3"/>
          <p:cNvSpPr txBox="1"/>
          <p:nvPr/>
        </p:nvSpPr>
        <p:spPr>
          <a:xfrm>
            <a:off x="150403" y="1240153"/>
            <a:ext cx="6990625" cy="400110"/>
          </a:xfrm>
          <a:prstGeom prst="rect">
            <a:avLst/>
          </a:prstGeom>
          <a:noFill/>
        </p:spPr>
        <p:txBody>
          <a:bodyPr wrap="square" rtlCol="0">
            <a:spAutoFit/>
          </a:bodyPr>
          <a:lstStyle/>
          <a:p>
            <a:r>
              <a:rPr lang="en-US" sz="2000" dirty="0">
                <a:latin typeface="+mj-lt"/>
              </a:rPr>
              <a:t>configure.MG1655.txt</a:t>
            </a:r>
          </a:p>
        </p:txBody>
      </p:sp>
    </p:spTree>
    <p:extLst>
      <p:ext uri="{BB962C8B-B14F-4D97-AF65-F5344CB8AC3E}">
        <p14:creationId xmlns:p14="http://schemas.microsoft.com/office/powerpoint/2010/main" val="1533672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0"/>
            <a:ext cx="8229600" cy="984171"/>
          </a:xfrm>
        </p:spPr>
        <p:txBody>
          <a:bodyPr/>
          <a:lstStyle/>
          <a:p>
            <a:r>
              <a:rPr lang="en-US" dirty="0"/>
              <a:t>MG1655 assembly</a:t>
            </a:r>
            <a:br>
              <a:rPr lang="en-US" dirty="0"/>
            </a:br>
            <a:r>
              <a:rPr lang="en-US" dirty="0"/>
              <a:t>Step 2: Run SOAPdenovo2</a:t>
            </a:r>
          </a:p>
        </p:txBody>
      </p:sp>
      <p:sp>
        <p:nvSpPr>
          <p:cNvPr id="4" name="TextBox 3"/>
          <p:cNvSpPr txBox="1"/>
          <p:nvPr/>
        </p:nvSpPr>
        <p:spPr>
          <a:xfrm>
            <a:off x="121195" y="939955"/>
            <a:ext cx="3830216" cy="523220"/>
          </a:xfrm>
          <a:prstGeom prst="rect">
            <a:avLst/>
          </a:prstGeom>
          <a:noFill/>
        </p:spPr>
        <p:txBody>
          <a:bodyPr wrap="none" rtlCol="0">
            <a:spAutoFit/>
          </a:bodyPr>
          <a:lstStyle/>
          <a:p>
            <a:r>
              <a:rPr lang="en-US" sz="2800" dirty="0"/>
              <a:t>MG1655.soapdn.sbatch </a:t>
            </a:r>
          </a:p>
        </p:txBody>
      </p:sp>
      <p:sp>
        <p:nvSpPr>
          <p:cNvPr id="5" name="TextBox 4"/>
          <p:cNvSpPr txBox="1"/>
          <p:nvPr/>
        </p:nvSpPr>
        <p:spPr>
          <a:xfrm>
            <a:off x="250092" y="1463175"/>
            <a:ext cx="8643815" cy="3170099"/>
          </a:xfrm>
          <a:prstGeom prst="rect">
            <a:avLst/>
          </a:prstGeom>
          <a:solidFill>
            <a:schemeClr val="accent3">
              <a:lumMod val="20000"/>
              <a:lumOff val="80000"/>
            </a:schemeClr>
          </a:solidFill>
        </p:spPr>
        <p:txBody>
          <a:bodyPr wrap="square" rtlCol="0">
            <a:spAutoFit/>
          </a:bodyPr>
          <a:lstStyle/>
          <a:p>
            <a:r>
              <a:rPr lang="en-US" sz="2000" dirty="0">
                <a:latin typeface="Courier"/>
                <a:cs typeface="Courier"/>
              </a:rPr>
              <a:t>#!/bin/bash</a:t>
            </a:r>
          </a:p>
          <a:p>
            <a:r>
              <a:rPr lang="en-US" sz="2000" dirty="0">
                <a:latin typeface="Courier"/>
                <a:cs typeface="Courier"/>
              </a:rPr>
              <a:t>#SBATCH --</a:t>
            </a:r>
            <a:r>
              <a:rPr lang="en-US" sz="2000" dirty="0" err="1">
                <a:latin typeface="Courier"/>
                <a:cs typeface="Courier"/>
              </a:rPr>
              <a:t>cpus</a:t>
            </a:r>
            <a:r>
              <a:rPr lang="en-US" sz="2000" dirty="0">
                <a:latin typeface="Courier"/>
                <a:cs typeface="Courier"/>
              </a:rPr>
              <a:t>-per-task=1</a:t>
            </a:r>
          </a:p>
          <a:p>
            <a:r>
              <a:rPr lang="en-US" sz="2000" dirty="0">
                <a:latin typeface="Courier"/>
                <a:cs typeface="Courier"/>
              </a:rPr>
              <a:t>#SBATCH --mem-per-</a:t>
            </a:r>
            <a:r>
              <a:rPr lang="en-US" sz="2000" dirty="0" err="1">
                <a:latin typeface="Courier"/>
                <a:cs typeface="Courier"/>
              </a:rPr>
              <a:t>cpu</a:t>
            </a:r>
            <a:r>
              <a:rPr lang="en-US" sz="2000" dirty="0">
                <a:latin typeface="Courier"/>
                <a:cs typeface="Courier"/>
              </a:rPr>
              <a:t>=8g</a:t>
            </a:r>
          </a:p>
          <a:p>
            <a:r>
              <a:rPr lang="en-US" sz="2000" dirty="0">
                <a:latin typeface="Courier"/>
                <a:cs typeface="Courier"/>
              </a:rPr>
              <a:t>#SBATCH --time=1-00:00:00</a:t>
            </a:r>
          </a:p>
          <a:p>
            <a:r>
              <a:rPr lang="en-US" sz="2000" dirty="0">
                <a:latin typeface="Courier"/>
                <a:cs typeface="Courier"/>
              </a:rPr>
              <a:t>../software/SOAPdenovo2/SOAPdenovo-63mer all </a:t>
            </a:r>
            <a:r>
              <a:rPr lang="es-ES_tradnl" sz="2000" dirty="0">
                <a:latin typeface="Courier"/>
                <a:cs typeface="Courier"/>
              </a:rPr>
              <a:t>\</a:t>
            </a:r>
          </a:p>
          <a:p>
            <a:r>
              <a:rPr lang="es-ES_tradnl" sz="2000" dirty="0">
                <a:latin typeface="Courier"/>
                <a:cs typeface="Courier"/>
              </a:rPr>
              <a:t>	-s configure.MG1655.txt \</a:t>
            </a:r>
          </a:p>
          <a:p>
            <a:r>
              <a:rPr lang="es-ES_tradnl" sz="2000" dirty="0">
                <a:latin typeface="Courier"/>
                <a:cs typeface="Courier"/>
              </a:rPr>
              <a:t>	</a:t>
            </a:r>
            <a:r>
              <a:rPr lang="es-ES_tradnl" sz="2000" b="1" dirty="0">
                <a:solidFill>
                  <a:srgbClr val="FF0000"/>
                </a:solidFill>
                <a:latin typeface="Courier"/>
                <a:cs typeface="Courier"/>
              </a:rPr>
              <a:t>-K 31 </a:t>
            </a:r>
            <a:r>
              <a:rPr lang="es-ES_tradnl" sz="2000" dirty="0">
                <a:latin typeface="Courier"/>
                <a:cs typeface="Courier"/>
              </a:rPr>
              <a:t>-d 2 -R -o MG1655kmer31 \</a:t>
            </a:r>
          </a:p>
          <a:p>
            <a:r>
              <a:rPr lang="es-ES_tradnl" sz="2000" dirty="0">
                <a:latin typeface="Courier"/>
                <a:cs typeface="Courier"/>
              </a:rPr>
              <a:t>	-p 1 -F -L 200 -b 800 -N 5000000 \</a:t>
            </a:r>
          </a:p>
          <a:p>
            <a:r>
              <a:rPr lang="es-ES_tradnl" sz="2000" dirty="0">
                <a:latin typeface="Courier"/>
                <a:cs typeface="Courier"/>
              </a:rPr>
              <a:t>	1&gt;MG1655</a:t>
            </a:r>
            <a:r>
              <a:rPr lang="es-ES_tradnl" sz="2000" dirty="0">
                <a:highlight>
                  <a:srgbClr val="FFFF00"/>
                </a:highlight>
                <a:latin typeface="Courier"/>
                <a:cs typeface="Courier"/>
              </a:rPr>
              <a:t>kmer31</a:t>
            </a:r>
            <a:r>
              <a:rPr lang="es-ES_tradnl" sz="2000" dirty="0">
                <a:latin typeface="Courier"/>
                <a:cs typeface="Courier"/>
              </a:rPr>
              <a:t>.log \</a:t>
            </a:r>
          </a:p>
          <a:p>
            <a:r>
              <a:rPr lang="es-ES_tradnl" sz="2000" dirty="0">
                <a:latin typeface="Courier"/>
                <a:cs typeface="Courier"/>
              </a:rPr>
              <a:t>	2&gt;MG1655</a:t>
            </a:r>
            <a:r>
              <a:rPr lang="es-ES_tradnl" sz="2000" dirty="0">
                <a:highlight>
                  <a:srgbClr val="FFFF00"/>
                </a:highlight>
                <a:latin typeface="Courier"/>
                <a:cs typeface="Courier"/>
              </a:rPr>
              <a:t>kmer31</a:t>
            </a:r>
            <a:r>
              <a:rPr lang="es-ES_tradnl" sz="2000" dirty="0">
                <a:latin typeface="Courier"/>
                <a:cs typeface="Courier"/>
              </a:rPr>
              <a:t>.err</a:t>
            </a:r>
            <a:endParaRPr lang="en-US" sz="2000" dirty="0">
              <a:latin typeface="Courier"/>
              <a:cs typeface="Courier"/>
            </a:endParaRPr>
          </a:p>
        </p:txBody>
      </p:sp>
      <p:sp>
        <p:nvSpPr>
          <p:cNvPr id="8" name="TextBox 7"/>
          <p:cNvSpPr txBox="1"/>
          <p:nvPr/>
        </p:nvSpPr>
        <p:spPr>
          <a:xfrm>
            <a:off x="457200" y="4633274"/>
            <a:ext cx="5171458" cy="461665"/>
          </a:xfrm>
          <a:prstGeom prst="rect">
            <a:avLst/>
          </a:prstGeom>
          <a:noFill/>
        </p:spPr>
        <p:txBody>
          <a:bodyPr wrap="none" rtlCol="0">
            <a:spAutoFit/>
          </a:bodyPr>
          <a:lstStyle/>
          <a:p>
            <a:r>
              <a:rPr lang="en-US" sz="2400" dirty="0" err="1">
                <a:latin typeface="Courier"/>
                <a:cs typeface="Courier"/>
              </a:rPr>
              <a:t>sbatch</a:t>
            </a:r>
            <a:r>
              <a:rPr lang="en-US" sz="2400" dirty="0">
                <a:latin typeface="Courier"/>
                <a:cs typeface="Courier"/>
              </a:rPr>
              <a:t> MG1655.soapdn.sbatch</a:t>
            </a:r>
          </a:p>
        </p:txBody>
      </p:sp>
    </p:spTree>
    <p:extLst>
      <p:ext uri="{BB962C8B-B14F-4D97-AF65-F5344CB8AC3E}">
        <p14:creationId xmlns:p14="http://schemas.microsoft.com/office/powerpoint/2010/main" val="4235196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19793</TotalTime>
  <Words>2325</Words>
  <Application>Microsoft Macintosh PowerPoint</Application>
  <PresentationFormat>On-screen Show (16:9)</PresentationFormat>
  <Paragraphs>289</Paragraphs>
  <Slides>29</Slides>
  <Notes>6</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Courier</vt:lpstr>
      <vt:lpstr>Courier New</vt:lpstr>
      <vt:lpstr>Monaco</vt:lpstr>
      <vt:lpstr>Office Theme</vt:lpstr>
      <vt:lpstr>Genomic Assembly (lab)  Bioinformatics Applications (PLPTH813)</vt:lpstr>
      <vt:lpstr>Today's Lab</vt:lpstr>
      <vt:lpstr>lab12</vt:lpstr>
      <vt:lpstr>Data and software</vt:lpstr>
      <vt:lpstr>Illumina reads</vt:lpstr>
      <vt:lpstr>SOAPdenovo2</vt:lpstr>
      <vt:lpstr>working directory - SOAPdenovo assembly</vt:lpstr>
      <vt:lpstr>MG1655 assembly step1: SOAPdenovo2 configure file</vt:lpstr>
      <vt:lpstr>MG1655 assembly Step 2: Run SOAPdenovo2</vt:lpstr>
      <vt:lpstr>Slurm: job scheduler</vt:lpstr>
      <vt:lpstr>MG1655 k-mer31 assembled result</vt:lpstr>
      <vt:lpstr>SOAPdenovo guide</vt:lpstr>
      <vt:lpstr>Your turn</vt:lpstr>
      <vt:lpstr>Today's Lab</vt:lpstr>
      <vt:lpstr>Data</vt:lpstr>
      <vt:lpstr>working directory - canu assembly</vt:lpstr>
      <vt:lpstr>Canu assembly</vt:lpstr>
      <vt:lpstr>Canu - read correction</vt:lpstr>
      <vt:lpstr>Canu - read trimming</vt:lpstr>
      <vt:lpstr>Canu - assembly (consensus and contigs)</vt:lpstr>
      <vt:lpstr>canu output</vt:lpstr>
      <vt:lpstr>working directory - Pilon polishing</vt:lpstr>
      <vt:lpstr>Polishing with Illumina data –  BWA alignment (step 1)</vt:lpstr>
      <vt:lpstr>BWA alignment output</vt:lpstr>
      <vt:lpstr>PowerPoint Presentation</vt:lpstr>
      <vt:lpstr>changes</vt:lpstr>
      <vt:lpstr>Pilon output</vt:lpstr>
      <vt:lpstr>SOAPdenovo2 installation</vt:lpstr>
      <vt:lpstr>Download Pilon (binary version) to software directory</vt:lpstr>
    </vt:vector>
  </TitlesOfParts>
  <Company>Kansas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Bioinformatics Applications (PLPTH613)</dc:title>
  <dc:creator>Sanzhen Liu</dc:creator>
  <cp:lastModifiedBy>Sanzhen Liu</cp:lastModifiedBy>
  <cp:revision>225</cp:revision>
  <dcterms:created xsi:type="dcterms:W3CDTF">2014-12-15T18:58:14Z</dcterms:created>
  <dcterms:modified xsi:type="dcterms:W3CDTF">2025-05-01T18:54:49Z</dcterms:modified>
</cp:coreProperties>
</file>