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72" r:id="rId2"/>
    <p:sldId id="257" r:id="rId3"/>
    <p:sldId id="290" r:id="rId4"/>
    <p:sldId id="313" r:id="rId5"/>
    <p:sldId id="260" r:id="rId6"/>
    <p:sldId id="308" r:id="rId7"/>
    <p:sldId id="309" r:id="rId8"/>
    <p:sldId id="293" r:id="rId9"/>
    <p:sldId id="310" r:id="rId10"/>
    <p:sldId id="292" r:id="rId11"/>
    <p:sldId id="294" r:id="rId12"/>
    <p:sldId id="291" r:id="rId13"/>
    <p:sldId id="289" r:id="rId14"/>
    <p:sldId id="311" r:id="rId15"/>
    <p:sldId id="295" r:id="rId16"/>
    <p:sldId id="312" r:id="rId17"/>
    <p:sldId id="258" r:id="rId18"/>
    <p:sldId id="263" r:id="rId19"/>
    <p:sldId id="264" r:id="rId20"/>
    <p:sldId id="265" r:id="rId21"/>
    <p:sldId id="307" r:id="rId22"/>
    <p:sldId id="318" r:id="rId23"/>
    <p:sldId id="299" r:id="rId24"/>
    <p:sldId id="317" r:id="rId25"/>
    <p:sldId id="297" r:id="rId26"/>
    <p:sldId id="298" r:id="rId27"/>
    <p:sldId id="314" r:id="rId28"/>
    <p:sldId id="319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02"/>
    <p:restoredTop sz="95782"/>
  </p:normalViewPr>
  <p:slideViewPr>
    <p:cSldViewPr snapToGrid="0" snapToObjects="1">
      <p:cViewPr varScale="1">
        <p:scale>
          <a:sx n="118" d="100"/>
          <a:sy n="118" d="100"/>
        </p:scale>
        <p:origin x="212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CAC3-BC96-1B48-ABA7-081ADDC031DF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2D64-B0EB-4845-B085-D499D4D0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4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AC4-D4BA-D14E-BFAC-9F8211D28A16}" type="datetimeFigureOut">
              <a:rPr lang="en-US" smtClean="0"/>
              <a:t>4/9/23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biohpc.swmed.edu/index.php/s/hisat2-220-Linux_x86_64/downloa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stars.org/p/17162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055-8F24-5942-B20C-EE45A164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60763"/>
            <a:ext cx="7772400" cy="2445616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BEDtools</a:t>
            </a:r>
            <a:r>
              <a:rPr lang="en-US" sz="4800" dirty="0"/>
              <a:t>, software installation, Git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2B4B-4FA1-B548-836B-E131639E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9876"/>
            <a:ext cx="6858000" cy="2214300"/>
          </a:xfrm>
        </p:spPr>
        <p:txBody>
          <a:bodyPr>
            <a:noAutofit/>
          </a:bodyPr>
          <a:lstStyle/>
          <a:p>
            <a:r>
              <a:rPr lang="en-US" sz="3200" dirty="0" err="1"/>
              <a:t>Sanzhen</a:t>
            </a:r>
            <a:r>
              <a:rPr lang="en-US" sz="3200" dirty="0"/>
              <a:t> Liu</a:t>
            </a:r>
          </a:p>
          <a:p>
            <a:endParaRPr lang="en-US" sz="3200" dirty="0"/>
          </a:p>
          <a:p>
            <a:r>
              <a:rPr lang="en-US" sz="3200" dirty="0"/>
              <a:t>4/11/2023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16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flank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16" y="1236022"/>
            <a:ext cx="7351568" cy="2192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-b    bp flanking in each direction.</a:t>
            </a:r>
          </a:p>
          <a:p>
            <a:pPr marL="0" indent="0">
              <a:buNone/>
            </a:pPr>
            <a:r>
              <a:rPr lang="en-US" dirty="0"/>
              <a:t>-l     bp flanking from start coordinate.</a:t>
            </a:r>
          </a:p>
          <a:p>
            <a:pPr marL="0" indent="0">
              <a:buNone/>
            </a:pPr>
            <a:r>
              <a:rPr lang="en-US" dirty="0"/>
              <a:t>-r    bp flanking from end coordinate</a:t>
            </a:r>
          </a:p>
          <a:p>
            <a:pPr marL="0" indent="0">
              <a:buNone/>
            </a:pPr>
            <a:r>
              <a:rPr lang="en-US" dirty="0"/>
              <a:t>-s    define “start” and “end” based on strand.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A2625-CBB5-1E4D-93D4-012EE6ECE52B}"/>
              </a:ext>
            </a:extLst>
          </p:cNvPr>
          <p:cNvCxnSpPr/>
          <p:nvPr/>
        </p:nvCxnSpPr>
        <p:spPr>
          <a:xfrm>
            <a:off x="817426" y="3976252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6A199A6-E61D-EF4F-B806-99F82D6E19F9}"/>
              </a:ext>
            </a:extLst>
          </p:cNvPr>
          <p:cNvSpPr/>
          <p:nvPr/>
        </p:nvSpPr>
        <p:spPr>
          <a:xfrm>
            <a:off x="2828496" y="3816924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1AD0-E1E8-ED4A-BA01-23F8FA6D884F}"/>
              </a:ext>
            </a:extLst>
          </p:cNvPr>
          <p:cNvSpPr txBox="1"/>
          <p:nvPr/>
        </p:nvSpPr>
        <p:spPr>
          <a:xfrm>
            <a:off x="601642" y="397625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CE81C-14E4-D042-87AD-C9198D74B107}"/>
              </a:ext>
            </a:extLst>
          </p:cNvPr>
          <p:cNvSpPr txBox="1"/>
          <p:nvPr/>
        </p:nvSpPr>
        <p:spPr>
          <a:xfrm>
            <a:off x="7536222" y="3976251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C6B61-3964-BA41-8F8F-7466F3515CC4}"/>
              </a:ext>
            </a:extLst>
          </p:cNvPr>
          <p:cNvSpPr txBox="1"/>
          <p:nvPr/>
        </p:nvSpPr>
        <p:spPr>
          <a:xfrm>
            <a:off x="3748171" y="3533042"/>
            <a:ext cx="4908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74A23F-4ACA-FA48-BDB6-9B96628ECED3}"/>
              </a:ext>
            </a:extLst>
          </p:cNvPr>
          <p:cNvCxnSpPr>
            <a:cxnSpLocks/>
          </p:cNvCxnSpPr>
          <p:nvPr/>
        </p:nvCxnSpPr>
        <p:spPr>
          <a:xfrm>
            <a:off x="2828496" y="353304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B4C890-61F7-F443-844D-D4B3B062DDE0}"/>
              </a:ext>
            </a:extLst>
          </p:cNvPr>
          <p:cNvCxnSpPr>
            <a:cxnSpLocks/>
          </p:cNvCxnSpPr>
          <p:nvPr/>
        </p:nvCxnSpPr>
        <p:spPr>
          <a:xfrm>
            <a:off x="1290643" y="353304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03C13-E495-D540-91B1-91C048B37C13}"/>
              </a:ext>
            </a:extLst>
          </p:cNvPr>
          <p:cNvCxnSpPr/>
          <p:nvPr/>
        </p:nvCxnSpPr>
        <p:spPr>
          <a:xfrm>
            <a:off x="1290643" y="3674983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8FEFB7-DB8A-6E42-9E8F-6C3A99BC788E}"/>
              </a:ext>
            </a:extLst>
          </p:cNvPr>
          <p:cNvSpPr txBox="1"/>
          <p:nvPr/>
        </p:nvSpPr>
        <p:spPr>
          <a:xfrm>
            <a:off x="1867069" y="326013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13038D-5CB2-0440-AEC4-FDA710620194}"/>
              </a:ext>
            </a:extLst>
          </p:cNvPr>
          <p:cNvCxnSpPr>
            <a:cxnSpLocks/>
          </p:cNvCxnSpPr>
          <p:nvPr/>
        </p:nvCxnSpPr>
        <p:spPr>
          <a:xfrm>
            <a:off x="6583076" y="353304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938128-4616-ED43-A3BE-A2957AE2FD2B}"/>
              </a:ext>
            </a:extLst>
          </p:cNvPr>
          <p:cNvCxnSpPr>
            <a:cxnSpLocks/>
          </p:cNvCxnSpPr>
          <p:nvPr/>
        </p:nvCxnSpPr>
        <p:spPr>
          <a:xfrm>
            <a:off x="5045223" y="353304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198841-D5F8-A64F-B87A-BA216BD0DF55}"/>
              </a:ext>
            </a:extLst>
          </p:cNvPr>
          <p:cNvCxnSpPr/>
          <p:nvPr/>
        </p:nvCxnSpPr>
        <p:spPr>
          <a:xfrm>
            <a:off x="5045223" y="3674983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ADD9E6-D426-ED45-8F0C-251BDAF62CA2}"/>
              </a:ext>
            </a:extLst>
          </p:cNvPr>
          <p:cNvSpPr txBox="1"/>
          <p:nvPr/>
        </p:nvSpPr>
        <p:spPr>
          <a:xfrm>
            <a:off x="5621649" y="326013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4E5259-67B8-D04B-A52F-107D4F316169}"/>
              </a:ext>
            </a:extLst>
          </p:cNvPr>
          <p:cNvCxnSpPr/>
          <p:nvPr/>
        </p:nvCxnSpPr>
        <p:spPr>
          <a:xfrm>
            <a:off x="831276" y="5167742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06703A5-AD85-4C47-8B42-333CBF978304}"/>
              </a:ext>
            </a:extLst>
          </p:cNvPr>
          <p:cNvSpPr/>
          <p:nvPr/>
        </p:nvSpPr>
        <p:spPr>
          <a:xfrm>
            <a:off x="2842346" y="5008414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BDAE580-B14A-EE4B-AD79-CF0A3C21ADE7}"/>
              </a:ext>
            </a:extLst>
          </p:cNvPr>
          <p:cNvSpPr txBox="1"/>
          <p:nvPr/>
        </p:nvSpPr>
        <p:spPr>
          <a:xfrm>
            <a:off x="615492" y="51677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E15E70-F78B-BA4A-A166-A20187B8F9E9}"/>
              </a:ext>
            </a:extLst>
          </p:cNvPr>
          <p:cNvSpPr txBox="1"/>
          <p:nvPr/>
        </p:nvSpPr>
        <p:spPr>
          <a:xfrm>
            <a:off x="7550072" y="5167741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76EE0BC-1136-BD49-AE3D-BB881AAF9A2C}"/>
              </a:ext>
            </a:extLst>
          </p:cNvPr>
          <p:cNvSpPr txBox="1"/>
          <p:nvPr/>
        </p:nvSpPr>
        <p:spPr>
          <a:xfrm>
            <a:off x="3762021" y="4724532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80A9CD3-1A71-1D41-9374-1E5FD0FBD823}"/>
              </a:ext>
            </a:extLst>
          </p:cNvPr>
          <p:cNvCxnSpPr>
            <a:cxnSpLocks/>
          </p:cNvCxnSpPr>
          <p:nvPr/>
        </p:nvCxnSpPr>
        <p:spPr>
          <a:xfrm>
            <a:off x="2842346" y="472453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9441CF-181B-4440-AA21-6D6E2CB62CDD}"/>
              </a:ext>
            </a:extLst>
          </p:cNvPr>
          <p:cNvCxnSpPr>
            <a:cxnSpLocks/>
          </p:cNvCxnSpPr>
          <p:nvPr/>
        </p:nvCxnSpPr>
        <p:spPr>
          <a:xfrm>
            <a:off x="1304493" y="472453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6C8B1D8-984B-764D-A64F-D5706E52C9F1}"/>
              </a:ext>
            </a:extLst>
          </p:cNvPr>
          <p:cNvCxnSpPr/>
          <p:nvPr/>
        </p:nvCxnSpPr>
        <p:spPr>
          <a:xfrm>
            <a:off x="1304493" y="4866473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3053EB2-F3A4-4144-BA57-68AFC4E4FF1E}"/>
              </a:ext>
            </a:extLst>
          </p:cNvPr>
          <p:cNvSpPr txBox="1"/>
          <p:nvPr/>
        </p:nvSpPr>
        <p:spPr>
          <a:xfrm>
            <a:off x="1880919" y="4451625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2BCBDB-7AFA-2D42-929A-72FC7E30341D}"/>
              </a:ext>
            </a:extLst>
          </p:cNvPr>
          <p:cNvCxnSpPr>
            <a:cxnSpLocks/>
          </p:cNvCxnSpPr>
          <p:nvPr/>
        </p:nvCxnSpPr>
        <p:spPr>
          <a:xfrm>
            <a:off x="6596926" y="472453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60B631A-55AB-E541-A443-3387C2BAD9D4}"/>
              </a:ext>
            </a:extLst>
          </p:cNvPr>
          <p:cNvCxnSpPr>
            <a:cxnSpLocks/>
          </p:cNvCxnSpPr>
          <p:nvPr/>
        </p:nvCxnSpPr>
        <p:spPr>
          <a:xfrm>
            <a:off x="5059073" y="4724532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06727-B067-8F47-8335-688F0F0D776E}"/>
              </a:ext>
            </a:extLst>
          </p:cNvPr>
          <p:cNvCxnSpPr/>
          <p:nvPr/>
        </p:nvCxnSpPr>
        <p:spPr>
          <a:xfrm>
            <a:off x="5059073" y="4866473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EB38A66-8291-A34E-9A70-6A107C9F4533}"/>
              </a:ext>
            </a:extLst>
          </p:cNvPr>
          <p:cNvSpPr txBox="1"/>
          <p:nvPr/>
        </p:nvSpPr>
        <p:spPr>
          <a:xfrm>
            <a:off x="5635499" y="4451625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8634BA-ED90-F04F-9CA7-A3BE50FD4915}"/>
              </a:ext>
            </a:extLst>
          </p:cNvPr>
          <p:cNvCxnSpPr/>
          <p:nvPr/>
        </p:nvCxnSpPr>
        <p:spPr>
          <a:xfrm>
            <a:off x="845127" y="6234546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76CE5D5-36AE-1242-BC14-BD53344AB865}"/>
              </a:ext>
            </a:extLst>
          </p:cNvPr>
          <p:cNvSpPr/>
          <p:nvPr/>
        </p:nvSpPr>
        <p:spPr>
          <a:xfrm>
            <a:off x="2856197" y="6075218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1BDCEE-FD0C-B241-BB5A-A92C83BC09E7}"/>
              </a:ext>
            </a:extLst>
          </p:cNvPr>
          <p:cNvSpPr txBox="1"/>
          <p:nvPr/>
        </p:nvSpPr>
        <p:spPr>
          <a:xfrm>
            <a:off x="629343" y="62345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0CDEC5-A11B-F74B-8D74-1177EDA5020D}"/>
              </a:ext>
            </a:extLst>
          </p:cNvPr>
          <p:cNvSpPr txBox="1"/>
          <p:nvPr/>
        </p:nvSpPr>
        <p:spPr>
          <a:xfrm>
            <a:off x="7563923" y="6234545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E16F00-1ED1-DB49-9A0E-CEEB33C294F3}"/>
              </a:ext>
            </a:extLst>
          </p:cNvPr>
          <p:cNvSpPr txBox="1"/>
          <p:nvPr/>
        </p:nvSpPr>
        <p:spPr>
          <a:xfrm>
            <a:off x="3775872" y="5791336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FFC78-814E-CB4D-8380-A541B1EDD16C}"/>
              </a:ext>
            </a:extLst>
          </p:cNvPr>
          <p:cNvCxnSpPr>
            <a:cxnSpLocks/>
          </p:cNvCxnSpPr>
          <p:nvPr/>
        </p:nvCxnSpPr>
        <p:spPr>
          <a:xfrm>
            <a:off x="2856197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03CB3D-6A19-FF49-81DE-6C8F6963AE38}"/>
              </a:ext>
            </a:extLst>
          </p:cNvPr>
          <p:cNvCxnSpPr>
            <a:cxnSpLocks/>
          </p:cNvCxnSpPr>
          <p:nvPr/>
        </p:nvCxnSpPr>
        <p:spPr>
          <a:xfrm>
            <a:off x="1318344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2289F0-B7DF-CD4A-B72A-89A620799890}"/>
              </a:ext>
            </a:extLst>
          </p:cNvPr>
          <p:cNvCxnSpPr/>
          <p:nvPr/>
        </p:nvCxnSpPr>
        <p:spPr>
          <a:xfrm>
            <a:off x="1318344" y="5933277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C97F43-EFAB-7343-A858-7B92E2D245EA}"/>
              </a:ext>
            </a:extLst>
          </p:cNvPr>
          <p:cNvSpPr txBox="1"/>
          <p:nvPr/>
        </p:nvSpPr>
        <p:spPr>
          <a:xfrm>
            <a:off x="1894770" y="5518429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DFDDE0-7695-BD4A-B6C1-3D3E312963A3}"/>
              </a:ext>
            </a:extLst>
          </p:cNvPr>
          <p:cNvCxnSpPr>
            <a:cxnSpLocks/>
          </p:cNvCxnSpPr>
          <p:nvPr/>
        </p:nvCxnSpPr>
        <p:spPr>
          <a:xfrm>
            <a:off x="6610777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78AA4B-4751-2B4E-AA4A-030B3A59D94E}"/>
              </a:ext>
            </a:extLst>
          </p:cNvPr>
          <p:cNvCxnSpPr>
            <a:cxnSpLocks/>
          </p:cNvCxnSpPr>
          <p:nvPr/>
        </p:nvCxnSpPr>
        <p:spPr>
          <a:xfrm>
            <a:off x="5072924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C1C258-9044-BC48-A07C-4B4C92129896}"/>
              </a:ext>
            </a:extLst>
          </p:cNvPr>
          <p:cNvCxnSpPr/>
          <p:nvPr/>
        </p:nvCxnSpPr>
        <p:spPr>
          <a:xfrm>
            <a:off x="5072924" y="5933277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8E0D9E-9D4A-EC4D-8172-CE1036A264B5}"/>
              </a:ext>
            </a:extLst>
          </p:cNvPr>
          <p:cNvSpPr txBox="1"/>
          <p:nvPr/>
        </p:nvSpPr>
        <p:spPr>
          <a:xfrm>
            <a:off x="5649350" y="551842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E0D9A5-D061-CE4F-8FD3-802305A46079}"/>
              </a:ext>
            </a:extLst>
          </p:cNvPr>
          <p:cNvSpPr txBox="1"/>
          <p:nvPr/>
        </p:nvSpPr>
        <p:spPr>
          <a:xfrm>
            <a:off x="77698" y="568054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26616-1AFA-DE49-8E68-E5758652C62F}"/>
              </a:ext>
            </a:extLst>
          </p:cNvPr>
          <p:cNvSpPr txBox="1"/>
          <p:nvPr/>
        </p:nvSpPr>
        <p:spPr>
          <a:xfrm>
            <a:off x="88821" y="4595463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0406E-419C-9D43-B0AC-32FCD9F31E1F}"/>
              </a:ext>
            </a:extLst>
          </p:cNvPr>
          <p:cNvSpPr txBox="1"/>
          <p:nvPr/>
        </p:nvSpPr>
        <p:spPr>
          <a:xfrm>
            <a:off x="182075" y="4641495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0919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Promoter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3690295"/>
            <a:ext cx="7988877" cy="96483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flank -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gene.bed</a:t>
            </a:r>
            <a:r>
              <a:rPr lang="en-US" sz="2400" dirty="0">
                <a:latin typeface="Courier" pitchFamily="2" charset="0"/>
              </a:rPr>
              <a:t> -g </a:t>
            </a:r>
            <a:r>
              <a:rPr lang="en-US" sz="2400" dirty="0" err="1">
                <a:latin typeface="Courier" pitchFamily="2" charset="0"/>
              </a:rPr>
              <a:t>ref.length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-l 20 -r 0 -s &gt;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87E27-452E-1C4A-99EF-D46574C2960C}"/>
              </a:ext>
            </a:extLst>
          </p:cNvPr>
          <p:cNvSpPr/>
          <p:nvPr/>
        </p:nvSpPr>
        <p:spPr>
          <a:xfrm>
            <a:off x="1026967" y="1182231"/>
            <a:ext cx="77377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ref.fas</a:t>
            </a:r>
            <a:endParaRPr lang="en-US" dirty="0"/>
          </a:p>
          <a:p>
            <a:r>
              <a:rPr lang="en-US" sz="1600" dirty="0">
                <a:latin typeface="Courier" pitchFamily="2" charset="0"/>
              </a:rPr>
              <a:t>&gt;ref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AAAAAAAAAAAAAAAAAAAACCCCCCCCCCCCCCCCCCCCAAGGGGGGGGGGGGGGGGGG</a:t>
            </a:r>
            <a:endParaRPr lang="en-US" sz="16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gene.bed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	20	40	a1	0.5	+</a:t>
            </a:r>
            <a:br>
              <a:rPr lang="en-US" dirty="0">
                <a:solidFill>
                  <a:srgbClr val="333333"/>
                </a:solidFill>
                <a:latin typeface="Open Sans"/>
              </a:rPr>
            </a:br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40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a2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0.5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-</a:t>
            </a: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3.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ref.length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6EA7F-DC04-394A-B50B-12B6F7169F85}"/>
              </a:ext>
            </a:extLst>
          </p:cNvPr>
          <p:cNvSpPr txBox="1"/>
          <p:nvPr/>
        </p:nvSpPr>
        <p:spPr>
          <a:xfrm>
            <a:off x="1001792" y="5321826"/>
            <a:ext cx="3600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ref	0	20	a1	0.5	+</a:t>
            </a:r>
          </a:p>
          <a:p>
            <a:r>
              <a:rPr lang="en-US" sz="2400" dirty="0">
                <a:latin typeface="Courier" pitchFamily="2" charset="0"/>
              </a:rPr>
              <a:t>ref	40	60	a2	0.5	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1B9B9-E381-A74C-B1BE-BFBB553A63C9}"/>
              </a:ext>
            </a:extLst>
          </p:cNvPr>
          <p:cNvSpPr txBox="1"/>
          <p:nvPr/>
        </p:nvSpPr>
        <p:spPr>
          <a:xfrm>
            <a:off x="637309" y="491836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92973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7829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</a:t>
            </a:r>
            <a:r>
              <a:rPr lang="en-US" sz="3200" dirty="0" err="1"/>
              <a:t>getfasta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D4BC57-586D-9F43-901D-D571C5C5BE40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8067675" cy="1591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-fi       Input FASTA file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</a:t>
            </a:r>
            <a:r>
              <a:rPr lang="en-US" sz="1600" dirty="0" err="1">
                <a:latin typeface="Courier" pitchFamily="2" charset="0"/>
              </a:rPr>
              <a:t>fo</a:t>
            </a:r>
            <a:r>
              <a:rPr lang="en-US" sz="1600" dirty="0">
                <a:latin typeface="Courier" pitchFamily="2" charset="0"/>
              </a:rPr>
              <a:t>       Output file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-bed      BED/GFF/VCF file of ranges to extract from -fi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-s        Force </a:t>
            </a:r>
            <a:r>
              <a:rPr lang="en-US" sz="1600" dirty="0" err="1">
                <a:latin typeface="Courier" pitchFamily="2" charset="0"/>
              </a:rPr>
              <a:t>strandedness</a:t>
            </a:r>
            <a:r>
              <a:rPr lang="en-US" sz="1600" dirty="0">
                <a:latin typeface="Courier" pitchFamily="2" charset="0"/>
              </a:rPr>
              <a:t>. If the strand is minus(-), the sequence will be reverse complemented.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F4B48-5180-3041-B51B-D0E239CD280A}"/>
              </a:ext>
            </a:extLst>
          </p:cNvPr>
          <p:cNvSpPr txBox="1"/>
          <p:nvPr/>
        </p:nvSpPr>
        <p:spPr>
          <a:xfrm>
            <a:off x="1345796" y="2930053"/>
            <a:ext cx="6452407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-s -fi </a:t>
            </a:r>
            <a:r>
              <a:rPr lang="en-US" sz="2400" dirty="0" err="1">
                <a:latin typeface="Courier" pitchFamily="2" charset="0"/>
              </a:rPr>
              <a:t>ref.fas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-bed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</a:t>
            </a:r>
            <a:r>
              <a:rPr lang="en-US" sz="2400" dirty="0" err="1">
                <a:latin typeface="Courier" pitchFamily="2" charset="0"/>
              </a:rPr>
              <a:t>fo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gene.promoter.fas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958E6-709D-8A42-B994-B6B1D0499B4E}"/>
              </a:ext>
            </a:extLst>
          </p:cNvPr>
          <p:cNvSpPr/>
          <p:nvPr/>
        </p:nvSpPr>
        <p:spPr>
          <a:xfrm>
            <a:off x="334239" y="4130382"/>
            <a:ext cx="773776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1. </a:t>
            </a:r>
            <a:r>
              <a:rPr lang="en-US" dirty="0" err="1">
                <a:latin typeface="+mj-lt"/>
              </a:rPr>
              <a:t>ref.fas</a:t>
            </a:r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&gt;ref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rgbClr val="FF0000"/>
                </a:solidFill>
                <a:latin typeface="+mj-lt"/>
              </a:rPr>
              <a:t>AAAAAAAAAAAAAAAAAAAA</a:t>
            </a:r>
            <a:r>
              <a:rPr lang="en-US" sz="1600" dirty="0">
                <a:latin typeface="+mj-lt"/>
              </a:rPr>
              <a:t>CCCCCCCCCCCCCCCCCCCC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AAGGGGGGGGGGGGGGGGGG</a:t>
            </a: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+mj-lt"/>
              </a:rPr>
              <a:t>gene.promoter.bed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ref	0	20	a1	0.5	+</a:t>
            </a:r>
          </a:p>
          <a:p>
            <a:r>
              <a:rPr lang="en-US" dirty="0">
                <a:latin typeface="+mj-lt"/>
              </a:rPr>
              <a:t>ref	40	60	a2	0.5	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60D18-1DE2-334B-934D-A7476663B451}"/>
              </a:ext>
            </a:extLst>
          </p:cNvPr>
          <p:cNvSpPr txBox="1"/>
          <p:nvPr/>
        </p:nvSpPr>
        <p:spPr>
          <a:xfrm>
            <a:off x="4662487" y="5167617"/>
            <a:ext cx="42065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&gt;ref:0-20(+)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AAAAAAAAAAAAAAAAAAAA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&gt;ref:40-60(-)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CCCCCCCCCCCCCCCCCCTT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EB33A-1C1B-764A-902E-FCF2835B5262}"/>
              </a:ext>
            </a:extLst>
          </p:cNvPr>
          <p:cNvSpPr txBox="1"/>
          <p:nvPr/>
        </p:nvSpPr>
        <p:spPr>
          <a:xfrm>
            <a:off x="3319356" y="5592320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8638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086" y="1367641"/>
            <a:ext cx="6922078" cy="47400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d1.bed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100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200	300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500	550	a3	.	+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d2.bed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20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150	250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017976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3" y="4623458"/>
            <a:ext cx="8612333" cy="16803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10 20 a1 . 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chr1 200 250 a2 . 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145269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9" y="4158583"/>
            <a:ext cx="8739622" cy="1680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-wo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chr1	10	100</a:t>
            </a:r>
            <a:r>
              <a:rPr lang="en-US" sz="2200" dirty="0"/>
              <a:t>	a1	.	+	chr1	10	20	a1	.	+	10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chr1	200	300</a:t>
            </a:r>
            <a:r>
              <a:rPr lang="en-US" sz="2200" dirty="0"/>
              <a:t>	a2	.	+	chr1	150	250	a2	.	+	50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7279-74F5-D748-8230-0D502D579CD6}"/>
              </a:ext>
            </a:extLst>
          </p:cNvPr>
          <p:cNvSpPr txBox="1"/>
          <p:nvPr/>
        </p:nvSpPr>
        <p:spPr>
          <a:xfrm>
            <a:off x="202189" y="5838943"/>
            <a:ext cx="873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-wo: write the original A and B entries plus the number of base pairs of overlap between the two features.</a:t>
            </a:r>
          </a:p>
        </p:txBody>
      </p:sp>
    </p:spTree>
    <p:extLst>
      <p:ext uri="{BB962C8B-B14F-4D97-AF65-F5344CB8AC3E}">
        <p14:creationId xmlns:p14="http://schemas.microsoft.com/office/powerpoint/2010/main" val="2067314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1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4005073"/>
            <a:ext cx="8905876" cy="164869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 err="1">
                <a:latin typeface="Courier" pitchFamily="2" charset="0"/>
              </a:rPr>
              <a:t>bedtools</a:t>
            </a:r>
            <a:r>
              <a:rPr lang="en-US" sz="4400" dirty="0">
                <a:latin typeface="Courier" pitchFamily="2" charset="0"/>
              </a:rPr>
              <a:t> intersect -a d1.bed -b d2.bed </a:t>
            </a:r>
            <a:r>
              <a:rPr lang="en-US" sz="4400" dirty="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sz="4400" dirty="0" err="1">
                <a:solidFill>
                  <a:srgbClr val="FF0000"/>
                </a:solidFill>
                <a:latin typeface="Courier" pitchFamily="2" charset="0"/>
              </a:rPr>
              <a:t>wao</a:t>
            </a:r>
            <a:endParaRPr lang="en-US" sz="4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10	100</a:t>
            </a:r>
            <a:r>
              <a:rPr lang="en-US" sz="2900" dirty="0">
                <a:latin typeface="Courier" pitchFamily="2" charset="0"/>
              </a:rPr>
              <a:t>	a1	.	+	chr1	10	20	a1	.	+	10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200	300</a:t>
            </a:r>
            <a:r>
              <a:rPr lang="en-US" sz="2900" dirty="0">
                <a:latin typeface="Courier" pitchFamily="2" charset="0"/>
              </a:rPr>
              <a:t>	a2	.	+	chr1	150	250	a2	.	+	50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500	550</a:t>
            </a:r>
            <a:r>
              <a:rPr lang="en-US" sz="2900" dirty="0">
                <a:latin typeface="Courier" pitchFamily="2" charset="0"/>
              </a:rPr>
              <a:t>	a3	.	+	.	-1	-1	.	-1	.	0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039089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EDC-AFCC-794B-A8D7-F30D02085FD4}"/>
              </a:ext>
            </a:extLst>
          </p:cNvPr>
          <p:cNvSpPr txBox="1"/>
          <p:nvPr/>
        </p:nvSpPr>
        <p:spPr>
          <a:xfrm>
            <a:off x="188337" y="5557894"/>
            <a:ext cx="876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</a:t>
            </a:r>
            <a:r>
              <a:rPr lang="en-US" sz="2400" dirty="0" err="1"/>
              <a:t>wao</a:t>
            </a:r>
            <a:r>
              <a:rPr lang="en-US" sz="2400" dirty="0"/>
              <a:t>: write the original A and B entries plus the number of base pairs of overlap between the two features. A features w/o overlap are also reported.</a:t>
            </a:r>
          </a:p>
        </p:txBody>
      </p:sp>
    </p:spTree>
    <p:extLst>
      <p:ext uri="{BB962C8B-B14F-4D97-AF65-F5344CB8AC3E}">
        <p14:creationId xmlns:p14="http://schemas.microsoft.com/office/powerpoint/2010/main" val="26496887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296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1100"/>
            <a:ext cx="8058150" cy="65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coverage -</a:t>
            </a:r>
            <a:r>
              <a:rPr lang="en-US" dirty="0" err="1">
                <a:latin typeface="Courier" pitchFamily="2" charset="0"/>
              </a:rPr>
              <a:t>abam</a:t>
            </a:r>
            <a:r>
              <a:rPr lang="en-US" dirty="0">
                <a:latin typeface="Courier" pitchFamily="2" charset="0"/>
              </a:rPr>
              <a:t> $bam -b $bed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570" y="4228978"/>
            <a:ext cx="8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Interval_1	1	16452		10	-3.84	</a:t>
            </a:r>
            <a:r>
              <a:rPr lang="en-US" b="1" dirty="0">
                <a:solidFill>
                  <a:srgbClr val="FF0000"/>
                </a:solidFill>
              </a:rPr>
              <a:t>5432	16302	16451	0.9909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7789" y="2674418"/>
            <a:ext cx="5999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Interval_1		1	16452	10	-3.84</a:t>
            </a:r>
          </a:p>
          <a:p>
            <a:r>
              <a:rPr lang="en-US" sz="2400" dirty="0">
                <a:latin typeface="Courier" pitchFamily="2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8696" y="4840206"/>
            <a:ext cx="2329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 number</a:t>
            </a:r>
          </a:p>
          <a:p>
            <a:r>
              <a:rPr lang="en-US" sz="2400" dirty="0"/>
              <a:t>2. Coverage (</a:t>
            </a:r>
            <a:r>
              <a:rPr lang="en-US" sz="2400" dirty="0" err="1"/>
              <a:t>bp</a:t>
            </a:r>
            <a:r>
              <a:rPr lang="en-US" sz="2400" dirty="0"/>
              <a:t>)</a:t>
            </a:r>
          </a:p>
          <a:p>
            <a:r>
              <a:rPr lang="en-US" sz="2400" dirty="0"/>
              <a:t>3. Original length</a:t>
            </a:r>
          </a:p>
          <a:p>
            <a:r>
              <a:rPr lang="en-US" sz="2400" dirty="0"/>
              <a:t>5. Coverage (%)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912" y="268504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Bed input: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7" y="352541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Output: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697" y="3859646"/>
            <a:ext cx="370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		2		3		4</a:t>
            </a:r>
          </a:p>
        </p:txBody>
      </p:sp>
    </p:spTree>
    <p:extLst>
      <p:ext uri="{BB962C8B-B14F-4D97-AF65-F5344CB8AC3E}">
        <p14:creationId xmlns:p14="http://schemas.microsoft.com/office/powerpoint/2010/main" val="311852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792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closest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6" y="1985890"/>
            <a:ext cx="9005454" cy="21947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find the closest, non-overlapping gene for each peak interval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closest -a </a:t>
            </a:r>
            <a:r>
              <a:rPr lang="en-US" sz="2400" dirty="0" err="1"/>
              <a:t>peak.bed</a:t>
            </a:r>
            <a:r>
              <a:rPr lang="en-US" sz="2400" dirty="0"/>
              <a:t> -b </a:t>
            </a:r>
            <a:r>
              <a:rPr lang="en-US" sz="2400" dirty="0" err="1"/>
              <a:t>genes.bed</a:t>
            </a:r>
            <a:r>
              <a:rPr lang="en-US" sz="2400" dirty="0"/>
              <a:t> -io &gt; </a:t>
            </a:r>
            <a:r>
              <a:rPr lang="en-US" sz="2400" dirty="0" err="1"/>
              <a:t>peak.near.genes.bed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3811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slop &amp;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981" y="1839987"/>
            <a:ext cx="8510619" cy="31780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 Add 500 bp up and downstream of each probe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slop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probes.bed</a:t>
            </a:r>
            <a:r>
              <a:rPr lang="en-US" sz="2400" dirty="0"/>
              <a:t> -b 500 &gt; p.500bp.bed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Get a BED file of all regions not covered by the probes (+500 bp up/down)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complement -</a:t>
            </a:r>
            <a:r>
              <a:rPr lang="en-US" sz="2400" dirty="0" err="1"/>
              <a:t>i</a:t>
            </a:r>
            <a:r>
              <a:rPr lang="en-US" sz="2400" dirty="0"/>
              <a:t> p.500bp.bed -g hg18.genome &gt; p.500bp.complement.bed</a:t>
            </a:r>
          </a:p>
        </p:txBody>
      </p:sp>
    </p:spTree>
    <p:extLst>
      <p:ext uri="{BB962C8B-B14F-4D97-AF65-F5344CB8AC3E}">
        <p14:creationId xmlns:p14="http://schemas.microsoft.com/office/powerpoint/2010/main" val="2046178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879013"/>
            <a:ext cx="7116657" cy="3219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BEDtools</a:t>
            </a:r>
            <a:r>
              <a:rPr lang="en-US" sz="3200" dirty="0"/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325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432" y="1590097"/>
            <a:ext cx="876473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#Report genes within 10kb upstream or downstream of CNVs.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window -a </a:t>
            </a:r>
            <a:r>
              <a:rPr lang="en-US" sz="2400" dirty="0" err="1"/>
              <a:t>CNVs.bed</a:t>
            </a:r>
            <a:r>
              <a:rPr lang="en-US" sz="2400" dirty="0"/>
              <a:t> -b </a:t>
            </a:r>
            <a:r>
              <a:rPr lang="en-US" sz="2400" dirty="0" err="1"/>
              <a:t>genes.bed</a:t>
            </a:r>
            <a:r>
              <a:rPr lang="en-US" sz="2400" dirty="0"/>
              <a:t> -w 10000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Report genes within 10kb upstream or 5kb downstream of CNVs.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window -a </a:t>
            </a:r>
            <a:r>
              <a:rPr lang="en-US" sz="2400" dirty="0" err="1"/>
              <a:t>CNVs.bed</a:t>
            </a:r>
            <a:r>
              <a:rPr lang="en-US" sz="2400" dirty="0"/>
              <a:t> -b </a:t>
            </a:r>
            <a:r>
              <a:rPr lang="en-US" sz="2400" dirty="0" err="1"/>
              <a:t>genes.bed</a:t>
            </a:r>
            <a:r>
              <a:rPr lang="en-US" sz="2400" dirty="0"/>
              <a:t> -l 10000 -r 5000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#Report SNPs within 5kb upstream or 1kb downstream of genes. Define upstream and downstream based on strand.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window -a </a:t>
            </a:r>
            <a:r>
              <a:rPr lang="en-US" sz="2400" dirty="0" err="1"/>
              <a:t>genes.bed</a:t>
            </a:r>
            <a:r>
              <a:rPr lang="en-US" sz="2400" dirty="0"/>
              <a:t> -b </a:t>
            </a:r>
            <a:r>
              <a:rPr lang="en-US" sz="2400" dirty="0" err="1"/>
              <a:t>snps.bed</a:t>
            </a:r>
            <a:r>
              <a:rPr lang="en-US" sz="2400" dirty="0"/>
              <a:t> -l 5000 -r 1000 </a:t>
            </a:r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err="1">
                <a:solidFill>
                  <a:srgbClr val="FF0000"/>
                </a:solidFill>
              </a:rPr>
              <a:t>sw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6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8" y="1253331"/>
            <a:ext cx="8529205" cy="5078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Merge overlapping repetitive elements into a single entry.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merge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repeatMasker.bed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Merge overlapping repetitive elements into a single entry, returning the number of entries merged.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merge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repeatMasker.bed</a:t>
            </a:r>
            <a:r>
              <a:rPr lang="en-US" sz="2400" dirty="0"/>
              <a:t> -n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Merge nearby (within 1kb) repetitive elements into a single entry.</a:t>
            </a:r>
          </a:p>
          <a:p>
            <a:pPr marL="0" indent="0">
              <a:buNone/>
            </a:pPr>
            <a:r>
              <a:rPr lang="en-US" sz="2400" dirty="0" err="1"/>
              <a:t>bedtools</a:t>
            </a:r>
            <a:r>
              <a:rPr lang="en-US" sz="2400" dirty="0"/>
              <a:t> merge -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repeatMasker.bed</a:t>
            </a:r>
            <a:r>
              <a:rPr lang="en-US" sz="2400" dirty="0"/>
              <a:t> -d 1000</a:t>
            </a:r>
          </a:p>
        </p:txBody>
      </p:sp>
    </p:spTree>
    <p:extLst>
      <p:ext uri="{BB962C8B-B14F-4D97-AF65-F5344CB8AC3E}">
        <p14:creationId xmlns:p14="http://schemas.microsoft.com/office/powerpoint/2010/main" val="408178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879013"/>
            <a:ext cx="7116657" cy="3219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BEDtools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96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HiSat2 (example: 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1027454"/>
            <a:ext cx="8354291" cy="546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wget</a:t>
            </a: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https://cloud.biohpc.swmed.edu/index.php/s/hisat2-220-Linux_x86_64/download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mv download hisat2-220-Linux_x86_64.zip</a:t>
            </a:r>
          </a:p>
          <a:p>
            <a:pPr marL="0" indent="0">
              <a:buNone/>
            </a:pPr>
            <a:r>
              <a:rPr lang="en-US" sz="2400" dirty="0"/>
              <a:t>unzip hisat2-220-Linux_x86_4.zip</a:t>
            </a:r>
          </a:p>
          <a:p>
            <a:pPr marL="0" indent="0">
              <a:buNone/>
            </a:pPr>
            <a:r>
              <a:rPr lang="en-US" sz="2400" dirty="0"/>
              <a:t>cd hisat2-2.2.0/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Edit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# PATH=$PATH:~/software/hisat2/hisat2-2.2.0:…</a:t>
            </a:r>
          </a:p>
          <a:p>
            <a:pPr marL="0" indent="0">
              <a:buNone/>
            </a:pPr>
            <a:r>
              <a:rPr lang="en-US" sz="2400" dirty="0"/>
              <a:t>source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hisat2</a:t>
            </a:r>
          </a:p>
          <a:p>
            <a:pPr marL="0" indent="0">
              <a:buNone/>
            </a:pPr>
            <a:r>
              <a:rPr lang="en-US" sz="2400" dirty="0"/>
              <a:t>#~/software/hisat2/hisat2-2.2.0/hisat2</a:t>
            </a:r>
          </a:p>
        </p:txBody>
      </p:sp>
    </p:spTree>
    <p:extLst>
      <p:ext uri="{BB962C8B-B14F-4D97-AF65-F5344CB8AC3E}">
        <p14:creationId xmlns:p14="http://schemas.microsoft.com/office/powerpoint/2010/main" val="3401161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F7B-A93F-1542-A0ED-65351759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46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bwa (uncompiled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16A5-70FF-EF4D-8709-DC41B0FF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04" y="1274617"/>
            <a:ext cx="8316191" cy="536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sz="1800" dirty="0"/>
              <a:t>https://</a:t>
            </a:r>
            <a:r>
              <a:rPr lang="en-US" sz="1800" dirty="0" err="1"/>
              <a:t>sourceforge.net</a:t>
            </a:r>
            <a:r>
              <a:rPr lang="en-US" sz="1800" dirty="0"/>
              <a:t>/projects/bio-bwa/files/bwa-0.7.17.tar.bz2/download</a:t>
            </a:r>
          </a:p>
          <a:p>
            <a:pPr marL="0" indent="0">
              <a:buNone/>
            </a:pPr>
            <a:r>
              <a:rPr lang="en-US" dirty="0"/>
              <a:t>mv download bwa-0.7.17.tar.bz2</a:t>
            </a:r>
          </a:p>
          <a:p>
            <a:pPr marL="0" indent="0">
              <a:buNone/>
            </a:pPr>
            <a:r>
              <a:rPr lang="en-US" dirty="0"/>
              <a:t>tar -</a:t>
            </a:r>
            <a:r>
              <a:rPr lang="en-US" dirty="0" err="1"/>
              <a:t>xf</a:t>
            </a:r>
            <a:r>
              <a:rPr lang="en-US" dirty="0"/>
              <a:t> bwa-0.7.17.tar.bz2 </a:t>
            </a:r>
          </a:p>
          <a:p>
            <a:pPr marL="0" indent="0">
              <a:buNone/>
            </a:pPr>
            <a:r>
              <a:rPr lang="en-US" dirty="0"/>
              <a:t>cd bwa-0.7.17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compile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make</a:t>
            </a:r>
          </a:p>
          <a:p>
            <a:pPr marL="0" indent="0">
              <a:buNone/>
            </a:pPr>
            <a:r>
              <a:rPr lang="en-US" dirty="0"/>
              <a:t># change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PATH=$PATH:~/software/bwa/bwa-0.7.17:~/software/hisat2/hisat2-2.2.0:…</a:t>
            </a:r>
          </a:p>
          <a:p>
            <a:pPr marL="0" indent="0">
              <a:buNone/>
            </a:pPr>
            <a:r>
              <a:rPr lang="en-US" dirty="0"/>
              <a:t>source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bwa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6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96" y="1450768"/>
            <a:ext cx="8376804" cy="47400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is an open-source package management system and environment management system.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quickly installs, runs and updates packages and their dependencies.</a:t>
            </a:r>
          </a:p>
        </p:txBody>
      </p:sp>
    </p:spTree>
    <p:extLst>
      <p:ext uri="{BB962C8B-B14F-4D97-AF65-F5344CB8AC3E}">
        <p14:creationId xmlns:p14="http://schemas.microsoft.com/office/powerpoint/2010/main" val="383792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575459"/>
            <a:ext cx="8423564" cy="43681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2000" dirty="0" err="1"/>
              <a:t>wget</a:t>
            </a:r>
            <a:r>
              <a:rPr lang="en-US" sz="2000" dirty="0"/>
              <a:t> https://</a:t>
            </a:r>
            <a:r>
              <a:rPr lang="en-US" sz="2000" dirty="0" err="1"/>
              <a:t>repo.anaconda.com</a:t>
            </a:r>
            <a:r>
              <a:rPr lang="en-US" sz="2000" dirty="0"/>
              <a:t>/archive/Anaconda3-2020.11-Linux-x86_64.sh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buNone/>
            </a:pPr>
            <a:r>
              <a:rPr lang="en-US" dirty="0" err="1"/>
              <a:t>sh</a:t>
            </a:r>
            <a:r>
              <a:rPr lang="en-US" dirty="0"/>
              <a:t> Anaconda3-2020.11-Linux-x86_64.sh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sh</a:t>
            </a:r>
            <a:r>
              <a:rPr lang="en-US" dirty="0"/>
              <a:t> Anaconda3-2020.11-Linux-x86_64.sh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717F-FBF3-8A45-8963-FA5338DD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installation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3629-6E2C-E645-ADBA-08FF318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825625"/>
            <a:ext cx="8704985" cy="23307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create -n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activate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xxx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install package through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channel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-c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xxx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EB1FF6-9D3F-0D45-A9FB-B7DF1B6484B9}"/>
              </a:ext>
            </a:extLst>
          </p:cNvPr>
          <p:cNvSpPr txBox="1">
            <a:spLocks/>
          </p:cNvSpPr>
          <p:nvPr/>
        </p:nvSpPr>
        <p:spPr>
          <a:xfrm>
            <a:off x="1257300" y="4779819"/>
            <a:ext cx="604404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urier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conda</a:t>
            </a:r>
            <a:r>
              <a:rPr lang="en-US" dirty="0"/>
              <a:t>-env list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activate &lt;</a:t>
            </a:r>
            <a:r>
              <a:rPr lang="en-US" dirty="0" err="1"/>
              <a:t>env_name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5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D14B-0C02-5AA0-3AE3-BBF06656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93" y="182563"/>
            <a:ext cx="2452007" cy="1325563"/>
          </a:xfrm>
        </p:spPr>
        <p:txBody>
          <a:bodyPr/>
          <a:lstStyle/>
          <a:p>
            <a:r>
              <a:rPr lang="en-US" dirty="0"/>
              <a:t>Git tools</a:t>
            </a:r>
          </a:p>
        </p:txBody>
      </p:sp>
      <p:pic>
        <p:nvPicPr>
          <p:cNvPr id="1026" name="Picture 2" descr="Git Workflow">
            <a:extLst>
              <a:ext uri="{FF2B5EF4-FFF2-40B4-BE49-F238E27FC236}">
                <a16:creationId xmlns:a16="http://schemas.microsoft.com/office/drawing/2014/main" id="{B0D99D4B-A245-2F5A-534B-BA8A05B9B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545" y="182563"/>
            <a:ext cx="5264939" cy="6492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02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709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247837"/>
            <a:ext cx="8661725" cy="5364242"/>
          </a:xfrm>
        </p:spPr>
        <p:txBody>
          <a:bodyPr>
            <a:noAutofit/>
          </a:bodyPr>
          <a:lstStyle/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intersect   Find overlapping intervals in various ways.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window      Find overlapping intervals within a window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closest     Find the closest, potentially non-overlapping interval.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coverage    Compute the coverage over defined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map         Apply a function to a column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 err="1">
                <a:latin typeface="Courier" pitchFamily="2" charset="0"/>
              </a:rPr>
              <a:t>genomecov</a:t>
            </a:r>
            <a:r>
              <a:rPr lang="en-US" sz="1600" dirty="0">
                <a:latin typeface="Courier" pitchFamily="2" charset="0"/>
              </a:rPr>
              <a:t>   Compute the coverage over an entire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merge       Combine overlapping/nearby intervals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cluster     Cluster (but don't merge) overlapping/nearby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complement  Extract intervals _not_ represented by an interval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shift       Adjust the position of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subtract    Remove intervals based on overlaps b/w two files.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slop        Adjust the size of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flank       Create new intervals from flanks of existing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sort        Order the intervals in a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random      Generate random intervals in a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shuffle     Randomly redistribute intervals in a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sample      Sample random records from file using reservoir sampling.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spacing     Report the gap lengths between intervals in a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annotate    Annotate coverage of features from multiple files.</a:t>
            </a:r>
          </a:p>
        </p:txBody>
      </p:sp>
    </p:spTree>
    <p:extLst>
      <p:ext uri="{BB962C8B-B14F-4D97-AF65-F5344CB8AC3E}">
        <p14:creationId xmlns:p14="http://schemas.microsoft.com/office/powerpoint/2010/main" val="266909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661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(II) - </a:t>
            </a:r>
            <a:r>
              <a:rPr lang="en-US" sz="3200" dirty="0" err="1"/>
              <a:t>Fasta</a:t>
            </a:r>
            <a:r>
              <a:rPr lang="en-US" sz="3200" dirty="0"/>
              <a:t>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372528"/>
            <a:ext cx="8661725" cy="39060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Use intervals to extract sequences from a FASTA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maskfasta</a:t>
            </a:r>
            <a:r>
              <a:rPr lang="en-US" sz="2400" dirty="0">
                <a:latin typeface="Courier" pitchFamily="2" charset="0"/>
              </a:rPr>
              <a:t> Use intervals to mask sequences from a FASTA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nuc</a:t>
            </a:r>
            <a:r>
              <a:rPr lang="en-US" sz="2400" dirty="0">
                <a:latin typeface="Courier" pitchFamily="2" charset="0"/>
              </a:rPr>
              <a:t> Profile the nucleotide content of intervals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5DD3A-8E6E-DB4C-AAE3-3FD3EF35FEC0}"/>
              </a:ext>
            </a:extLst>
          </p:cNvPr>
          <p:cNvSpPr/>
          <p:nvPr/>
        </p:nvSpPr>
        <p:spPr>
          <a:xfrm>
            <a:off x="1358251" y="5485472"/>
            <a:ext cx="5865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Beocat</a:t>
            </a:r>
            <a:r>
              <a:rPr lang="en-US" sz="3600" dirty="0"/>
              <a:t>: module load </a:t>
            </a:r>
            <a:r>
              <a:rPr lang="en-US" sz="3600" dirty="0" err="1"/>
              <a:t>BEDTools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862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(Tab-separated file) (I)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735" y="1874728"/>
            <a:ext cx="7486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first three required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chromosome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chromStart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starting position; 0-based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chromEnd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ending position; 1-based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</a:t>
            </a:r>
          </a:p>
        </p:txBody>
      </p:sp>
    </p:spTree>
    <p:extLst>
      <p:ext uri="{BB962C8B-B14F-4D97-AF65-F5344CB8AC3E}">
        <p14:creationId xmlns:p14="http://schemas.microsoft.com/office/powerpoint/2010/main" val="2395224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651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739" y="1419220"/>
            <a:ext cx="76196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additional optional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name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name of the BED line.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5. score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 score between 0 and 1000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6. strand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strand - either '+' or '-’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	region1	.	+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100	200	region2	.	-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8648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7BBD-E283-7847-A1C7-9CF77940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18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0794-3060-874C-A820-B8972DF0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76" y="1290652"/>
            <a:ext cx="8699047" cy="475558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optional fields</a:t>
            </a:r>
          </a:p>
          <a:p>
            <a:pPr marL="0" indent="0">
              <a:buNone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(could be flexible and more fields)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thickStart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start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thickEnd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stop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itemRgb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an RGB </a:t>
            </a:r>
            <a:r>
              <a:rPr lang="en-US" sz="3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colour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value (e.g. 0,0,255).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e.g.,</a:t>
            </a:r>
          </a:p>
          <a:p>
            <a:pPr marL="0" indent="0">
              <a:buNone/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chr1	0	100	region1	.	+	0	100	255,0.0</a:t>
            </a:r>
          </a:p>
        </p:txBody>
      </p:sp>
    </p:spTree>
    <p:extLst>
      <p:ext uri="{BB962C8B-B14F-4D97-AF65-F5344CB8AC3E}">
        <p14:creationId xmlns:p14="http://schemas.microsoft.com/office/powerpoint/2010/main" val="359049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406693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16527" y="2441048"/>
            <a:ext cx="7910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 (.bed)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 (.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Chromosome/contig lengths (.length)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length of promoters to be extracted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806A7-83A9-074C-8CB5-C0E16B229FDC}"/>
              </a:ext>
            </a:extLst>
          </p:cNvPr>
          <p:cNvSpPr txBox="1"/>
          <p:nvPr/>
        </p:nvSpPr>
        <p:spPr>
          <a:xfrm>
            <a:off x="487507" y="1593273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pitchFamily="2" charset="0"/>
              </a:rPr>
              <a:t>Required input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BABEA-EE6D-D649-AE8C-214AAF457F41}"/>
              </a:ext>
            </a:extLst>
          </p:cNvPr>
          <p:cNvSpPr/>
          <p:nvPr/>
        </p:nvSpPr>
        <p:spPr>
          <a:xfrm>
            <a:off x="616527" y="5003117"/>
            <a:ext cx="6542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How To Use Bedtools To Extract Promoters?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823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406693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73244" y="1412694"/>
            <a:ext cx="77975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bed=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genes.bed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ref=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ref.fasta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clen=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chrs.length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=2000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out=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genes.promoter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generate a BED file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flank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$bed -g $clen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-l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-r 0 -s &gt;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extract sequence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getfasta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-s -fi $ref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-bed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fo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${out}.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52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15738</TotalTime>
  <Words>2032</Words>
  <Application>Microsoft Macintosh PowerPoint</Application>
  <PresentationFormat>On-screen Show (4:3)</PresentationFormat>
  <Paragraphs>281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var(--monospace)</vt:lpstr>
      <vt:lpstr>Arial</vt:lpstr>
      <vt:lpstr>Calibri</vt:lpstr>
      <vt:lpstr>Calibri Light</vt:lpstr>
      <vt:lpstr>Courier</vt:lpstr>
      <vt:lpstr>Open Sans</vt:lpstr>
      <vt:lpstr>Office Theme</vt:lpstr>
      <vt:lpstr>BEDtools, software installation, Git   Bioinformatics Applications (PLPTH813)</vt:lpstr>
      <vt:lpstr>Outline</vt:lpstr>
      <vt:lpstr>BEDtools (I)</vt:lpstr>
      <vt:lpstr>BEDtools (II) - Fasta manipulation </vt:lpstr>
      <vt:lpstr>BED format (Tab-separated file) (I)</vt:lpstr>
      <vt:lpstr>BED format (II)</vt:lpstr>
      <vt:lpstr>BED format (III)</vt:lpstr>
      <vt:lpstr>Extract promoter sequences of genes (I)</vt:lpstr>
      <vt:lpstr>Extract promoter sequences of genes (II)</vt:lpstr>
      <vt:lpstr>BEDtools - flank</vt:lpstr>
      <vt:lpstr>Promoter - example</vt:lpstr>
      <vt:lpstr>BEDtools - getfasta</vt:lpstr>
      <vt:lpstr>intersect (I)</vt:lpstr>
      <vt:lpstr>intersect (II)</vt:lpstr>
      <vt:lpstr>intersect (III)</vt:lpstr>
      <vt:lpstr>intersect (IV)</vt:lpstr>
      <vt:lpstr>coverage</vt:lpstr>
      <vt:lpstr>closest</vt:lpstr>
      <vt:lpstr>slop &amp; complement</vt:lpstr>
      <vt:lpstr>window</vt:lpstr>
      <vt:lpstr>merge</vt:lpstr>
      <vt:lpstr>Outline</vt:lpstr>
      <vt:lpstr>HiSat2 (example: compiled package)</vt:lpstr>
      <vt:lpstr>bwa (uncompiled package)</vt:lpstr>
      <vt:lpstr>conda</vt:lpstr>
      <vt:lpstr>conda installation</vt:lpstr>
      <vt:lpstr>Software installation via conda</vt:lpstr>
      <vt:lpstr>Git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91</cp:revision>
  <dcterms:created xsi:type="dcterms:W3CDTF">2020-12-23T05:20:35Z</dcterms:created>
  <dcterms:modified xsi:type="dcterms:W3CDTF">2023-04-09T15:28:44Z</dcterms:modified>
</cp:coreProperties>
</file>