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353" r:id="rId12"/>
    <p:sldId id="294" r:id="rId13"/>
    <p:sldId id="290" r:id="rId14"/>
    <p:sldId id="291" r:id="rId15"/>
    <p:sldId id="288" r:id="rId16"/>
    <p:sldId id="316" r:id="rId17"/>
    <p:sldId id="284" r:id="rId18"/>
    <p:sldId id="298" r:id="rId19"/>
    <p:sldId id="317" r:id="rId20"/>
    <p:sldId id="262" r:id="rId21"/>
    <p:sldId id="299" r:id="rId22"/>
    <p:sldId id="264" r:id="rId23"/>
    <p:sldId id="319" r:id="rId24"/>
    <p:sldId id="265" r:id="rId25"/>
    <p:sldId id="301" r:id="rId26"/>
    <p:sldId id="351" r:id="rId27"/>
    <p:sldId id="352" r:id="rId28"/>
    <p:sldId id="300" r:id="rId29"/>
    <p:sldId id="349" r:id="rId30"/>
    <p:sldId id="344" r:id="rId31"/>
    <p:sldId id="286" r:id="rId32"/>
    <p:sldId id="308" r:id="rId33"/>
    <p:sldId id="307" r:id="rId34"/>
    <p:sldId id="340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30" r:id="rId44"/>
    <p:sldId id="332" r:id="rId45"/>
    <p:sldId id="341" r:id="rId46"/>
    <p:sldId id="334" r:id="rId47"/>
    <p:sldId id="335" r:id="rId48"/>
    <p:sldId id="336" r:id="rId49"/>
    <p:sldId id="338" r:id="rId50"/>
    <p:sldId id="339" r:id="rId51"/>
    <p:sldId id="293" r:id="rId52"/>
    <p:sldId id="295" r:id="rId53"/>
    <p:sldId id="309" r:id="rId54"/>
    <p:sldId id="345" r:id="rId55"/>
    <p:sldId id="343" r:id="rId56"/>
    <p:sldId id="34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8" autoAdjust="0"/>
    <p:restoredTop sz="95791" autoAdjust="0"/>
  </p:normalViewPr>
  <p:slideViewPr>
    <p:cSldViewPr snapToGrid="0" snapToObjects="1">
      <p:cViewPr varScale="1">
        <p:scale>
          <a:sx n="127" d="100"/>
          <a:sy n="127" d="100"/>
        </p:scale>
        <p:origin x="2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425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D8BE-BBBD-5774-1AD9-111AC77DE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04BC-077A-CC86-2FC5-0616F503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F54FE-F231-0EA7-0CDC-CC3CFEF5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3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1034701"/>
            <a:ext cx="8166442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3" y="309581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2" y="4283282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219841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Data frame</a:t>
            </a: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Making data frames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66" y="2704927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25609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253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d</a:t>
            </a:r>
            <a:r>
              <a:rPr lang="en-US" sz="3200" dirty="0"/>
              <a:t>f[2, 1]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[2]</a:t>
            </a:r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last </a:t>
            </a:r>
            <a:r>
              <a:rPr lang="fr-FR" sz="3200" dirty="0" err="1"/>
              <a:t>two</a:t>
            </a:r>
            <a:r>
              <a:rPr lang="fr-FR" sz="3200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", "28 21", file = 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r>
              <a:rPr lang="en-US" sz="1600" dirty="0">
                <a:latin typeface="Courier"/>
                <a:cs typeface="Courier"/>
              </a:rPr>
              <a:t> &lt;- scan("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"21”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lisa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Jone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28 21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>
                <a:latin typeface="Courier"/>
                <a:cs typeface="Courier"/>
              </a:rPr>
              <a:t>abline</a:t>
            </a:r>
            <a:r>
              <a:rPr lang="en-US" dirty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>
                <a:latin typeface="Courier"/>
                <a:cs typeface="Courier"/>
              </a:rPr>
              <a:t>x 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5783" cy="772987"/>
          </a:xfrm>
        </p:spPr>
        <p:txBody>
          <a:bodyPr/>
          <a:lstStyle/>
          <a:p>
            <a:r>
              <a:rPr lang="en-US" dirty="0"/>
              <a:t>ggplot2 - an easy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992789"/>
            <a:ext cx="8613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97" y="6472543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74543"/>
              </p:ext>
            </p:extLst>
          </p:nvPr>
        </p:nvGraphicFramePr>
        <p:xfrm>
          <a:off x="1394507" y="1223106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1215645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7" y="4284630"/>
            <a:ext cx="2466598" cy="213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95" y="4284630"/>
            <a:ext cx="2466598" cy="2134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5335710" y="4890120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3C80-03CD-2F62-4F0E-274D569A13E2}"/>
              </a:ext>
            </a:extLst>
          </p:cNvPr>
          <p:cNvSpPr txBox="1"/>
          <p:nvPr/>
        </p:nvSpPr>
        <p:spPr>
          <a:xfrm>
            <a:off x="5335710" y="442845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Template: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4" y="1300103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Hadley</a:t>
            </a:r>
          </a:p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310712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1364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6242"/>
            <a:ext cx="7772400" cy="3362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7" y="96025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or categorical variables, a plot can be split into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facets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28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8288"/>
            <a:ext cx="7772400" cy="44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17"/>
            <a:ext cx="8229600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polygons, which are filled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7D21-8DC2-2DCF-8A26-763F6EE55C1B}"/>
              </a:ext>
            </a:extLst>
          </p:cNvPr>
          <p:cNvSpPr txBox="1"/>
          <p:nvPr/>
        </p:nvSpPr>
        <p:spPr>
          <a:xfrm>
            <a:off x="929898" y="3789337"/>
            <a:ext cx="6212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BEA11-71ED-9B08-F8BF-AC5F05B2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70" y="4597243"/>
            <a:ext cx="3241800" cy="2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4" y="1125117"/>
            <a:ext cx="7996726" cy="517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4934722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and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227523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95541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119960" y="406462"/>
            <a:ext cx="2940277" cy="2940277"/>
            <a:chOff x="6119960" y="406462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960" y="406462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06527" y="123030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9BA4-B41B-924F-A739-C16A8CAFF8C3}"/>
              </a:ext>
            </a:extLst>
          </p:cNvPr>
          <p:cNvGrpSpPr/>
          <p:nvPr/>
        </p:nvGrpSpPr>
        <p:grpSpPr>
          <a:xfrm>
            <a:off x="6127608" y="3428571"/>
            <a:ext cx="2983618" cy="2983618"/>
            <a:chOff x="6127608" y="3428571"/>
            <a:chExt cx="2983618" cy="29836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3FB552-6C06-474D-87D2-F4B8682F6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08" y="3428571"/>
              <a:ext cx="2983618" cy="298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29088-3772-5942-8416-19ECDBF4E11B}"/>
                </a:ext>
              </a:extLst>
            </p:cNvPr>
            <p:cNvSpPr txBox="1"/>
            <p:nvPr/>
          </p:nvSpPr>
          <p:spPr>
            <a:xfrm>
              <a:off x="7329162" y="3671629"/>
              <a:ext cx="1095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Academic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429000"/>
            <a:ext cx="768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expression</a:t>
            </a:r>
          </a:p>
          <a:p>
            <a:pPr marL="0" indent="0">
              <a:buNone/>
            </a:pPr>
            <a:r>
              <a:rPr lang="en-US" i="1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494730"/>
            <a:ext cx="6362654" cy="13843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7" y="937555"/>
            <a:ext cx="7941263" cy="288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print(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346" y="924980"/>
            <a:ext cx="8152818" cy="2983905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87746" y="4109581"/>
            <a:ext cx="4965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19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/>
              <a:t>vapply</a:t>
            </a:r>
            <a:endParaRPr lang="en-US" dirty="0"/>
          </a:p>
          <a:p>
            <a:r>
              <a:rPr lang="en-US" dirty="0" err="1"/>
              <a:t>rapply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  <a:blipFill>
                <a:blip r:embed="rId2"/>
                <a:stretch>
                  <a:fillRect l="-1670" t="-205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5449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=Luc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ls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r>
              <a:rPr lang="en-US" sz="3200" dirty="0"/>
              <a:t>: ambiguous search</a:t>
            </a:r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  <a:p>
            <a:r>
              <a:rPr lang="en-US" sz="3200" dirty="0" err="1"/>
              <a:t>stackoverflow</a:t>
            </a:r>
            <a:endParaRPr lang="en-US" sz="3200" dirty="0"/>
          </a:p>
          <a:p>
            <a:r>
              <a:rPr lang="en-US" sz="3200" dirty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tapply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dirty="0"/>
              <a:t>assign("y", 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20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2000" dirty="0" err="1"/>
              <a:t>sum</a:t>
            </a:r>
            <a:r>
              <a:rPr lang="fr-FR" sz="2000" dirty="0"/>
              <a:t>(x)</a:t>
            </a:r>
          </a:p>
          <a:p>
            <a:pPr marL="0" indent="0">
              <a:buNone/>
            </a:pPr>
            <a:r>
              <a:rPr lang="fr-FR" sz="2000" dirty="0"/>
              <a:t>y &lt;- 2</a:t>
            </a:r>
          </a:p>
          <a:p>
            <a:pPr marL="0" indent="0">
              <a:buNone/>
            </a:pPr>
            <a:r>
              <a:rPr lang="fr-FR" sz="2000" dirty="0"/>
              <a:t>2*x + 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/>
              <a:t>lv == FALSE</a:t>
            </a:r>
          </a:p>
          <a:p>
            <a:pPr marL="0" indent="0">
              <a:buNone/>
            </a:pPr>
            <a:r>
              <a:rPr lang="en-US" sz="2000" dirty="0"/>
              <a:t>sum(lv)</a:t>
            </a:r>
          </a:p>
          <a:p>
            <a:pPr marL="0" indent="0">
              <a:buNone/>
            </a:pPr>
            <a:r>
              <a:rPr lang="en-US" sz="20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2000" dirty="0"/>
              <a:t># == for exact equality and != for 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14468</TotalTime>
  <Words>4274</Words>
  <Application>Microsoft Macintosh PowerPoint</Application>
  <PresentationFormat>On-screen Show (4:3)</PresentationFormat>
  <Paragraphs>775</Paragraphs>
  <Slides>56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-apple-system</vt:lpstr>
      <vt:lpstr>Söhne</vt:lpstr>
      <vt:lpstr>Arial</vt:lpstr>
      <vt:lpstr>Calibri</vt:lpstr>
      <vt:lpstr>Cambria Math</vt:lpstr>
      <vt:lpstr>Courier</vt:lpstr>
      <vt:lpstr>Courier New</vt:lpstr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Stop here</vt:lpstr>
      <vt:lpstr>factor</vt:lpstr>
      <vt:lpstr>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ggplot2 - an easy plotting package </vt:lpstr>
      <vt:lpstr>facets – one factor</vt:lpstr>
      <vt:lpstr>Facets – two factors</vt:lpstr>
      <vt:lpstr>ggplot2 - geom to control plot type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147</cp:revision>
  <dcterms:created xsi:type="dcterms:W3CDTF">2014-12-15T18:58:14Z</dcterms:created>
  <dcterms:modified xsi:type="dcterms:W3CDTF">2023-01-31T17:22:57Z</dcterms:modified>
</cp:coreProperties>
</file>