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38" r:id="rId2"/>
    <p:sldId id="456" r:id="rId3"/>
    <p:sldId id="257" r:id="rId4"/>
    <p:sldId id="464" r:id="rId5"/>
    <p:sldId id="465" r:id="rId6"/>
    <p:sldId id="347" r:id="rId7"/>
    <p:sldId id="459" r:id="rId8"/>
    <p:sldId id="351" r:id="rId9"/>
    <p:sldId id="376" r:id="rId10"/>
    <p:sldId id="462" r:id="rId11"/>
    <p:sldId id="375" r:id="rId12"/>
    <p:sldId id="377" r:id="rId13"/>
    <p:sldId id="466" r:id="rId14"/>
    <p:sldId id="467" r:id="rId15"/>
    <p:sldId id="468" r:id="rId16"/>
    <p:sldId id="382" r:id="rId17"/>
    <p:sldId id="469" r:id="rId18"/>
    <p:sldId id="470" r:id="rId19"/>
    <p:sldId id="385" r:id="rId20"/>
    <p:sldId id="387" r:id="rId21"/>
    <p:sldId id="388" r:id="rId22"/>
    <p:sldId id="389" r:id="rId23"/>
    <p:sldId id="391" r:id="rId24"/>
    <p:sldId id="463" r:id="rId25"/>
    <p:sldId id="402" r:id="rId26"/>
    <p:sldId id="403" r:id="rId27"/>
    <p:sldId id="392" r:id="rId28"/>
    <p:sldId id="471" r:id="rId29"/>
    <p:sldId id="472" r:id="rId30"/>
    <p:sldId id="473" r:id="rId31"/>
    <p:sldId id="398" r:id="rId32"/>
    <p:sldId id="396" r:id="rId33"/>
    <p:sldId id="397" r:id="rId34"/>
    <p:sldId id="474" r:id="rId35"/>
    <p:sldId id="475" r:id="rId36"/>
    <p:sldId id="370" r:id="rId37"/>
    <p:sldId id="401" r:id="rId38"/>
    <p:sldId id="272" r:id="rId39"/>
    <p:sldId id="476" r:id="rId40"/>
    <p:sldId id="268" r:id="rId41"/>
    <p:sldId id="269" r:id="rId42"/>
    <p:sldId id="273" r:id="rId43"/>
    <p:sldId id="278" r:id="rId44"/>
    <p:sldId id="477" r:id="rId45"/>
    <p:sldId id="478" r:id="rId46"/>
    <p:sldId id="479" r:id="rId47"/>
    <p:sldId id="460" r:id="rId48"/>
    <p:sldId id="480" r:id="rId49"/>
    <p:sldId id="481" r:id="rId50"/>
    <p:sldId id="337" r:id="rId51"/>
    <p:sldId id="45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E56C0A"/>
    <a:srgbClr val="60497B"/>
    <a:srgbClr val="77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4" autoAdjust="0"/>
    <p:restoredTop sz="95853" autoAdjust="0"/>
  </p:normalViewPr>
  <p:slideViewPr>
    <p:cSldViewPr snapToGrid="0" snapToObjects="1">
      <p:cViewPr varScale="1">
        <p:scale>
          <a:sx n="189" d="100"/>
          <a:sy n="189" d="100"/>
        </p:scale>
        <p:origin x="1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sembl.org/info/data/ft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95097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Sanzhen Liu</a:t>
            </a:r>
          </a:p>
          <a:p>
            <a:r>
              <a:rPr lang="en-US" sz="2800" dirty="0"/>
              <a:t>Plant Pathology</a:t>
            </a:r>
          </a:p>
          <a:p>
            <a:endParaRPr lang="en-US" sz="2800" dirty="0"/>
          </a:p>
          <a:p>
            <a:r>
              <a:rPr lang="en-US" sz="2800" dirty="0"/>
              <a:t>6/5/2024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198650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041525"/>
            <a:ext cx="8383979" cy="1307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Repeats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1986384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1986382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1543051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159385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159385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125001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180304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248DD7-CAB0-135D-5819-E415D2444EDB}"/>
              </a:ext>
            </a:extLst>
          </p:cNvPr>
          <p:cNvSpPr txBox="1">
            <a:spLocks/>
          </p:cNvSpPr>
          <p:nvPr/>
        </p:nvSpPr>
        <p:spPr>
          <a:xfrm>
            <a:off x="588917" y="4455054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FBDC0D-A35E-0FB3-9209-44BF932C0884}"/>
              </a:ext>
            </a:extLst>
          </p:cNvPr>
          <p:cNvSpPr txBox="1">
            <a:spLocks/>
          </p:cNvSpPr>
          <p:nvPr/>
        </p:nvSpPr>
        <p:spPr>
          <a:xfrm>
            <a:off x="588917" y="2634583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DD616-77FD-61CE-82B5-17BF27AB0E8A}"/>
              </a:ext>
            </a:extLst>
          </p:cNvPr>
          <p:cNvSpPr/>
          <p:nvPr/>
        </p:nvSpPr>
        <p:spPr>
          <a:xfrm flipV="1">
            <a:off x="1410185" y="386451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A9762-5D74-DC3A-037E-AD58EC9B3C5D}"/>
              </a:ext>
            </a:extLst>
          </p:cNvPr>
          <p:cNvSpPr/>
          <p:nvPr/>
        </p:nvSpPr>
        <p:spPr>
          <a:xfrm flipV="1">
            <a:off x="1714986" y="386439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F0D8C-CCE3-C71A-A4FB-E92F6007CA36}"/>
              </a:ext>
            </a:extLst>
          </p:cNvPr>
          <p:cNvSpPr/>
          <p:nvPr/>
        </p:nvSpPr>
        <p:spPr>
          <a:xfrm flipV="1">
            <a:off x="4407386" y="3864396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44C0F-7C2D-7271-B988-DC228E214434}"/>
              </a:ext>
            </a:extLst>
          </p:cNvPr>
          <p:cNvCxnSpPr/>
          <p:nvPr/>
        </p:nvCxnSpPr>
        <p:spPr>
          <a:xfrm>
            <a:off x="5765994" y="3438626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D70C3-DC93-C3CC-90BA-3DD2E43960D3}"/>
              </a:ext>
            </a:extLst>
          </p:cNvPr>
          <p:cNvCxnSpPr/>
          <p:nvPr/>
        </p:nvCxnSpPr>
        <p:spPr>
          <a:xfrm>
            <a:off x="3122692" y="3421063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CC95F0E-9F22-0BE0-7707-17E3C6C40D6B}"/>
              </a:ext>
            </a:extLst>
          </p:cNvPr>
          <p:cNvSpPr/>
          <p:nvPr/>
        </p:nvSpPr>
        <p:spPr>
          <a:xfrm>
            <a:off x="1850452" y="34718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CF54435-26DB-E95D-16BE-F00863382714}"/>
              </a:ext>
            </a:extLst>
          </p:cNvPr>
          <p:cNvSpPr/>
          <p:nvPr/>
        </p:nvSpPr>
        <p:spPr>
          <a:xfrm flipH="1">
            <a:off x="3122691" y="34718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24393-FC75-141B-91AC-895A7C10F857}"/>
              </a:ext>
            </a:extLst>
          </p:cNvPr>
          <p:cNvSpPr txBox="1"/>
          <p:nvPr/>
        </p:nvSpPr>
        <p:spPr>
          <a:xfrm>
            <a:off x="2076214" y="31755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0422A44-E4EF-D13D-1D4E-3680D4AA2024}"/>
              </a:ext>
            </a:extLst>
          </p:cNvPr>
          <p:cNvSpPr/>
          <p:nvPr/>
        </p:nvSpPr>
        <p:spPr>
          <a:xfrm flipH="1">
            <a:off x="5766280" y="347249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A6692-4837-C1F5-7F79-F9B6C7993582}"/>
              </a:ext>
            </a:extLst>
          </p:cNvPr>
          <p:cNvSpPr/>
          <p:nvPr/>
        </p:nvSpPr>
        <p:spPr>
          <a:xfrm flipV="1">
            <a:off x="5766280" y="386171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301C1-0444-B590-5274-ACF02E7B1EE6}"/>
              </a:ext>
            </a:extLst>
          </p:cNvPr>
          <p:cNvSpPr txBox="1"/>
          <p:nvPr/>
        </p:nvSpPr>
        <p:spPr>
          <a:xfrm>
            <a:off x="5846719" y="304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2D41-67EC-8AB5-6D56-7A09D6414083}"/>
              </a:ext>
            </a:extLst>
          </p:cNvPr>
          <p:cNvSpPr txBox="1"/>
          <p:nvPr/>
        </p:nvSpPr>
        <p:spPr>
          <a:xfrm>
            <a:off x="3249096" y="30475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61F04-5AEF-C0E2-83E0-A7D459A23D87}"/>
              </a:ext>
            </a:extLst>
          </p:cNvPr>
          <p:cNvSpPr txBox="1"/>
          <p:nvPr/>
        </p:nvSpPr>
        <p:spPr>
          <a:xfrm>
            <a:off x="789282" y="372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534692-848B-0EFF-CC4D-3264CD7BBC02}"/>
              </a:ext>
            </a:extLst>
          </p:cNvPr>
          <p:cNvGrpSpPr/>
          <p:nvPr/>
        </p:nvGrpSpPr>
        <p:grpSpPr>
          <a:xfrm>
            <a:off x="727892" y="4922743"/>
            <a:ext cx="7032293" cy="978538"/>
            <a:chOff x="528439" y="3363015"/>
            <a:chExt cx="7032293" cy="9785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A1906-1EEE-2F9D-BAC1-81504AA1EF29}"/>
                </a:ext>
              </a:extLst>
            </p:cNvPr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D3AB-D532-5436-242D-1BDC022D5D43}"/>
                </a:ext>
              </a:extLst>
            </p:cNvPr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E1EF4C-010F-930C-FD71-35025DA40A77}"/>
                </a:ext>
              </a:extLst>
            </p:cNvPr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AC9509-E712-6D6B-7BD6-2CC019775DED}"/>
                </a:ext>
              </a:extLst>
            </p:cNvPr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05DF8111-4DE5-3F6F-3C80-DB75490CA3E9}"/>
                </a:ext>
              </a:extLst>
            </p:cNvPr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40972E-E07E-5048-22A3-4F322B9C1E8F}"/>
                </a:ext>
              </a:extLst>
            </p:cNvPr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105C2-6E16-0D92-B5F6-03E2CBBF7868}"/>
                </a:ext>
              </a:extLst>
            </p:cNvPr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B7568-AC40-E7D8-31DA-128CAD187632}"/>
                </a:ext>
              </a:extLst>
            </p:cNvPr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3766DD-A0F6-EFB0-80D7-42B7863B7D3B}"/>
                </a:ext>
              </a:extLst>
            </p:cNvPr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DE9F78-7131-5EB7-4BFC-3600213A7B47}"/>
                </a:ext>
              </a:extLst>
            </p:cNvPr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F0D9DD-98F2-2861-D795-32B596EA7A3D}"/>
                </a:ext>
              </a:extLst>
            </p:cNvPr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88BB-670C-BE14-2939-494733637439}"/>
                </a:ext>
              </a:extLst>
            </p:cNvPr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1EA6C36-C60C-A213-8801-AB6D381F9F59}"/>
                </a:ext>
              </a:extLst>
            </p:cNvPr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4A21068-BB66-61AC-1D89-6E062E54ABFF}"/>
                </a:ext>
              </a:extLst>
            </p:cNvPr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70CB2-AE3D-331B-0A15-E8FC0B423F39}"/>
              </a:ext>
            </a:extLst>
          </p:cNvPr>
          <p:cNvGrpSpPr/>
          <p:nvPr/>
        </p:nvGrpSpPr>
        <p:grpSpPr>
          <a:xfrm>
            <a:off x="8530564" y="4482599"/>
            <a:ext cx="167068" cy="1464116"/>
            <a:chOff x="8242830" y="4538751"/>
            <a:chExt cx="228617" cy="3103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60F307-D57B-646F-FBC3-E9F8C8902204}"/>
                </a:ext>
              </a:extLst>
            </p:cNvPr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AA990-22A9-79BE-CCDA-5AA2201291E0}"/>
                </a:ext>
              </a:extLst>
            </p:cNvPr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0FA7E7-DF10-BC55-44BC-3C8D85B938EF}"/>
                </a:ext>
              </a:extLst>
            </p:cNvPr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40BB26-D770-9BBE-9063-DEC089AA3579}"/>
                </a:ext>
              </a:extLst>
            </p:cNvPr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47F09-293A-5E05-DA80-D3CF8BD82B8C}"/>
                </a:ext>
              </a:extLst>
            </p:cNvPr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ADD17F-69E0-ABA3-E3C4-8D094AA1EC33}"/>
                </a:ext>
              </a:extLst>
            </p:cNvPr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CFDE8-92E0-B959-B730-9132B82D9E26}"/>
                </a:ext>
              </a:extLst>
            </p:cNvPr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2743435"/>
            <a:ext cx="8041584" cy="562458"/>
          </a:xfrm>
        </p:spPr>
        <p:txBody>
          <a:bodyPr>
            <a:normAutofit/>
          </a:bodyPr>
          <a:lstStyle/>
          <a:p>
            <a:r>
              <a:rPr lang="en-US" sz="2800" dirty="0"/>
              <a:t>Tolerance of mismatches or gaps for each alignment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64132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2033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148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0983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9934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835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8884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858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14321" y="3390553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414589" y="3629473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61275" y="563156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reference genome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CBBE18E-D008-F3BA-2451-7B6D7B3D1834}"/>
              </a:ext>
            </a:extLst>
          </p:cNvPr>
          <p:cNvSpPr txBox="1">
            <a:spLocks/>
          </p:cNvSpPr>
          <p:nvPr/>
        </p:nvSpPr>
        <p:spPr>
          <a:xfrm>
            <a:off x="557809" y="1309689"/>
            <a:ext cx="8383979" cy="981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Sequencing errors</a:t>
            </a:r>
          </a:p>
          <a:p>
            <a:r>
              <a:rPr lang="en-US" sz="2400" dirty="0"/>
              <a:t>Polymorphisms (reference and sequenced individuals)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FAC6B48-07E3-7F63-5267-476A9D5513CB}"/>
              </a:ext>
            </a:extLst>
          </p:cNvPr>
          <p:cNvSpPr txBox="1">
            <a:spLocks/>
          </p:cNvSpPr>
          <p:nvPr/>
        </p:nvSpPr>
        <p:spPr>
          <a:xfrm>
            <a:off x="557809" y="4363447"/>
            <a:ext cx="8383979" cy="813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Quality of reference genomes (mis-assembly and incomplete genome) 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9859"/>
              </p:ext>
            </p:extLst>
          </p:nvPr>
        </p:nvGraphicFramePr>
        <p:xfrm>
          <a:off x="3118224" y="2687759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1321"/>
              </p:ext>
            </p:extLst>
          </p:nvPr>
        </p:nvGraphicFramePr>
        <p:xfrm>
          <a:off x="6369424" y="2687759"/>
          <a:ext cx="16256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578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578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9578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>
            <a:off x="1085850" y="4757100"/>
            <a:ext cx="178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86028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86028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31504"/>
            <a:ext cx="2431464" cy="1188575"/>
            <a:chOff x="867397" y="2130811"/>
            <a:chExt cx="2431464" cy="1188575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96056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413141"/>
            <a:ext cx="2652278" cy="1317876"/>
            <a:chOff x="813412" y="3432620"/>
            <a:chExt cx="2652278" cy="1317876"/>
          </a:xfrm>
        </p:grpSpPr>
        <p:sp>
          <p:nvSpPr>
            <p:cNvPr id="86" name="Down Arrow 85"/>
            <p:cNvSpPr/>
            <p:nvPr/>
          </p:nvSpPr>
          <p:spPr>
            <a:xfrm>
              <a:off x="1248461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4104165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overdispersion exists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Overdispersion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8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counts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77933B"/>
                </a:solidFill>
              </a:rPr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E56C0A"/>
                </a:solidFill>
              </a:rPr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Sampling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special interests.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effect.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groups,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472453"/>
            <a:ext cx="8104909" cy="4883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1:00 pm </a:t>
            </a:r>
            <a:r>
              <a:rPr lang="en-US" b="1" dirty="0"/>
              <a:t>Lecture DE</a:t>
            </a:r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2:00 pm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2:10 pm </a:t>
            </a:r>
            <a:r>
              <a:rPr lang="en-US" b="1" dirty="0"/>
              <a:t>Computer Lab - R</a:t>
            </a:r>
          </a:p>
          <a:p>
            <a:pPr marL="0" indent="0">
              <a:buNone/>
            </a:pPr>
            <a:r>
              <a:rPr lang="en-US" dirty="0"/>
              <a:t>Introduction to R programming</a:t>
            </a:r>
          </a:p>
          <a:p>
            <a:endParaRPr lang="en-US" dirty="0"/>
          </a:p>
          <a:p>
            <a:r>
              <a:rPr lang="en-US" dirty="0"/>
              <a:t>3:10 pm </a:t>
            </a:r>
            <a:r>
              <a:rPr lang="en-US" b="1" dirty="0"/>
              <a:t>Break</a:t>
            </a:r>
          </a:p>
          <a:p>
            <a:endParaRPr lang="en-US" dirty="0"/>
          </a:p>
          <a:p>
            <a:r>
              <a:rPr lang="en-US" dirty="0"/>
              <a:t>3:20 pm </a:t>
            </a:r>
            <a:r>
              <a:rPr lang="en-US" b="1" dirty="0"/>
              <a:t>Computer Lab - DE</a:t>
            </a:r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Read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9180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28 * 1000 / 500 / 15 = </a:t>
            </a:r>
            <a:r>
              <a:rPr lang="en-US" b="1" dirty="0">
                <a:solidFill>
                  <a:srgbClr val="008000"/>
                </a:solidFill>
              </a:rPr>
              <a:t>3.7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80668" y="2441492"/>
            <a:ext cx="196716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 relative to the mean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A reasonable number of biological replication helps accurately estimate variances to achieve reliable statistical inference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Try to avoid confounding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29026"/>
              </p:ext>
            </p:extLst>
          </p:nvPr>
        </p:nvGraphicFramePr>
        <p:xfrm>
          <a:off x="455614" y="1581078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11" y="5477191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Results from DE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52B2A-62E6-A173-AD18-D99432616C2C}"/>
              </a:ext>
            </a:extLst>
          </p:cNvPr>
          <p:cNvSpPr txBox="1"/>
          <p:nvPr/>
        </p:nvSpPr>
        <p:spPr>
          <a:xfrm>
            <a:off x="5788563" y="2946710"/>
            <a:ext cx="324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genes were significantly differentially expressed?</a:t>
            </a:r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always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70" y="1321133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8300-7E27-2599-CBDC-6333035FFAF9}"/>
              </a:ext>
            </a:extLst>
          </p:cNvPr>
          <p:cNvSpPr txBox="1"/>
          <p:nvPr/>
        </p:nvSpPr>
        <p:spPr>
          <a:xfrm>
            <a:off x="457200" y="6082058"/>
            <a:ext cx="851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/liu3zhenlab/teaching/tree/master/RNA-Seq-Workshop/2024/</a:t>
            </a:r>
            <a:r>
              <a:rPr lang="en-US" dirty="0" err="1"/>
              <a:t>forYOU</a:t>
            </a:r>
            <a:endParaRPr lang="en-US" dirty="0"/>
          </a:p>
        </p:txBody>
      </p:sp>
      <p:pic>
        <p:nvPicPr>
          <p:cNvPr id="7" name="Picture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0B2794C-51F7-82BB-EAA6-764D88AC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11" y="3429000"/>
            <a:ext cx="2509619" cy="25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 (adjusted p-values)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3999" y="1104033"/>
            <a:ext cx="6054363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biological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annotation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>
                <a:hlinkClick r:id="rId2"/>
              </a:rPr>
              <a:t>http://ensembl.org/info/data/ftp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2447939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5271659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5725089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436160" y="6237217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136" y="1500727"/>
            <a:ext cx="50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the expression level of a gene?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6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RNA-seq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776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Benjamini</a:t>
            </a:r>
            <a:r>
              <a:rPr lang="en-US" sz="24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Robinson MD, et al. 2010. </a:t>
            </a:r>
            <a:r>
              <a:rPr lang="en-US" sz="2400" dirty="0" err="1"/>
              <a:t>edgeR</a:t>
            </a:r>
            <a:r>
              <a:rPr lang="en-US" sz="24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195111" y="94233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sample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82142" y="1303909"/>
            <a:ext cx="390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Including transcripts from </a:t>
            </a:r>
            <a:r>
              <a:rPr lang="en-US" sz="1600" dirty="0">
                <a:solidFill>
                  <a:srgbClr val="FF0000"/>
                </a:solidFill>
              </a:rPr>
              <a:t>a gene</a:t>
            </a:r>
            <a:r>
              <a:rPr lang="en-US" sz="16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45797</TotalTime>
  <Words>2739</Words>
  <Application>Microsoft Macintosh PowerPoint</Application>
  <PresentationFormat>On-screen Show (4:3)</PresentationFormat>
  <Paragraphs>845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Alignment issues</vt:lpstr>
      <vt:lpstr>Solutions to mitigate problems - I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Source of variance in counts</vt:lpstr>
      <vt:lpstr>Sampling variance</vt:lpstr>
      <vt:lpstr>Technical replication</vt:lpstr>
      <vt:lpstr>Biological replication</vt:lpstr>
      <vt:lpstr>Question</vt:lpstr>
      <vt:lpstr>A normalization method: RPKM and FPKM</vt:lpstr>
      <vt:lpstr>More about RPKM</vt:lpstr>
      <vt:lpstr>Experimental Design</vt:lpstr>
      <vt:lpstr>Results from DE tests</vt:lpstr>
      <vt:lpstr>Outline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False discovery rate (concept)</vt:lpstr>
      <vt:lpstr>q-values (adjusted p-values)</vt:lpstr>
      <vt:lpstr>Question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367</cp:revision>
  <cp:lastPrinted>2015-04-30T14:29:06Z</cp:lastPrinted>
  <dcterms:created xsi:type="dcterms:W3CDTF">2014-05-23T20:11:37Z</dcterms:created>
  <dcterms:modified xsi:type="dcterms:W3CDTF">2024-06-05T17:02:27Z</dcterms:modified>
</cp:coreProperties>
</file>